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xlsx" ContentType="application/vnd.openxmlformats-officedocument.spreadsheetml.sheet"/>
  <Default Extension="jpg" ContentType="image/jpeg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2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3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media/image12.jpg" ContentType="image/jpg"/>
  <Override PartName="/ppt/media/image40.jpg" ContentType="image/jpg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media/image49.jpg" ContentType="image/jpg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713" r:id="rId2"/>
    <p:sldMasterId id="2147483705" r:id="rId3"/>
    <p:sldMasterId id="2147483710" r:id="rId4"/>
  </p:sldMasterIdLst>
  <p:notesMasterIdLst>
    <p:notesMasterId r:id="rId22"/>
  </p:notesMasterIdLst>
  <p:handoutMasterIdLst>
    <p:handoutMasterId r:id="rId23"/>
  </p:handoutMasterIdLst>
  <p:sldIdLst>
    <p:sldId id="257" r:id="rId5"/>
    <p:sldId id="273" r:id="rId6"/>
    <p:sldId id="386" r:id="rId7"/>
    <p:sldId id="277" r:id="rId8"/>
    <p:sldId id="388" r:id="rId9"/>
    <p:sldId id="389" r:id="rId10"/>
    <p:sldId id="390" r:id="rId11"/>
    <p:sldId id="391" r:id="rId12"/>
    <p:sldId id="392" r:id="rId13"/>
    <p:sldId id="393" r:id="rId14"/>
    <p:sldId id="395" r:id="rId15"/>
    <p:sldId id="394" r:id="rId16"/>
    <p:sldId id="397" r:id="rId17"/>
    <p:sldId id="398" r:id="rId18"/>
    <p:sldId id="399" r:id="rId19"/>
    <p:sldId id="400" r:id="rId20"/>
    <p:sldId id="401" r:id="rId21"/>
  </p:sldIdLst>
  <p:sldSz cx="12192000" cy="6858000"/>
  <p:notesSz cx="6858000" cy="9144000"/>
  <p:embeddedFontLs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Arial Black" panose="020B0A04020102020204" pitchFamily="34" charset="0"/>
      <p:bold r:id="rId28"/>
    </p:embeddedFont>
    <p:embeddedFont>
      <p:font typeface="Verdana" panose="020B0604030504040204" pitchFamily="34" charset="0"/>
      <p:regular r:id="rId29"/>
      <p:bold r:id="rId30"/>
      <p:italic r:id="rId31"/>
      <p:boldItalic r:id="rId32"/>
    </p:embeddedFont>
    <p:embeddedFont>
      <p:font typeface="Tilda Sans Black" panose="020B0604020202020204" charset="0"/>
      <p:bold r:id="rId33"/>
    </p:embeddedFont>
    <p:embeddedFont>
      <p:font typeface="Tilda Sans Semibold" panose="020B0604020202020204" charset="0"/>
      <p:bold r:id="rId34"/>
    </p:embeddedFont>
    <p:embeddedFont>
      <p:font typeface="Tilda Sans Light" panose="020B0604020202020204" charset="0"/>
      <p:regular r:id="rId35"/>
    </p:embeddedFont>
    <p:embeddedFont>
      <p:font typeface="Tilda Sans" panose="020B0604020202020204" charset="0"/>
      <p:regular r:id="rId36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0F0"/>
    <a:srgbClr val="002060"/>
    <a:srgbClr val="000D3B"/>
    <a:srgbClr val="DAE3F3"/>
    <a:srgbClr val="354049"/>
    <a:srgbClr val="A5A5A5"/>
    <a:srgbClr val="703631"/>
    <a:srgbClr val="485F8D"/>
    <a:srgbClr val="6FC4F0"/>
    <a:srgbClr val="F666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13" autoAdjust="0"/>
    <p:restoredTop sz="95097" autoAdjust="0"/>
  </p:normalViewPr>
  <p:slideViewPr>
    <p:cSldViewPr snapToGrid="0" showGuides="1">
      <p:cViewPr varScale="1">
        <p:scale>
          <a:sx n="110" d="100"/>
          <a:sy n="110" d="100"/>
        </p:scale>
        <p:origin x="600" y="96"/>
      </p:cViewPr>
      <p:guideLst/>
    </p:cSldViewPr>
  </p:slideViewPr>
  <p:outlineViewPr>
    <p:cViewPr>
      <p:scale>
        <a:sx n="33" d="100"/>
        <a:sy n="33" d="100"/>
      </p:scale>
      <p:origin x="0" y="-20244"/>
    </p:cViewPr>
  </p:outlineViewPr>
  <p:notesTextViewPr>
    <p:cViewPr>
      <p:scale>
        <a:sx n="50" d="100"/>
        <a:sy n="50" d="100"/>
      </p:scale>
      <p:origin x="0" y="0"/>
    </p:cViewPr>
  </p:notesTextViewPr>
  <p:notesViewPr>
    <p:cSldViewPr snapToGrid="0" showGuides="1">
      <p:cViewPr varScale="1">
        <p:scale>
          <a:sx n="81" d="100"/>
          <a:sy n="81" d="100"/>
        </p:scale>
        <p:origin x="3894" y="102"/>
      </p:cViewPr>
      <p:guideLst/>
    </p:cSldViewPr>
  </p:notesViewPr>
  <p:gridSpacing cx="46800" cy="46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3.fntdata"/><Relationship Id="rId39" Type="http://schemas.openxmlformats.org/officeDocument/2006/relationships/theme" Target="theme/theme1.xml"/><Relationship Id="rId21" Type="http://schemas.openxmlformats.org/officeDocument/2006/relationships/slide" Target="slides/slide17.xml"/><Relationship Id="rId34" Type="http://schemas.openxmlformats.org/officeDocument/2006/relationships/font" Target="fonts/font11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handoutMaster" Target="handoutMasters/handout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8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2"/>
                </a:solidFill>
                <a:latin typeface="Arial Black" panose="020B0A04020102020204" pitchFamily="34" charset="0"/>
                <a:ea typeface="+mn-ea"/>
                <a:cs typeface="+mn-cs"/>
              </a:defRPr>
            </a:pPr>
            <a:r>
              <a:rPr lang="ru-RU" dirty="0">
                <a:latin typeface="Arial Black" panose="020B0A04020102020204" pitchFamily="34" charset="0"/>
              </a:rPr>
              <a:t>Академическая </a:t>
            </a:r>
            <a:r>
              <a:rPr lang="ru-RU" dirty="0" smtClean="0">
                <a:latin typeface="Arial Black" panose="020B0A04020102020204" pitchFamily="34" charset="0"/>
              </a:rPr>
              <a:t>стипендия, руб.</a:t>
            </a:r>
            <a:endParaRPr lang="ru-RU" dirty="0">
              <a:latin typeface="Arial Black" panose="020B0A04020102020204" pitchFamily="34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2"/>
              </a:solidFill>
              <a:latin typeface="Arial Black" panose="020B0A04020102020204" pitchFamily="34" charset="0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Лист2!$B$1</c:f>
              <c:strCache>
                <c:ptCount val="1"/>
                <c:pt idx="0">
                  <c:v>Норматив с учетом уровня инфляции по постановлению Правительства РФ №1390 от 17.12.2016 </c:v>
                </c:pt>
              </c:strCache>
            </c:strRef>
          </c:tx>
          <c:spPr>
            <a:solidFill>
              <a:schemeClr val="tx2">
                <a:lumMod val="25000"/>
                <a:lumOff val="75000"/>
              </a:schemeClr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-7.694058833735795E-3"/>
                  <c:y val="-5.308828766004330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tx2"/>
                      </a:solidFill>
                      <a:latin typeface="Arial Black" panose="020B0A04020102020204" pitchFamily="34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800-45F7-A5A5-D6E2DD04E241}"/>
                </c:ext>
              </c:extLst>
            </c:dLbl>
            <c:dLbl>
              <c:idx val="1"/>
              <c:layout>
                <c:manualLayout>
                  <c:x val="-1.1097043441052114E-2"/>
                  <c:y val="-4.900468726048918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tx2"/>
                      </a:solidFill>
                      <a:latin typeface="Arial Black" panose="020B0A04020102020204" pitchFamily="34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800-45F7-A5A5-D6E2DD04E24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Лист2!$A$2:$A$3</c:f>
              <c:strCache>
                <c:ptCount val="2"/>
                <c:pt idx="0">
                  <c:v>Высшее образование</c:v>
                </c:pt>
                <c:pt idx="1">
                  <c:v>Среднее профессиональное образование</c:v>
                </c:pt>
              </c:strCache>
            </c:strRef>
          </c:cat>
          <c:val>
            <c:numRef>
              <c:f>Лист2!$B$2:$B$3</c:f>
              <c:numCache>
                <c:formatCode>_(* #,##0.00_);_(* \(#,##0.00\);_(* "-"??_);_(@_)</c:formatCode>
                <c:ptCount val="2"/>
                <c:pt idx="0">
                  <c:v>2480.4</c:v>
                </c:pt>
                <c:pt idx="1">
                  <c:v>903.6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800-45F7-A5A5-D6E2DD04E241}"/>
            </c:ext>
          </c:extLst>
        </c:ser>
        <c:ser>
          <c:idx val="1"/>
          <c:order val="1"/>
          <c:tx>
            <c:strRef>
              <c:f>Лист2!$C$1</c:f>
              <c:strCache>
                <c:ptCount val="1"/>
                <c:pt idx="0">
                  <c:v>Факт на 31.12.2024</c:v>
                </c:pt>
              </c:strCache>
            </c:strRef>
          </c:tx>
          <c:spPr>
            <a:solidFill>
              <a:schemeClr val="tx2">
                <a:lumMod val="75000"/>
                <a:lumOff val="25000"/>
              </a:schemeClr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2.4405123512984874E-2"/>
                  <c:y val="-5.308830182709291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tx2"/>
                      </a:solidFill>
                      <a:latin typeface="Arial Black" panose="020B0A04020102020204" pitchFamily="34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800-45F7-A5A5-D6E2DD04E241}"/>
                </c:ext>
              </c:extLst>
            </c:dLbl>
            <c:dLbl>
              <c:idx val="1"/>
              <c:layout>
                <c:manualLayout>
                  <c:x val="3.2540164683979793E-2"/>
                  <c:y val="-7.350687945289788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tx2"/>
                      </a:solidFill>
                      <a:latin typeface="Arial Black" panose="020B0A04020102020204" pitchFamily="34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9800-45F7-A5A5-D6E2DD04E24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Лист2!$A$2:$A$3</c:f>
              <c:strCache>
                <c:ptCount val="2"/>
                <c:pt idx="0">
                  <c:v>Высшее образование</c:v>
                </c:pt>
                <c:pt idx="1">
                  <c:v>Среднее профессиональное образование</c:v>
                </c:pt>
              </c:strCache>
            </c:strRef>
          </c:cat>
          <c:val>
            <c:numRef>
              <c:f>Лист2!$C$2:$C$3</c:f>
              <c:numCache>
                <c:formatCode>_(* #,##0.00_);_(* \(#,##0.00\);_(* "-"??_);_(@_)</c:formatCode>
                <c:ptCount val="2"/>
                <c:pt idx="0">
                  <c:v>3120</c:v>
                </c:pt>
                <c:pt idx="1">
                  <c:v>2610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9800-45F7-A5A5-D6E2DD04E24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60078287"/>
        <c:axId val="60082031"/>
        <c:axId val="0"/>
      </c:bar3DChart>
      <c:catAx>
        <c:axId val="6007828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60082031"/>
        <c:crosses val="autoZero"/>
        <c:auto val="1"/>
        <c:lblAlgn val="ctr"/>
        <c:lblOffset val="100"/>
        <c:noMultiLvlLbl val="0"/>
      </c:catAx>
      <c:valAx>
        <c:axId val="60082031"/>
        <c:scaling>
          <c:orientation val="minMax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_(* #,##0.00_);_(* \(#,##0.00\);_(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6007828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2.9564937191223618E-4"/>
          <c:y val="0.72786078104009211"/>
          <c:w val="0.89444436834422003"/>
          <c:h val="0.2443613670588381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2"/>
                </a:solidFill>
                <a:latin typeface="Arial Black" panose="020B0A04020102020204" pitchFamily="34" charset="0"/>
                <a:ea typeface="+mn-ea"/>
                <a:cs typeface="+mn-cs"/>
              </a:defRPr>
            </a:pPr>
            <a:r>
              <a:rPr lang="ru-RU">
                <a:latin typeface="Arial Black" panose="020B0A04020102020204" pitchFamily="34" charset="0"/>
              </a:rPr>
              <a:t>Социальная стипендия, руб.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2"/>
              </a:solidFill>
              <a:latin typeface="Arial Black" panose="020B0A04020102020204" pitchFamily="34" charset="0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1398929593894661"/>
          <c:y val="0.18789596650814167"/>
          <c:w val="0.86305817406626983"/>
          <c:h val="0.42897567570772899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Лист2!$B$1</c:f>
              <c:strCache>
                <c:ptCount val="1"/>
                <c:pt idx="0">
                  <c:v>Норматив с учетом уровня инфляции по постановлению Правительства РФ №1390 от 17.12.2016 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1.078167115902965E-2"/>
                  <c:y val="-4.168740342249345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tx2"/>
                      </a:solidFill>
                      <a:latin typeface="Arial Black" panose="020B0A04020102020204" pitchFamily="34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9A26-483B-B2AF-64B68E14B3D5}"/>
                </c:ext>
              </c:extLst>
            </c:dLbl>
            <c:dLbl>
              <c:idx val="1"/>
              <c:layout>
                <c:manualLayout>
                  <c:x val="1.078167115902965E-2"/>
                  <c:y val="-5.648193171171384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tx2"/>
                      </a:solidFill>
                      <a:latin typeface="Arial Black" panose="020B0A04020102020204" pitchFamily="34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9A26-483B-B2AF-64B68E14B3D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Лист2!$A$4:$A$5</c:f>
              <c:strCache>
                <c:ptCount val="2"/>
                <c:pt idx="0">
                  <c:v> Высшее образование</c:v>
                </c:pt>
                <c:pt idx="1">
                  <c:v>Среднее профессиональное образование</c:v>
                </c:pt>
              </c:strCache>
            </c:strRef>
          </c:cat>
          <c:val>
            <c:numRef>
              <c:f>Лист2!$B$4:$B$5</c:f>
              <c:numCache>
                <c:formatCode>_(* #,##0.00_);_(* \(#,##0.00\);_(* "-"??_);_(@_)</c:formatCode>
                <c:ptCount val="2"/>
                <c:pt idx="0">
                  <c:v>3724.8</c:v>
                </c:pt>
                <c:pt idx="1">
                  <c:v>1353.6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A26-483B-B2AF-64B68E14B3D5}"/>
            </c:ext>
          </c:extLst>
        </c:ser>
        <c:ser>
          <c:idx val="1"/>
          <c:order val="1"/>
          <c:tx>
            <c:strRef>
              <c:f>Лист2!$C$1</c:f>
              <c:strCache>
                <c:ptCount val="1"/>
                <c:pt idx="0">
                  <c:v>Факт на 31.12.2024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3.9532794249775384E-2"/>
                  <c:y val="-4.598785606455314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tx2"/>
                      </a:solidFill>
                      <a:latin typeface="Arial Black" panose="020B0A04020102020204" pitchFamily="34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A26-483B-B2AF-64B68E14B3D5}"/>
                </c:ext>
              </c:extLst>
            </c:dLbl>
            <c:dLbl>
              <c:idx val="1"/>
              <c:layout>
                <c:manualLayout>
                  <c:x val="2.8751123090745734E-2"/>
                  <c:y val="-4.142008325525685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tx2"/>
                      </a:solidFill>
                      <a:latin typeface="Arial Black" panose="020B0A04020102020204" pitchFamily="34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9A26-483B-B2AF-64B68E14B3D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Лист2!$A$4:$A$5</c:f>
              <c:strCache>
                <c:ptCount val="2"/>
                <c:pt idx="0">
                  <c:v> Высшее образование</c:v>
                </c:pt>
                <c:pt idx="1">
                  <c:v>Среднее профессиональное образование</c:v>
                </c:pt>
              </c:strCache>
            </c:strRef>
          </c:cat>
          <c:val>
            <c:numRef>
              <c:f>Лист2!$C$4:$C$5</c:f>
              <c:numCache>
                <c:formatCode>_(* #,##0.00_);_(* \(#,##0.00\);_(* "-"??_);_(@_)</c:formatCode>
                <c:ptCount val="2"/>
                <c:pt idx="0">
                  <c:v>3732</c:v>
                </c:pt>
                <c:pt idx="1">
                  <c:v>2136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A26-483B-B2AF-64B68E14B3D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77925567"/>
        <c:axId val="177926815"/>
        <c:axId val="0"/>
      </c:bar3DChart>
      <c:catAx>
        <c:axId val="17792556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77926815"/>
        <c:crosses val="autoZero"/>
        <c:auto val="1"/>
        <c:lblAlgn val="ctr"/>
        <c:lblOffset val="100"/>
        <c:noMultiLvlLbl val="0"/>
      </c:catAx>
      <c:valAx>
        <c:axId val="177926815"/>
        <c:scaling>
          <c:orientation val="minMax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_(* #,##0.00_);_(* \(#,##0.00\);_(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7792556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5.8771993123501072E-2"/>
          <c:y val="0.74090092387243678"/>
          <c:w val="0.93995825993448945"/>
          <c:h val="0.2590990761275631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2"/>
                </a:solidFill>
                <a:latin typeface="Arial Black" panose="020B0A04020102020204" pitchFamily="34" charset="0"/>
                <a:ea typeface="+mn-ea"/>
                <a:cs typeface="+mn-cs"/>
              </a:defRPr>
            </a:pPr>
            <a:r>
              <a:rPr lang="ru-RU">
                <a:latin typeface="Arial Black" panose="020B0A04020102020204" pitchFamily="34" charset="0"/>
              </a:rPr>
              <a:t>Стипендия ординаторам, руб.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2"/>
              </a:solidFill>
              <a:latin typeface="Arial Black" panose="020B0A04020102020204" pitchFamily="34" charset="0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 w="25400">
          <a:noFill/>
        </a:ln>
        <a:effectLst/>
        <a:sp3d/>
      </c:spPr>
    </c:sideWall>
    <c:backWall>
      <c:thickness val="0"/>
      <c:spPr>
        <a:noFill/>
        <a:ln w="25400"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Лист2!$A$6</c:f>
              <c:strCache>
                <c:ptCount val="1"/>
                <c:pt idx="0">
                  <c:v>Стипендия ординаторам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1.6666666666666614E-2"/>
                  <c:y val="-4.629629629629629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tx2"/>
                      </a:solidFill>
                      <a:latin typeface="Arial Black" panose="020B0A04020102020204" pitchFamily="34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97D-49F7-928A-419472841FB4}"/>
                </c:ext>
              </c:extLst>
            </c:dLbl>
            <c:dLbl>
              <c:idx val="1"/>
              <c:layout>
                <c:manualLayout>
                  <c:x val="3.8888888888888785E-2"/>
                  <c:y val="-4.166666666666666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tx2"/>
                      </a:solidFill>
                      <a:latin typeface="Arial Black" panose="020B0A04020102020204" pitchFamily="34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97D-49F7-928A-419472841FB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Лист2!$B$1:$C$1</c:f>
              <c:strCache>
                <c:ptCount val="2"/>
                <c:pt idx="0">
                  <c:v>Норматив с учетом уровня инфляции по постановлению Правительства РФ №1390 от 17.12.2016 </c:v>
                </c:pt>
                <c:pt idx="1">
                  <c:v>Факт на 31.12.2024</c:v>
                </c:pt>
              </c:strCache>
            </c:strRef>
          </c:cat>
          <c:val>
            <c:numRef>
              <c:f>Лист2!$B$6:$C$6</c:f>
              <c:numCache>
                <c:formatCode>_(* #,##0.00_);_(* \(#,##0.00\);_(* "-"??_);_(@_)</c:formatCode>
                <c:ptCount val="2"/>
                <c:pt idx="0">
                  <c:v>12442.8</c:v>
                </c:pt>
                <c:pt idx="1">
                  <c:v>12456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97D-49F7-928A-419472841FB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05741167"/>
        <c:axId val="205744495"/>
        <c:axId val="0"/>
      </c:bar3DChart>
      <c:catAx>
        <c:axId val="20574116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05744495"/>
        <c:crosses val="autoZero"/>
        <c:auto val="1"/>
        <c:lblAlgn val="ctr"/>
        <c:lblOffset val="100"/>
        <c:noMultiLvlLbl val="0"/>
      </c:catAx>
      <c:valAx>
        <c:axId val="205744495"/>
        <c:scaling>
          <c:orientation val="minMax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_(* #,##0.00_);_(* \(#,##0.00\);_(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0574116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2"/>
                </a:solidFill>
                <a:latin typeface="Arial Black" panose="020B0A04020102020204" pitchFamily="34" charset="0"/>
                <a:ea typeface="+mn-ea"/>
                <a:cs typeface="+mn-cs"/>
              </a:defRPr>
            </a:pPr>
            <a:r>
              <a:rPr lang="ru-RU">
                <a:latin typeface="Arial Black" panose="020B0A04020102020204" pitchFamily="34" charset="0"/>
              </a:rPr>
              <a:t>Стипендия аспирантам, руб.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2"/>
              </a:solidFill>
              <a:latin typeface="Arial Black" panose="020B0A04020102020204" pitchFamily="34" charset="0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 w="25400">
          <a:noFill/>
        </a:ln>
        <a:effectLst/>
        <a:sp3d/>
      </c:spPr>
    </c:sideWall>
    <c:backWall>
      <c:thickness val="0"/>
      <c:spPr>
        <a:noFill/>
        <a:ln w="25400"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Лист2!$A$7</c:f>
              <c:strCache>
                <c:ptCount val="1"/>
                <c:pt idx="0">
                  <c:v>Стипендия аспирантам</c:v>
                </c:pt>
              </c:strCache>
            </c:strRef>
          </c:tx>
          <c:spPr>
            <a:solidFill>
              <a:schemeClr val="tx2">
                <a:lumMod val="50000"/>
                <a:lumOff val="50000"/>
              </a:schemeClr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2.9552430084170512E-2"/>
                  <c:y val="-5.734218167412220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tx2"/>
                      </a:solidFill>
                      <a:latin typeface="Arial Black" panose="020B0A04020102020204" pitchFamily="34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96A-4931-8ADF-272C1D61BE17}"/>
                </c:ext>
              </c:extLst>
            </c:dLbl>
            <c:dLbl>
              <c:idx val="1"/>
              <c:layout>
                <c:manualLayout>
                  <c:x val="4.5958620689655172E-2"/>
                  <c:y val="-4.130416760384693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tx2"/>
                      </a:solidFill>
                      <a:latin typeface="Arial Black" panose="020B0A04020102020204" pitchFamily="34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5409108604829011"/>
                      <c:h val="0.154084883381159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296A-4931-8ADF-272C1D61BE1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Лист2!$B$1:$C$1</c:f>
              <c:strCache>
                <c:ptCount val="2"/>
                <c:pt idx="0">
                  <c:v>Норматив с учетом уровня инфляции по постановлению Правительства РФ №1390 от 17.12.2016 </c:v>
                </c:pt>
                <c:pt idx="1">
                  <c:v>Факт на 31.12.2024</c:v>
                </c:pt>
              </c:strCache>
            </c:strRef>
          </c:cat>
          <c:val>
            <c:numRef>
              <c:f>Лист2!$B$7:$C$7</c:f>
              <c:numCache>
                <c:formatCode>_(* #,##0.00_);_(* \(#,##0.00\);_(* "-"??_);_(@_)</c:formatCode>
                <c:ptCount val="2"/>
                <c:pt idx="0">
                  <c:v>11724</c:v>
                </c:pt>
                <c:pt idx="1">
                  <c:v>11736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96A-4931-8ADF-272C1D61BE1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05741167"/>
        <c:axId val="205744495"/>
        <c:axId val="0"/>
      </c:bar3DChart>
      <c:catAx>
        <c:axId val="20574116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05744495"/>
        <c:crosses val="autoZero"/>
        <c:auto val="1"/>
        <c:lblAlgn val="ctr"/>
        <c:lblOffset val="100"/>
        <c:noMultiLvlLbl val="0"/>
      </c:catAx>
      <c:valAx>
        <c:axId val="205744495"/>
        <c:scaling>
          <c:orientation val="minMax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_(* #,##0.00_);_(* \(#,##0.00\);_(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0574116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0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90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90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90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A4DDFEB1-7367-055D-0EF9-D0ECD29350D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0F9829E-C8DE-92A9-FA2C-C0AEA684E4A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A00ECF-3444-4A09-A243-BCADAD84B827}" type="datetimeFigureOut">
              <a:rPr lang="ru-RU" smtClean="0"/>
              <a:t>14.03.2025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D5E5B56-B8E6-032C-4F51-B3A5E8142E1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070B37B-1B5F-F3EB-521E-F383691A46A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C13F5E-D029-4730-A035-BAE7FFE215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0802586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7245FC-8725-4BB2-BB4F-9C6EA55AE251}" type="datetimeFigureOut">
              <a:rPr lang="ru-RU" smtClean="0"/>
              <a:t>14.03.2025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952981-5C3E-489B-803C-0682F0A2A8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85310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  <p:extLst>
    <p:ext uri="{620B2872-D7B9-4A21-9093-7833F8D536E1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952981-5C3E-489B-803C-0682F0A2A832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16863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1075">
              <a:defRPr/>
            </a:pPr>
            <a:r>
              <a:rPr lang="ru-RU" dirty="0" smtClean="0">
                <a:solidFill>
                  <a:srgbClr val="FFFF00"/>
                </a:solidFill>
              </a:rPr>
              <a:t>На текущий 2022г. утверждено следующее финансовое обеспечение</a:t>
            </a:r>
            <a:r>
              <a:rPr lang="ru-RU" baseline="0" dirty="0" smtClean="0">
                <a:solidFill>
                  <a:srgbClr val="FFFF00"/>
                </a:solidFill>
              </a:rPr>
              <a:t> с учетом остатков. </a:t>
            </a:r>
            <a:r>
              <a:rPr lang="ru-RU" b="1" baseline="0" dirty="0" smtClean="0">
                <a:solidFill>
                  <a:srgbClr val="FFFF00"/>
                </a:solidFill>
              </a:rPr>
              <a:t>На выполнение государственного задания  </a:t>
            </a:r>
            <a:r>
              <a:rPr lang="ru-RU" baseline="0" dirty="0" smtClean="0">
                <a:solidFill>
                  <a:srgbClr val="FFFF00"/>
                </a:solidFill>
              </a:rPr>
              <a:t>по разделу образование 703 млн. 263тыс, руб. , по разделу Наука- 20 млн. 522 </a:t>
            </a:r>
            <a:r>
              <a:rPr lang="ru-RU" baseline="0" dirty="0" err="1" smtClean="0">
                <a:solidFill>
                  <a:srgbClr val="FFFF00"/>
                </a:solidFill>
              </a:rPr>
              <a:t>тыс.руб</a:t>
            </a:r>
            <a:r>
              <a:rPr lang="ru-RU" b="1" baseline="0" dirty="0" smtClean="0">
                <a:solidFill>
                  <a:srgbClr val="FFFF00"/>
                </a:solidFill>
              </a:rPr>
              <a:t>., целевые субсидии </a:t>
            </a:r>
            <a:r>
              <a:rPr lang="ru-RU" baseline="0" dirty="0" smtClean="0">
                <a:solidFill>
                  <a:srgbClr val="FFFF00"/>
                </a:solidFill>
              </a:rPr>
              <a:t>– на выплату стипендии 179 млн.749,5 </a:t>
            </a:r>
            <a:r>
              <a:rPr lang="ru-RU" baseline="0" dirty="0" err="1" smtClean="0">
                <a:solidFill>
                  <a:srgbClr val="FFFF00"/>
                </a:solidFill>
              </a:rPr>
              <a:t>тыс.руб</a:t>
            </a:r>
            <a:r>
              <a:rPr lang="ru-RU" baseline="0" dirty="0" smtClean="0">
                <a:solidFill>
                  <a:srgbClr val="FFFF00"/>
                </a:solidFill>
              </a:rPr>
              <a:t>., </a:t>
            </a:r>
            <a:r>
              <a:rPr lang="ru-RU" b="1" baseline="0" dirty="0" smtClean="0">
                <a:solidFill>
                  <a:srgbClr val="FFFF00"/>
                </a:solidFill>
              </a:rPr>
              <a:t>собственные средства</a:t>
            </a:r>
            <a:r>
              <a:rPr lang="ru-RU" baseline="0" dirty="0" smtClean="0">
                <a:solidFill>
                  <a:srgbClr val="FFFF00"/>
                </a:solidFill>
              </a:rPr>
              <a:t>- по разделу образования-  551млн. 107,1 </a:t>
            </a:r>
            <a:r>
              <a:rPr lang="ru-RU" baseline="0" dirty="0" err="1" smtClean="0">
                <a:solidFill>
                  <a:srgbClr val="FFFF00"/>
                </a:solidFill>
              </a:rPr>
              <a:t>тыс.руб</a:t>
            </a:r>
            <a:r>
              <a:rPr lang="ru-RU" baseline="0" dirty="0" smtClean="0">
                <a:solidFill>
                  <a:srgbClr val="FFFF00"/>
                </a:solidFill>
              </a:rPr>
              <a:t>.,   наука- 116 млн. 175,4 </a:t>
            </a:r>
            <a:r>
              <a:rPr lang="ru-RU" baseline="0" dirty="0" err="1" smtClean="0">
                <a:solidFill>
                  <a:srgbClr val="FFFF00"/>
                </a:solidFill>
              </a:rPr>
              <a:t>тыс.руб</a:t>
            </a:r>
            <a:r>
              <a:rPr lang="ru-RU" baseline="0" dirty="0" smtClean="0">
                <a:solidFill>
                  <a:srgbClr val="FFFF00"/>
                </a:solidFill>
              </a:rPr>
              <a:t>.,   на медицинскую деятельность -  19 млн.239 </a:t>
            </a:r>
            <a:r>
              <a:rPr lang="ru-RU" baseline="0" dirty="0" err="1" smtClean="0">
                <a:solidFill>
                  <a:srgbClr val="FFFF00"/>
                </a:solidFill>
              </a:rPr>
              <a:t>тыс.руб</a:t>
            </a:r>
            <a:r>
              <a:rPr lang="ru-RU" baseline="0" dirty="0" smtClean="0">
                <a:solidFill>
                  <a:srgbClr val="FFFF00"/>
                </a:solidFill>
              </a:rPr>
              <a:t>..  </a:t>
            </a:r>
            <a:r>
              <a:rPr lang="ru-RU" b="1" baseline="0" dirty="0" smtClean="0">
                <a:solidFill>
                  <a:srgbClr val="FFFF00"/>
                </a:solidFill>
              </a:rPr>
              <a:t>И в рамках обязательного медицинского страхования </a:t>
            </a:r>
            <a:r>
              <a:rPr lang="ru-RU" baseline="0" dirty="0" smtClean="0">
                <a:solidFill>
                  <a:srgbClr val="FFFF00"/>
                </a:solidFill>
              </a:rPr>
              <a:t>– всего 9 млн.43тыс.руб.   Целевой субсидии на приобретение основных средств и проведения капитального ремонта на настоящий момент не выделено.</a:t>
            </a:r>
            <a:endParaRPr lang="ru-RU" dirty="0" smtClean="0">
              <a:solidFill>
                <a:srgbClr val="FFFF00"/>
              </a:solidFill>
            </a:endParaRPr>
          </a:p>
          <a:p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16FD47B-8968-4129-949B-73AA978B58BF}" type="slidenum">
              <a:rPr lang="ru-RU" smtClean="0"/>
              <a:pPr>
                <a:defRPr/>
              </a:pPr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31323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На текущий 2022г. утверждено следующее финансовое обеспечение</a:t>
            </a:r>
            <a:r>
              <a:rPr lang="ru-RU" baseline="0" dirty="0" smtClean="0"/>
              <a:t> с учетом остатков. </a:t>
            </a:r>
            <a:r>
              <a:rPr lang="ru-RU" b="1" baseline="0" dirty="0" smtClean="0"/>
              <a:t>На выполнение государственного задания  </a:t>
            </a:r>
            <a:r>
              <a:rPr lang="ru-RU" baseline="0" dirty="0" smtClean="0"/>
              <a:t>по разделу образование 703 млн. 263тыс, руб. , по разделу Наука- 20 млн. 522 </a:t>
            </a:r>
            <a:r>
              <a:rPr lang="ru-RU" baseline="0" dirty="0" err="1" smtClean="0"/>
              <a:t>тыс.руб</a:t>
            </a:r>
            <a:r>
              <a:rPr lang="ru-RU" b="1" baseline="0" dirty="0" smtClean="0"/>
              <a:t>., целевые субсидии </a:t>
            </a:r>
            <a:r>
              <a:rPr lang="ru-RU" baseline="0" dirty="0" smtClean="0"/>
              <a:t>– на выплату стипендии 178 млн.775,6 </a:t>
            </a:r>
            <a:r>
              <a:rPr lang="ru-RU" baseline="0" dirty="0" err="1" smtClean="0"/>
              <a:t>тыс.руб</a:t>
            </a:r>
            <a:r>
              <a:rPr lang="ru-RU" baseline="0" dirty="0" smtClean="0"/>
              <a:t>., </a:t>
            </a:r>
            <a:r>
              <a:rPr lang="ru-RU" b="1" baseline="0" dirty="0" smtClean="0"/>
              <a:t>собственные средства</a:t>
            </a:r>
            <a:r>
              <a:rPr lang="ru-RU" baseline="0" dirty="0" smtClean="0"/>
              <a:t>- по разделу образования-  551млн. 107,1 </a:t>
            </a:r>
            <a:r>
              <a:rPr lang="ru-RU" baseline="0" dirty="0" err="1" smtClean="0"/>
              <a:t>тыс.руб</a:t>
            </a:r>
            <a:r>
              <a:rPr lang="ru-RU" baseline="0" dirty="0" smtClean="0"/>
              <a:t>.,   наука- 116 млн. 175,4 </a:t>
            </a:r>
            <a:r>
              <a:rPr lang="ru-RU" baseline="0" dirty="0" err="1" smtClean="0"/>
              <a:t>тыс.руб</a:t>
            </a:r>
            <a:r>
              <a:rPr lang="ru-RU" baseline="0" dirty="0" smtClean="0"/>
              <a:t>.,   на медицинскую деятельность -  19 млн.239 </a:t>
            </a:r>
            <a:r>
              <a:rPr lang="ru-RU" baseline="0" dirty="0" err="1" smtClean="0"/>
              <a:t>тыс.руб</a:t>
            </a:r>
            <a:r>
              <a:rPr lang="ru-RU" baseline="0" dirty="0" smtClean="0"/>
              <a:t>..  </a:t>
            </a:r>
            <a:r>
              <a:rPr lang="ru-RU" b="1" baseline="0" dirty="0" smtClean="0"/>
              <a:t>И в рамках обязательного медицинского страхования </a:t>
            </a:r>
            <a:r>
              <a:rPr lang="ru-RU" baseline="0" dirty="0" smtClean="0"/>
              <a:t>– всего 9 млн.43тыс.руб.   Целевой субсидии на приобретение основных средств и проведения капитального ремонта на настоящий момент не выделено.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16FD47B-8968-4129-949B-73AA978B58BF}" type="slidenum">
              <a:rPr lang="ru-RU" smtClean="0"/>
              <a:pPr>
                <a:defRPr/>
              </a:pPr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13385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инф. слайды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DCC9DD-5AFE-BEF2-04FF-2866D3E723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06B9610-205F-55F7-9EF2-B0511109DF1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0B135C5-31CF-CCD6-55C8-883FF362863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2AC049-6798-41A8-A0BD-CA68192034D3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021185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ри блока текс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BBE226-B9E6-37A3-C28C-52948C23BE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4AE5BFC-AF40-BCB0-F84D-E4F02D55AD5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40230F2-F6EA-D9FB-0337-8B88EF0A82B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2AC049-6798-41A8-A0BD-CA68192034D3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63AD047A-9EA8-AAF6-1681-C79BA5291A2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42913" y="1979613"/>
            <a:ext cx="3596652" cy="41195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</a:lstStyle>
          <a:p>
            <a:pPr lvl="0"/>
            <a:endParaRPr lang="ru-RU" dirty="0"/>
          </a:p>
        </p:txBody>
      </p:sp>
      <p:sp>
        <p:nvSpPr>
          <p:cNvPr id="9" name="Текст 5">
            <a:extLst>
              <a:ext uri="{FF2B5EF4-FFF2-40B4-BE49-F238E27FC236}">
                <a16:creationId xmlns:a16="http://schemas.microsoft.com/office/drawing/2014/main" id="{ABA6504F-F541-0491-887A-3D4CBB1897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292961" y="1979613"/>
            <a:ext cx="3596652" cy="41195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</a:lstStyle>
          <a:p>
            <a:pPr lvl="0"/>
            <a:endParaRPr lang="ru-RU" dirty="0"/>
          </a:p>
        </p:txBody>
      </p:sp>
      <p:sp>
        <p:nvSpPr>
          <p:cNvPr id="10" name="Текст 5">
            <a:extLst>
              <a:ext uri="{FF2B5EF4-FFF2-40B4-BE49-F238E27FC236}">
                <a16:creationId xmlns:a16="http://schemas.microsoft.com/office/drawing/2014/main" id="{08B97854-A001-D59C-C614-FA86F739F20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143009" y="1979613"/>
            <a:ext cx="3596652" cy="41195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</a:lstStyle>
          <a:p>
            <a:pPr lvl="0"/>
            <a:endParaRPr lang="ru-RU" dirty="0"/>
          </a:p>
        </p:txBody>
      </p:sp>
      <p:sp>
        <p:nvSpPr>
          <p:cNvPr id="11" name="Текст 5">
            <a:extLst>
              <a:ext uri="{FF2B5EF4-FFF2-40B4-BE49-F238E27FC236}">
                <a16:creationId xmlns:a16="http://schemas.microsoft.com/office/drawing/2014/main" id="{3FA2CE54-7341-9C8C-94BD-D720DA974EA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2913" y="1309593"/>
            <a:ext cx="3596652" cy="60826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Tilda Sans Black" panose="020B0902020204020303" pitchFamily="34" charset="0"/>
              </a:defRPr>
            </a:lvl1pPr>
          </a:lstStyle>
          <a:p>
            <a:pPr lvl="0"/>
            <a:endParaRPr lang="ru-RU" dirty="0"/>
          </a:p>
        </p:txBody>
      </p:sp>
      <p:sp>
        <p:nvSpPr>
          <p:cNvPr id="12" name="Текст 5">
            <a:extLst>
              <a:ext uri="{FF2B5EF4-FFF2-40B4-BE49-F238E27FC236}">
                <a16:creationId xmlns:a16="http://schemas.microsoft.com/office/drawing/2014/main" id="{E931AEDA-9175-4D48-B89E-3C23C3A500B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292961" y="1309593"/>
            <a:ext cx="3596652" cy="60826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Tilda Sans Black" panose="020B0902020204020303" pitchFamily="34" charset="0"/>
              </a:defRPr>
            </a:lvl1pPr>
          </a:lstStyle>
          <a:p>
            <a:pPr lvl="0"/>
            <a:endParaRPr lang="ru-RU" dirty="0"/>
          </a:p>
        </p:txBody>
      </p:sp>
      <p:sp>
        <p:nvSpPr>
          <p:cNvPr id="13" name="Текст 5">
            <a:extLst>
              <a:ext uri="{FF2B5EF4-FFF2-40B4-BE49-F238E27FC236}">
                <a16:creationId xmlns:a16="http://schemas.microsoft.com/office/drawing/2014/main" id="{997582AC-E0E4-94C6-6F5D-2D312BA87B7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143009" y="1309593"/>
            <a:ext cx="3596652" cy="60826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Tilda Sans Black" panose="020B0902020204020303" pitchFamily="34" charset="0"/>
              </a:defRPr>
            </a:lvl1pPr>
          </a:lstStyle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50339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шесть блоков текс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BBE226-B9E6-37A3-C28C-52948C23BE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4AE5BFC-AF40-BCB0-F84D-E4F02D55AD5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40230F2-F6EA-D9FB-0337-8B88EF0A82B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2AC049-6798-41A8-A0BD-CA68192034D3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63AD047A-9EA8-AAF6-1681-C79BA5291A2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42913" y="2072213"/>
            <a:ext cx="3596652" cy="15744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</a:lstStyle>
          <a:p>
            <a:pPr lvl="0"/>
            <a:endParaRPr lang="ru-RU" dirty="0"/>
          </a:p>
        </p:txBody>
      </p:sp>
      <p:sp>
        <p:nvSpPr>
          <p:cNvPr id="9" name="Текст 5">
            <a:extLst>
              <a:ext uri="{FF2B5EF4-FFF2-40B4-BE49-F238E27FC236}">
                <a16:creationId xmlns:a16="http://schemas.microsoft.com/office/drawing/2014/main" id="{ABA6504F-F541-0491-887A-3D4CBB1897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292961" y="2072213"/>
            <a:ext cx="3596652" cy="15744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</a:lstStyle>
          <a:p>
            <a:pPr lvl="0"/>
            <a:endParaRPr lang="ru-RU" dirty="0"/>
          </a:p>
        </p:txBody>
      </p:sp>
      <p:sp>
        <p:nvSpPr>
          <p:cNvPr id="10" name="Текст 5">
            <a:extLst>
              <a:ext uri="{FF2B5EF4-FFF2-40B4-BE49-F238E27FC236}">
                <a16:creationId xmlns:a16="http://schemas.microsoft.com/office/drawing/2014/main" id="{08B97854-A001-D59C-C614-FA86F739F20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143009" y="2072213"/>
            <a:ext cx="3596652" cy="15744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</a:lstStyle>
          <a:p>
            <a:pPr lvl="0"/>
            <a:endParaRPr lang="ru-RU" dirty="0"/>
          </a:p>
        </p:txBody>
      </p:sp>
      <p:sp>
        <p:nvSpPr>
          <p:cNvPr id="11" name="Текст 5">
            <a:extLst>
              <a:ext uri="{FF2B5EF4-FFF2-40B4-BE49-F238E27FC236}">
                <a16:creationId xmlns:a16="http://schemas.microsoft.com/office/drawing/2014/main" id="{3FA2CE54-7341-9C8C-94BD-D720DA974EA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2913" y="1556657"/>
            <a:ext cx="3596652" cy="45380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Tilda Sans Black" panose="020B0902020204020303" pitchFamily="34" charset="0"/>
              </a:defRPr>
            </a:lvl1pPr>
          </a:lstStyle>
          <a:p>
            <a:pPr lvl="0"/>
            <a:endParaRPr lang="ru-RU" dirty="0"/>
          </a:p>
        </p:txBody>
      </p:sp>
      <p:sp>
        <p:nvSpPr>
          <p:cNvPr id="12" name="Текст 5">
            <a:extLst>
              <a:ext uri="{FF2B5EF4-FFF2-40B4-BE49-F238E27FC236}">
                <a16:creationId xmlns:a16="http://schemas.microsoft.com/office/drawing/2014/main" id="{E931AEDA-9175-4D48-B89E-3C23C3A500B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292961" y="1556657"/>
            <a:ext cx="3596652" cy="45380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Tilda Sans Black" panose="020B0902020204020303" pitchFamily="34" charset="0"/>
              </a:defRPr>
            </a:lvl1pPr>
          </a:lstStyle>
          <a:p>
            <a:pPr lvl="0"/>
            <a:endParaRPr lang="ru-RU" dirty="0"/>
          </a:p>
        </p:txBody>
      </p:sp>
      <p:sp>
        <p:nvSpPr>
          <p:cNvPr id="13" name="Текст 5">
            <a:extLst>
              <a:ext uri="{FF2B5EF4-FFF2-40B4-BE49-F238E27FC236}">
                <a16:creationId xmlns:a16="http://schemas.microsoft.com/office/drawing/2014/main" id="{997582AC-E0E4-94C6-6F5D-2D312BA87B7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143009" y="1556657"/>
            <a:ext cx="3596652" cy="45380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Tilda Sans Black" panose="020B0902020204020303" pitchFamily="34" charset="0"/>
              </a:defRPr>
            </a:lvl1pPr>
          </a:lstStyle>
          <a:p>
            <a:pPr lvl="0"/>
            <a:endParaRPr lang="ru-RU" dirty="0"/>
          </a:p>
        </p:txBody>
      </p:sp>
      <p:sp>
        <p:nvSpPr>
          <p:cNvPr id="5" name="Текст 5">
            <a:extLst>
              <a:ext uri="{FF2B5EF4-FFF2-40B4-BE49-F238E27FC236}">
                <a16:creationId xmlns:a16="http://schemas.microsoft.com/office/drawing/2014/main" id="{439B3E1D-F288-21D4-8B80-E9E0D64A8AB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42913" y="4502212"/>
            <a:ext cx="3596652" cy="15744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</a:lstStyle>
          <a:p>
            <a:pPr lvl="0"/>
            <a:endParaRPr lang="ru-RU" dirty="0"/>
          </a:p>
        </p:txBody>
      </p:sp>
      <p:sp>
        <p:nvSpPr>
          <p:cNvPr id="7" name="Текст 5">
            <a:extLst>
              <a:ext uri="{FF2B5EF4-FFF2-40B4-BE49-F238E27FC236}">
                <a16:creationId xmlns:a16="http://schemas.microsoft.com/office/drawing/2014/main" id="{4C65F6FB-26C7-82BB-EC9E-8EF1A9926EC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292961" y="4502212"/>
            <a:ext cx="3596652" cy="15744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</a:lstStyle>
          <a:p>
            <a:pPr lvl="0"/>
            <a:endParaRPr lang="ru-RU" dirty="0"/>
          </a:p>
        </p:txBody>
      </p:sp>
      <p:sp>
        <p:nvSpPr>
          <p:cNvPr id="8" name="Текст 5">
            <a:extLst>
              <a:ext uri="{FF2B5EF4-FFF2-40B4-BE49-F238E27FC236}">
                <a16:creationId xmlns:a16="http://schemas.microsoft.com/office/drawing/2014/main" id="{C68344FE-CA92-54DD-CD18-35174613AAE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143009" y="4502212"/>
            <a:ext cx="3596652" cy="15744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</a:lstStyle>
          <a:p>
            <a:pPr lvl="0"/>
            <a:endParaRPr lang="ru-RU" dirty="0"/>
          </a:p>
        </p:txBody>
      </p:sp>
      <p:sp>
        <p:nvSpPr>
          <p:cNvPr id="14" name="Текст 5">
            <a:extLst>
              <a:ext uri="{FF2B5EF4-FFF2-40B4-BE49-F238E27FC236}">
                <a16:creationId xmlns:a16="http://schemas.microsoft.com/office/drawing/2014/main" id="{9F57177C-1DB5-00EE-076F-CD39D2A692A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42913" y="3986656"/>
            <a:ext cx="3596652" cy="45380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Tilda Sans Black" panose="020B0902020204020303" pitchFamily="34" charset="0"/>
              </a:defRPr>
            </a:lvl1pPr>
          </a:lstStyle>
          <a:p>
            <a:pPr lvl="0"/>
            <a:endParaRPr lang="ru-RU" dirty="0"/>
          </a:p>
        </p:txBody>
      </p:sp>
      <p:sp>
        <p:nvSpPr>
          <p:cNvPr id="15" name="Текст 5">
            <a:extLst>
              <a:ext uri="{FF2B5EF4-FFF2-40B4-BE49-F238E27FC236}">
                <a16:creationId xmlns:a16="http://schemas.microsoft.com/office/drawing/2014/main" id="{D3414FE8-DC9D-E534-26AC-00498C1A4A0B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292961" y="3986656"/>
            <a:ext cx="3596652" cy="45380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Tilda Sans Black" panose="020B0902020204020303" pitchFamily="34" charset="0"/>
              </a:defRPr>
            </a:lvl1pPr>
          </a:lstStyle>
          <a:p>
            <a:pPr lvl="0"/>
            <a:endParaRPr lang="ru-RU" dirty="0"/>
          </a:p>
        </p:txBody>
      </p:sp>
      <p:sp>
        <p:nvSpPr>
          <p:cNvPr id="16" name="Текст 5">
            <a:extLst>
              <a:ext uri="{FF2B5EF4-FFF2-40B4-BE49-F238E27FC236}">
                <a16:creationId xmlns:a16="http://schemas.microsoft.com/office/drawing/2014/main" id="{77A505AC-F70B-51D7-63C2-12FFDEF055AF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143009" y="3986656"/>
            <a:ext cx="3596652" cy="45380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Tilda Sans Black" panose="020B0902020204020303" pitchFamily="34" charset="0"/>
              </a:defRPr>
            </a:lvl1pPr>
          </a:lstStyle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738205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ри диаграммы с текстовыми бло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769442-81B4-DAC3-9BC0-A1113E9C1F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A178723-27A5-EC17-0FDF-0F39FC2D450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C0D4867-AFFF-4407-CF1D-3285A31D3E7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2AC049-6798-41A8-A0BD-CA68192034D3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5" name="Текст 5">
            <a:extLst>
              <a:ext uri="{FF2B5EF4-FFF2-40B4-BE49-F238E27FC236}">
                <a16:creationId xmlns:a16="http://schemas.microsoft.com/office/drawing/2014/main" id="{8D561AE3-5A24-08DA-443E-F51FE28C779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42913" y="1446835"/>
            <a:ext cx="3596652" cy="19821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</a:lstStyle>
          <a:p>
            <a:pPr lvl="0"/>
            <a:endParaRPr lang="ru-RU" dirty="0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2E261AB3-0EF4-17D1-38B0-B722C01B433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292961" y="1446835"/>
            <a:ext cx="3596652" cy="19821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</a:lstStyle>
          <a:p>
            <a:pPr lvl="0"/>
            <a:endParaRPr lang="ru-RU" dirty="0"/>
          </a:p>
        </p:txBody>
      </p:sp>
      <p:sp>
        <p:nvSpPr>
          <p:cNvPr id="7" name="Текст 5">
            <a:extLst>
              <a:ext uri="{FF2B5EF4-FFF2-40B4-BE49-F238E27FC236}">
                <a16:creationId xmlns:a16="http://schemas.microsoft.com/office/drawing/2014/main" id="{EC654382-3219-91EA-71BB-0D31E65B9EC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143009" y="1446835"/>
            <a:ext cx="3596652" cy="19821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</a:lstStyle>
          <a:p>
            <a:pPr lvl="0"/>
            <a:endParaRPr lang="ru-RU" dirty="0"/>
          </a:p>
        </p:txBody>
      </p:sp>
      <p:sp>
        <p:nvSpPr>
          <p:cNvPr id="9" name="Диаграмма 8">
            <a:extLst>
              <a:ext uri="{FF2B5EF4-FFF2-40B4-BE49-F238E27FC236}">
                <a16:creationId xmlns:a16="http://schemas.microsoft.com/office/drawing/2014/main" id="{52D369A9-D926-A00F-90D0-480459178E27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442913" y="3541713"/>
            <a:ext cx="3597275" cy="2524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0" name="Диаграмма 8">
            <a:extLst>
              <a:ext uri="{FF2B5EF4-FFF2-40B4-BE49-F238E27FC236}">
                <a16:creationId xmlns:a16="http://schemas.microsoft.com/office/drawing/2014/main" id="{EB3B1CDE-83C9-8999-2BA7-28F14AA2E868}"/>
              </a:ext>
            </a:extLst>
          </p:cNvPr>
          <p:cNvSpPr>
            <a:spLocks noGrp="1"/>
          </p:cNvSpPr>
          <p:nvPr>
            <p:ph type="chart" sz="quarter" idx="16"/>
          </p:nvPr>
        </p:nvSpPr>
        <p:spPr>
          <a:xfrm>
            <a:off x="4297362" y="3541713"/>
            <a:ext cx="3597275" cy="2524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1" name="Диаграмма 8">
            <a:extLst>
              <a:ext uri="{FF2B5EF4-FFF2-40B4-BE49-F238E27FC236}">
                <a16:creationId xmlns:a16="http://schemas.microsoft.com/office/drawing/2014/main" id="{D60ED8DE-F0D0-DAC0-4980-61C7DA0DC924}"/>
              </a:ext>
            </a:extLst>
          </p:cNvPr>
          <p:cNvSpPr>
            <a:spLocks noGrp="1"/>
          </p:cNvSpPr>
          <p:nvPr>
            <p:ph type="chart" sz="quarter" idx="17"/>
          </p:nvPr>
        </p:nvSpPr>
        <p:spPr>
          <a:xfrm>
            <a:off x="8151813" y="3541713"/>
            <a:ext cx="3597275" cy="2524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24136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блока текс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A09F49-3597-4D9F-BBF3-230C6B9378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6AA3B4A7-6BAA-610F-9189-4F7A85FDC2B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DD5B9B7-A658-2854-EAAA-A6A7C504FEA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2AC049-6798-41A8-A0BD-CA68192034D3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5" name="Текст 5">
            <a:extLst>
              <a:ext uri="{FF2B5EF4-FFF2-40B4-BE49-F238E27FC236}">
                <a16:creationId xmlns:a16="http://schemas.microsoft.com/office/drawing/2014/main" id="{FC0D78BF-407B-FA4E-0D50-01D2BB88499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42912" y="2049063"/>
            <a:ext cx="5564349" cy="16316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</a:lstStyle>
          <a:p>
            <a:pPr lvl="0"/>
            <a:endParaRPr lang="ru-RU" dirty="0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61D00BEF-1EE0-2987-4A0A-B132C686DF7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2912" y="1545771"/>
            <a:ext cx="5564349" cy="4415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Tilda Sans Black" panose="020B0902020204020303" pitchFamily="34" charset="0"/>
              </a:defRPr>
            </a:lvl1pPr>
          </a:lstStyle>
          <a:p>
            <a:pPr lvl="0"/>
            <a:endParaRPr lang="ru-RU" dirty="0"/>
          </a:p>
        </p:txBody>
      </p:sp>
      <p:sp>
        <p:nvSpPr>
          <p:cNvPr id="7" name="Текст 5">
            <a:extLst>
              <a:ext uri="{FF2B5EF4-FFF2-40B4-BE49-F238E27FC236}">
                <a16:creationId xmlns:a16="http://schemas.microsoft.com/office/drawing/2014/main" id="{2E6CAC9F-7ADB-CD50-17D3-77FBE530572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42912" y="4467487"/>
            <a:ext cx="5564349" cy="16316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</a:lstStyle>
          <a:p>
            <a:pPr lvl="0"/>
            <a:endParaRPr lang="ru-RU" dirty="0"/>
          </a:p>
        </p:txBody>
      </p:sp>
      <p:sp>
        <p:nvSpPr>
          <p:cNvPr id="8" name="Текст 5">
            <a:extLst>
              <a:ext uri="{FF2B5EF4-FFF2-40B4-BE49-F238E27FC236}">
                <a16:creationId xmlns:a16="http://schemas.microsoft.com/office/drawing/2014/main" id="{33DB53E8-FC6D-F2D3-EF82-F9F75FBC56A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42912" y="3964195"/>
            <a:ext cx="5564349" cy="4415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Tilda Sans Black" panose="020B0902020204020303" pitchFamily="34" charset="0"/>
              </a:defRPr>
            </a:lvl1pPr>
          </a:lstStyle>
          <a:p>
            <a:pPr lvl="0"/>
            <a:endParaRPr lang="ru-RU" dirty="0"/>
          </a:p>
        </p:txBody>
      </p:sp>
      <p:sp>
        <p:nvSpPr>
          <p:cNvPr id="13" name="Текст 5">
            <a:extLst>
              <a:ext uri="{FF2B5EF4-FFF2-40B4-BE49-F238E27FC236}">
                <a16:creationId xmlns:a16="http://schemas.microsoft.com/office/drawing/2014/main" id="{9A5CE6A3-5F94-E0A5-6A82-2F41949A8DA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184741" y="2049063"/>
            <a:ext cx="5564349" cy="16316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</a:lstStyle>
          <a:p>
            <a:pPr lvl="0"/>
            <a:endParaRPr lang="ru-RU" dirty="0"/>
          </a:p>
        </p:txBody>
      </p:sp>
      <p:sp>
        <p:nvSpPr>
          <p:cNvPr id="14" name="Текст 5">
            <a:extLst>
              <a:ext uri="{FF2B5EF4-FFF2-40B4-BE49-F238E27FC236}">
                <a16:creationId xmlns:a16="http://schemas.microsoft.com/office/drawing/2014/main" id="{88BB8AF8-DC0A-373A-AC1D-9DF7E461512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184741" y="1545771"/>
            <a:ext cx="5564349" cy="4415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Tilda Sans Black" panose="020B0902020204020303" pitchFamily="34" charset="0"/>
              </a:defRPr>
            </a:lvl1pPr>
          </a:lstStyle>
          <a:p>
            <a:pPr lvl="0"/>
            <a:endParaRPr lang="ru-RU" dirty="0"/>
          </a:p>
        </p:txBody>
      </p:sp>
      <p:sp>
        <p:nvSpPr>
          <p:cNvPr id="15" name="Текст 5">
            <a:extLst>
              <a:ext uri="{FF2B5EF4-FFF2-40B4-BE49-F238E27FC236}">
                <a16:creationId xmlns:a16="http://schemas.microsoft.com/office/drawing/2014/main" id="{7596E770-4439-4B4D-D76A-3AA89C2886F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184741" y="4467487"/>
            <a:ext cx="5564349" cy="16316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</a:lstStyle>
          <a:p>
            <a:pPr lvl="0"/>
            <a:endParaRPr lang="ru-RU" dirty="0"/>
          </a:p>
        </p:txBody>
      </p:sp>
      <p:sp>
        <p:nvSpPr>
          <p:cNvPr id="16" name="Текст 5">
            <a:extLst>
              <a:ext uri="{FF2B5EF4-FFF2-40B4-BE49-F238E27FC236}">
                <a16:creationId xmlns:a16="http://schemas.microsoft.com/office/drawing/2014/main" id="{E7D594DB-4B4D-1633-6C5F-B6D8BB0D2A60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184741" y="3964195"/>
            <a:ext cx="5564349" cy="4415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Tilda Sans Black" panose="020B0902020204020303" pitchFamily="34" charset="0"/>
              </a:defRPr>
            </a:lvl1pPr>
          </a:lstStyle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25756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 текстовых блоков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AD4AA5-3E7E-D530-9A8B-92E452E2AE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F0FA24F-B89A-49C4-DA85-F83752254B6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FBB63B0-FFB3-493B-1CA3-BB37C821384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2AC049-6798-41A8-A0BD-CA68192034D3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4BB2C9EE-E546-DCE1-2D98-9F3CF43D943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42914" y="1889759"/>
            <a:ext cx="2728550" cy="1747777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endParaRPr lang="ru-RU" dirty="0"/>
          </a:p>
        </p:txBody>
      </p:sp>
      <p:sp>
        <p:nvSpPr>
          <p:cNvPr id="17" name="Текст 5">
            <a:extLst>
              <a:ext uri="{FF2B5EF4-FFF2-40B4-BE49-F238E27FC236}">
                <a16:creationId xmlns:a16="http://schemas.microsoft.com/office/drawing/2014/main" id="{686E4BF7-8831-C652-7824-950530A0D3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02121" y="1889759"/>
            <a:ext cx="2728550" cy="1747777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endParaRPr lang="ru-RU" dirty="0"/>
          </a:p>
        </p:txBody>
      </p:sp>
      <p:sp>
        <p:nvSpPr>
          <p:cNvPr id="18" name="Текст 5">
            <a:extLst>
              <a:ext uri="{FF2B5EF4-FFF2-40B4-BE49-F238E27FC236}">
                <a16:creationId xmlns:a16="http://schemas.microsoft.com/office/drawing/2014/main" id="{697EF059-27BA-5C58-6B79-522245A9582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020536" y="1889759"/>
            <a:ext cx="2728550" cy="1747777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endParaRPr lang="ru-RU" dirty="0"/>
          </a:p>
        </p:txBody>
      </p:sp>
      <p:sp>
        <p:nvSpPr>
          <p:cNvPr id="19" name="Текст 5">
            <a:extLst>
              <a:ext uri="{FF2B5EF4-FFF2-40B4-BE49-F238E27FC236}">
                <a16:creationId xmlns:a16="http://schemas.microsoft.com/office/drawing/2014/main" id="{62C3E4D3-D0ED-6936-9123-81F3ABA7D18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61328" y="1889759"/>
            <a:ext cx="2728550" cy="1747777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endParaRPr lang="ru-RU" dirty="0"/>
          </a:p>
        </p:txBody>
      </p:sp>
      <p:sp>
        <p:nvSpPr>
          <p:cNvPr id="21" name="Текст 20">
            <a:extLst>
              <a:ext uri="{FF2B5EF4-FFF2-40B4-BE49-F238E27FC236}">
                <a16:creationId xmlns:a16="http://schemas.microsoft.com/office/drawing/2014/main" id="{348EA431-5706-692B-A8E4-7665F3D1E65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43275" y="1419860"/>
            <a:ext cx="2728550" cy="365125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Tilda Sans Black" panose="020B0902020204020303" pitchFamily="34" charset="0"/>
              </a:defRPr>
            </a:lvl1pPr>
          </a:lstStyle>
          <a:p>
            <a:pPr lvl="0"/>
            <a:endParaRPr lang="ru-RU" dirty="0"/>
          </a:p>
        </p:txBody>
      </p:sp>
      <p:sp>
        <p:nvSpPr>
          <p:cNvPr id="24" name="Текст 20">
            <a:extLst>
              <a:ext uri="{FF2B5EF4-FFF2-40B4-BE49-F238E27FC236}">
                <a16:creationId xmlns:a16="http://schemas.microsoft.com/office/drawing/2014/main" id="{36FFF998-1472-A03E-E3D8-D1980BDB095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302121" y="1419860"/>
            <a:ext cx="2728550" cy="365125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Tilda Sans Black" panose="020B0902020204020303" pitchFamily="34" charset="0"/>
              </a:defRPr>
            </a:lvl1pPr>
          </a:lstStyle>
          <a:p>
            <a:pPr lvl="0"/>
            <a:endParaRPr lang="ru-RU" dirty="0"/>
          </a:p>
        </p:txBody>
      </p:sp>
      <p:sp>
        <p:nvSpPr>
          <p:cNvPr id="26" name="Текст 20">
            <a:extLst>
              <a:ext uri="{FF2B5EF4-FFF2-40B4-BE49-F238E27FC236}">
                <a16:creationId xmlns:a16="http://schemas.microsoft.com/office/drawing/2014/main" id="{EB2CB242-B542-6F38-240E-CD9FF299BD4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161328" y="1419860"/>
            <a:ext cx="2728550" cy="365125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Tilda Sans Black" panose="020B0902020204020303" pitchFamily="34" charset="0"/>
              </a:defRPr>
            </a:lvl1pPr>
          </a:lstStyle>
          <a:p>
            <a:pPr lvl="0"/>
            <a:endParaRPr lang="ru-RU" dirty="0"/>
          </a:p>
        </p:txBody>
      </p:sp>
      <p:sp>
        <p:nvSpPr>
          <p:cNvPr id="28" name="Текст 20">
            <a:extLst>
              <a:ext uri="{FF2B5EF4-FFF2-40B4-BE49-F238E27FC236}">
                <a16:creationId xmlns:a16="http://schemas.microsoft.com/office/drawing/2014/main" id="{F469CAC3-DE8F-6B34-C7D6-3AACA402851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020536" y="1419860"/>
            <a:ext cx="2728550" cy="365125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Tilda Sans Black" panose="020B0902020204020303" pitchFamily="34" charset="0"/>
              </a:defRPr>
            </a:lvl1pPr>
          </a:lstStyle>
          <a:p>
            <a:pPr lvl="0"/>
            <a:endParaRPr lang="ru-RU" dirty="0"/>
          </a:p>
        </p:txBody>
      </p:sp>
      <p:sp>
        <p:nvSpPr>
          <p:cNvPr id="30" name="Текст 5">
            <a:extLst>
              <a:ext uri="{FF2B5EF4-FFF2-40B4-BE49-F238E27FC236}">
                <a16:creationId xmlns:a16="http://schemas.microsoft.com/office/drawing/2014/main" id="{8173E228-A742-7E72-E68A-AFFE3735D6ED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42914" y="4229989"/>
            <a:ext cx="2728550" cy="1747777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endParaRPr lang="ru-RU" dirty="0"/>
          </a:p>
        </p:txBody>
      </p:sp>
      <p:sp>
        <p:nvSpPr>
          <p:cNvPr id="31" name="Текст 5">
            <a:extLst>
              <a:ext uri="{FF2B5EF4-FFF2-40B4-BE49-F238E27FC236}">
                <a16:creationId xmlns:a16="http://schemas.microsoft.com/office/drawing/2014/main" id="{DBEB48CA-C7DF-7DEC-8505-BF31E5F5C76B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3302121" y="4229989"/>
            <a:ext cx="2728550" cy="1747777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endParaRPr lang="ru-RU" dirty="0"/>
          </a:p>
        </p:txBody>
      </p:sp>
      <p:sp>
        <p:nvSpPr>
          <p:cNvPr id="32" name="Текст 5">
            <a:extLst>
              <a:ext uri="{FF2B5EF4-FFF2-40B4-BE49-F238E27FC236}">
                <a16:creationId xmlns:a16="http://schemas.microsoft.com/office/drawing/2014/main" id="{3324CE15-7055-189F-DE00-9AEFE1B121DB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9020536" y="4229989"/>
            <a:ext cx="2728550" cy="1747777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endParaRPr lang="ru-RU" dirty="0"/>
          </a:p>
        </p:txBody>
      </p:sp>
      <p:sp>
        <p:nvSpPr>
          <p:cNvPr id="33" name="Текст 5">
            <a:extLst>
              <a:ext uri="{FF2B5EF4-FFF2-40B4-BE49-F238E27FC236}">
                <a16:creationId xmlns:a16="http://schemas.microsoft.com/office/drawing/2014/main" id="{84F9B43A-42AF-DFB5-2E98-68E278932BF2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161328" y="4229989"/>
            <a:ext cx="2728550" cy="1747777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endParaRPr lang="ru-RU" dirty="0"/>
          </a:p>
        </p:txBody>
      </p:sp>
      <p:sp>
        <p:nvSpPr>
          <p:cNvPr id="34" name="Текст 20">
            <a:extLst>
              <a:ext uri="{FF2B5EF4-FFF2-40B4-BE49-F238E27FC236}">
                <a16:creationId xmlns:a16="http://schemas.microsoft.com/office/drawing/2014/main" id="{95EB9E4C-41D3-04A5-5244-DEFA07B379D3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443275" y="3760090"/>
            <a:ext cx="2728550" cy="365125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Tilda Sans Black" panose="020B0902020204020303" pitchFamily="34" charset="0"/>
              </a:defRPr>
            </a:lvl1pPr>
          </a:lstStyle>
          <a:p>
            <a:pPr lvl="0"/>
            <a:endParaRPr lang="ru-RU" dirty="0"/>
          </a:p>
        </p:txBody>
      </p:sp>
      <p:sp>
        <p:nvSpPr>
          <p:cNvPr id="36" name="Текст 20">
            <a:extLst>
              <a:ext uri="{FF2B5EF4-FFF2-40B4-BE49-F238E27FC236}">
                <a16:creationId xmlns:a16="http://schemas.microsoft.com/office/drawing/2014/main" id="{17770849-E863-BAC4-4A06-F40659BE39C0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302121" y="3760090"/>
            <a:ext cx="2728550" cy="365125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Tilda Sans Black" panose="020B0902020204020303" pitchFamily="34" charset="0"/>
              </a:defRPr>
            </a:lvl1pPr>
          </a:lstStyle>
          <a:p>
            <a:pPr lvl="0"/>
            <a:endParaRPr lang="ru-RU" dirty="0"/>
          </a:p>
        </p:txBody>
      </p:sp>
      <p:sp>
        <p:nvSpPr>
          <p:cNvPr id="38" name="Текст 20">
            <a:extLst>
              <a:ext uri="{FF2B5EF4-FFF2-40B4-BE49-F238E27FC236}">
                <a16:creationId xmlns:a16="http://schemas.microsoft.com/office/drawing/2014/main" id="{D672C378-09FF-70F8-9037-1984A3B8088E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6161328" y="3760090"/>
            <a:ext cx="2728550" cy="365125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Tilda Sans Black" panose="020B0902020204020303" pitchFamily="34" charset="0"/>
              </a:defRPr>
            </a:lvl1pPr>
          </a:lstStyle>
          <a:p>
            <a:pPr lvl="0"/>
            <a:endParaRPr lang="ru-RU" dirty="0"/>
          </a:p>
        </p:txBody>
      </p:sp>
      <p:sp>
        <p:nvSpPr>
          <p:cNvPr id="40" name="Текст 20">
            <a:extLst>
              <a:ext uri="{FF2B5EF4-FFF2-40B4-BE49-F238E27FC236}">
                <a16:creationId xmlns:a16="http://schemas.microsoft.com/office/drawing/2014/main" id="{C235F9AE-DA8A-0F70-DD8F-EE3609E233E1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9020536" y="3760090"/>
            <a:ext cx="2728550" cy="365125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Tilda Sans Black" panose="020B0902020204020303" pitchFamily="34" charset="0"/>
              </a:defRPr>
            </a:lvl1pPr>
          </a:lstStyle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497755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римунка с текстовыми бло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D92414-6232-5F26-DAA4-B5C759028C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14B411A-0053-5012-4045-BB7738930DE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F4BC7F1-7D05-2C3B-CAC1-5BE821C0D7E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2AC049-6798-41A8-A0BD-CA68192034D3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" name="Рисунок 5">
            <a:extLst>
              <a:ext uri="{FF2B5EF4-FFF2-40B4-BE49-F238E27FC236}">
                <a16:creationId xmlns:a16="http://schemas.microsoft.com/office/drawing/2014/main" id="{2BB59172-8B87-D2FB-A08A-324DA72E1BF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57203" y="1473518"/>
            <a:ext cx="2733038" cy="215423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ru-RU" dirty="0"/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38A2B1DB-EF04-D605-9634-7E7609590BA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42641" y="1473518"/>
            <a:ext cx="2615248" cy="215423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endParaRPr lang="ru-RU" dirty="0"/>
          </a:p>
        </p:txBody>
      </p:sp>
      <p:sp>
        <p:nvSpPr>
          <p:cNvPr id="14" name="Рисунок 5">
            <a:extLst>
              <a:ext uri="{FF2B5EF4-FFF2-40B4-BE49-F238E27FC236}">
                <a16:creationId xmlns:a16="http://schemas.microsoft.com/office/drawing/2014/main" id="{B37806C9-AC05-B6E2-0E35-E1DD3F4AE35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48401" y="1473518"/>
            <a:ext cx="2733038" cy="215423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ru-RU" dirty="0"/>
          </a:p>
        </p:txBody>
      </p:sp>
      <p:sp>
        <p:nvSpPr>
          <p:cNvPr id="15" name="Текст 10">
            <a:extLst>
              <a:ext uri="{FF2B5EF4-FFF2-40B4-BE49-F238E27FC236}">
                <a16:creationId xmlns:a16="http://schemas.microsoft.com/office/drawing/2014/main" id="{0141932A-DA23-B884-FCDE-863C0BAA915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133839" y="1473518"/>
            <a:ext cx="2615248" cy="215423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endParaRPr lang="ru-RU" dirty="0"/>
          </a:p>
        </p:txBody>
      </p:sp>
      <p:sp>
        <p:nvSpPr>
          <p:cNvPr id="16" name="Рисунок 5">
            <a:extLst>
              <a:ext uri="{FF2B5EF4-FFF2-40B4-BE49-F238E27FC236}">
                <a16:creationId xmlns:a16="http://schemas.microsoft.com/office/drawing/2014/main" id="{F2C737F7-B0DA-8AFB-3F15-89DA4323B87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57203" y="3791340"/>
            <a:ext cx="2733038" cy="215423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ru-RU" dirty="0"/>
          </a:p>
        </p:txBody>
      </p:sp>
      <p:sp>
        <p:nvSpPr>
          <p:cNvPr id="17" name="Текст 10">
            <a:extLst>
              <a:ext uri="{FF2B5EF4-FFF2-40B4-BE49-F238E27FC236}">
                <a16:creationId xmlns:a16="http://schemas.microsoft.com/office/drawing/2014/main" id="{873810F2-D12A-51FB-F76F-53D971A3719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42641" y="3791340"/>
            <a:ext cx="2615248" cy="215423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endParaRPr lang="ru-RU" dirty="0"/>
          </a:p>
        </p:txBody>
      </p:sp>
      <p:sp>
        <p:nvSpPr>
          <p:cNvPr id="18" name="Рисунок 5">
            <a:extLst>
              <a:ext uri="{FF2B5EF4-FFF2-40B4-BE49-F238E27FC236}">
                <a16:creationId xmlns:a16="http://schemas.microsoft.com/office/drawing/2014/main" id="{4818B274-A58D-E326-4472-943FAFD136DD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248401" y="3791340"/>
            <a:ext cx="2733038" cy="215423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ru-RU" dirty="0"/>
          </a:p>
        </p:txBody>
      </p:sp>
      <p:sp>
        <p:nvSpPr>
          <p:cNvPr id="19" name="Текст 10">
            <a:extLst>
              <a:ext uri="{FF2B5EF4-FFF2-40B4-BE49-F238E27FC236}">
                <a16:creationId xmlns:a16="http://schemas.microsoft.com/office/drawing/2014/main" id="{D7A5CB20-A80D-8516-6BCF-A3FAE54107C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133839" y="3791340"/>
            <a:ext cx="2615248" cy="215423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032334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нестандарт рисунок и текстовые бло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>
            <a:extLst>
              <a:ext uri="{FF2B5EF4-FFF2-40B4-BE49-F238E27FC236}">
                <a16:creationId xmlns:a16="http://schemas.microsoft.com/office/drawing/2014/main" id="{615E6E5D-DCE4-F4B1-BE10-12F90CE464E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1286" y="0"/>
            <a:ext cx="6100714" cy="6858000"/>
          </a:xfrm>
          <a:custGeom>
            <a:avLst/>
            <a:gdLst>
              <a:gd name="connsiteX0" fmla="*/ 2695795 w 6100714"/>
              <a:gd name="connsiteY0" fmla="*/ 4495801 h 6858000"/>
              <a:gd name="connsiteX1" fmla="*/ 6094315 w 6100714"/>
              <a:gd name="connsiteY1" fmla="*/ 4495801 h 6858000"/>
              <a:gd name="connsiteX2" fmla="*/ 6094315 w 6100714"/>
              <a:gd name="connsiteY2" fmla="*/ 6858000 h 6858000"/>
              <a:gd name="connsiteX3" fmla="*/ 2695795 w 6100714"/>
              <a:gd name="connsiteY3" fmla="*/ 6858000 h 6858000"/>
              <a:gd name="connsiteX4" fmla="*/ 2702194 w 6100714"/>
              <a:gd name="connsiteY4" fmla="*/ 0 h 6858000"/>
              <a:gd name="connsiteX5" fmla="*/ 6100714 w 6100714"/>
              <a:gd name="connsiteY5" fmla="*/ 0 h 6858000"/>
              <a:gd name="connsiteX6" fmla="*/ 6100714 w 6100714"/>
              <a:gd name="connsiteY6" fmla="*/ 4297680 h 6858000"/>
              <a:gd name="connsiteX7" fmla="*/ 2702194 w 6100714"/>
              <a:gd name="connsiteY7" fmla="*/ 4297680 h 6858000"/>
              <a:gd name="connsiteX8" fmla="*/ 0 w 6100714"/>
              <a:gd name="connsiteY8" fmla="*/ 0 h 6858000"/>
              <a:gd name="connsiteX9" fmla="*/ 2504073 w 6100714"/>
              <a:gd name="connsiteY9" fmla="*/ 0 h 6858000"/>
              <a:gd name="connsiteX10" fmla="*/ 2504073 w 6100714"/>
              <a:gd name="connsiteY10" fmla="*/ 6858000 h 6858000"/>
              <a:gd name="connsiteX11" fmla="*/ 0 w 6100714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100714" h="6858000">
                <a:moveTo>
                  <a:pt x="2695795" y="4495801"/>
                </a:moveTo>
                <a:lnTo>
                  <a:pt x="6094315" y="4495801"/>
                </a:lnTo>
                <a:lnTo>
                  <a:pt x="6094315" y="6858000"/>
                </a:lnTo>
                <a:lnTo>
                  <a:pt x="2695795" y="6858000"/>
                </a:lnTo>
                <a:close/>
                <a:moveTo>
                  <a:pt x="2702194" y="0"/>
                </a:moveTo>
                <a:lnTo>
                  <a:pt x="6100714" y="0"/>
                </a:lnTo>
                <a:lnTo>
                  <a:pt x="6100714" y="4297680"/>
                </a:lnTo>
                <a:lnTo>
                  <a:pt x="2702194" y="4297680"/>
                </a:lnTo>
                <a:close/>
                <a:moveTo>
                  <a:pt x="0" y="0"/>
                </a:moveTo>
                <a:lnTo>
                  <a:pt x="2504073" y="0"/>
                </a:lnTo>
                <a:lnTo>
                  <a:pt x="2504073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0CCCB2-1D04-4D90-74A0-6320E71FBD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15" name="Текст 14">
            <a:extLst>
              <a:ext uri="{FF2B5EF4-FFF2-40B4-BE49-F238E27FC236}">
                <a16:creationId xmlns:a16="http://schemas.microsoft.com/office/drawing/2014/main" id="{56CE7AC7-62A2-5A97-CB64-E8BEEEBF9E0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2913" y="1432560"/>
            <a:ext cx="5272087" cy="2179319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endParaRPr lang="ru-RU" dirty="0"/>
          </a:p>
        </p:txBody>
      </p:sp>
      <p:sp>
        <p:nvSpPr>
          <p:cNvPr id="16" name="Текст 14">
            <a:extLst>
              <a:ext uri="{FF2B5EF4-FFF2-40B4-BE49-F238E27FC236}">
                <a16:creationId xmlns:a16="http://schemas.microsoft.com/office/drawing/2014/main" id="{FD1DC704-32A6-F6B7-A428-C70BD89A2C2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2913" y="3977640"/>
            <a:ext cx="5272087" cy="670560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Tilda Sans Black" panose="020B0902020204020303" pitchFamily="34" charset="0"/>
              </a:defRPr>
            </a:lvl1pPr>
          </a:lstStyle>
          <a:p>
            <a:pPr lvl="0"/>
            <a:endParaRPr lang="ru-RU" dirty="0"/>
          </a:p>
        </p:txBody>
      </p:sp>
      <p:sp>
        <p:nvSpPr>
          <p:cNvPr id="17" name="Текст 14">
            <a:extLst>
              <a:ext uri="{FF2B5EF4-FFF2-40B4-BE49-F238E27FC236}">
                <a16:creationId xmlns:a16="http://schemas.microsoft.com/office/drawing/2014/main" id="{8A02E790-C18C-A225-8C3F-BAA87C4CB3C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2913" y="4770120"/>
            <a:ext cx="5272087" cy="1467168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045242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рисунка и 2 блока текста по диагонал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FD7768-CC24-85F8-1273-06692A4829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131" y="621884"/>
            <a:ext cx="5421029" cy="1161196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4722F95-A3C3-38D8-5589-E0D85B00D92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3BA02D0-7B01-925F-9778-5DC84B4F292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2AC049-6798-41A8-A0BD-CA68192034D3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" name="Рисунок 5">
            <a:extLst>
              <a:ext uri="{FF2B5EF4-FFF2-40B4-BE49-F238E27FC236}">
                <a16:creationId xmlns:a16="http://schemas.microsoft.com/office/drawing/2014/main" id="{2BCCC00E-8451-565E-8C06-6D4D69BBA8E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8356" y="620713"/>
            <a:ext cx="5653087" cy="2808287"/>
          </a:xfrm>
        </p:spPr>
        <p:txBody>
          <a:bodyPr/>
          <a:lstStyle/>
          <a:p>
            <a:endParaRPr lang="ru-RU"/>
          </a:p>
        </p:txBody>
      </p:sp>
      <p:sp>
        <p:nvSpPr>
          <p:cNvPr id="7" name="Рисунок 5">
            <a:extLst>
              <a:ext uri="{FF2B5EF4-FFF2-40B4-BE49-F238E27FC236}">
                <a16:creationId xmlns:a16="http://schemas.microsoft.com/office/drawing/2014/main" id="{9DE4EEAD-7479-2C7B-B039-55EDC2C4744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45268" y="3429000"/>
            <a:ext cx="5650732" cy="2808288"/>
          </a:xfrm>
        </p:spPr>
        <p:txBody>
          <a:bodyPr/>
          <a:lstStyle/>
          <a:p>
            <a:endParaRPr lang="ru-RU"/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341293CB-E607-7EC9-68C8-A8A1C8111AC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2913" y="1978343"/>
            <a:ext cx="5408612" cy="1255396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endParaRPr lang="ru-RU" dirty="0"/>
          </a:p>
        </p:txBody>
      </p:sp>
      <p:sp>
        <p:nvSpPr>
          <p:cNvPr id="10" name="Текст 8">
            <a:extLst>
              <a:ext uri="{FF2B5EF4-FFF2-40B4-BE49-F238E27FC236}">
                <a16:creationId xmlns:a16="http://schemas.microsoft.com/office/drawing/2014/main" id="{5EBCC97A-0BBC-38CB-B8D1-B9B95EE48DC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40476" y="3627120"/>
            <a:ext cx="5408612" cy="2414451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5880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ъект, 4 рисунка с наименовани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0C3B96-23D4-B8DA-F370-41A76364B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62B58050-6938-8A88-B615-6FB04A751E0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D1C92F5-016B-BB2D-58A1-32AADD52EDD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2AC049-6798-41A8-A0BD-CA68192034D3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7DAE1D5-B795-2A8C-58E2-42C7CD62505B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42913" y="1260475"/>
            <a:ext cx="5653087" cy="48768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8" name="Рисунок 7">
            <a:extLst>
              <a:ext uri="{FF2B5EF4-FFF2-40B4-BE49-F238E27FC236}">
                <a16:creationId xmlns:a16="http://schemas.microsoft.com/office/drawing/2014/main" id="{56505211-BD2B-0D8A-FB89-387466D4F62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38874" y="1260475"/>
            <a:ext cx="2681605" cy="1990725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Рисунок 7">
            <a:extLst>
              <a:ext uri="{FF2B5EF4-FFF2-40B4-BE49-F238E27FC236}">
                <a16:creationId xmlns:a16="http://schemas.microsoft.com/office/drawing/2014/main" id="{5F765ECF-AB6C-3FFF-FF2C-63D3779F11E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067482" y="1260475"/>
            <a:ext cx="2681605" cy="1990725"/>
          </a:xfrm>
        </p:spPr>
        <p:txBody>
          <a:bodyPr/>
          <a:lstStyle/>
          <a:p>
            <a:endParaRPr lang="ru-RU"/>
          </a:p>
        </p:txBody>
      </p:sp>
      <p:sp>
        <p:nvSpPr>
          <p:cNvPr id="11" name="Рисунок 7">
            <a:extLst>
              <a:ext uri="{FF2B5EF4-FFF2-40B4-BE49-F238E27FC236}">
                <a16:creationId xmlns:a16="http://schemas.microsoft.com/office/drawing/2014/main" id="{8EA033EC-DDEC-77B1-F367-104ADA95FEA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28714" y="3789593"/>
            <a:ext cx="2681605" cy="1990725"/>
          </a:xfrm>
        </p:spPr>
        <p:txBody>
          <a:bodyPr/>
          <a:lstStyle/>
          <a:p>
            <a:endParaRPr lang="ru-RU"/>
          </a:p>
        </p:txBody>
      </p:sp>
      <p:sp>
        <p:nvSpPr>
          <p:cNvPr id="12" name="Рисунок 7">
            <a:extLst>
              <a:ext uri="{FF2B5EF4-FFF2-40B4-BE49-F238E27FC236}">
                <a16:creationId xmlns:a16="http://schemas.microsoft.com/office/drawing/2014/main" id="{8A6B4E11-476C-C7AD-B23B-F616921BE34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067482" y="3789593"/>
            <a:ext cx="2681605" cy="1990725"/>
          </a:xfrm>
        </p:spPr>
        <p:txBody>
          <a:bodyPr/>
          <a:lstStyle/>
          <a:p>
            <a:endParaRPr lang="ru-RU"/>
          </a:p>
        </p:txBody>
      </p:sp>
      <p:sp>
        <p:nvSpPr>
          <p:cNvPr id="14" name="Текст 13">
            <a:extLst>
              <a:ext uri="{FF2B5EF4-FFF2-40B4-BE49-F238E27FC236}">
                <a16:creationId xmlns:a16="http://schemas.microsoft.com/office/drawing/2014/main" id="{9359D7B4-3CA5-B120-BC4B-FC51CBE4C5D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239191" y="3341371"/>
            <a:ext cx="2681288" cy="254000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Tilda Sans Black" panose="020B0902020204020303" pitchFamily="34" charset="0"/>
              </a:defRPr>
            </a:lvl1pPr>
          </a:lstStyle>
          <a:p>
            <a:pPr lvl="0"/>
            <a:endParaRPr lang="ru-RU" dirty="0"/>
          </a:p>
        </p:txBody>
      </p:sp>
      <p:sp>
        <p:nvSpPr>
          <p:cNvPr id="15" name="Текст 13">
            <a:extLst>
              <a:ext uri="{FF2B5EF4-FFF2-40B4-BE49-F238E27FC236}">
                <a16:creationId xmlns:a16="http://schemas.microsoft.com/office/drawing/2014/main" id="{29BCF07C-93B5-EDCC-091F-68D30EC8264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064938" y="3342879"/>
            <a:ext cx="2681288" cy="254000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Tilda Sans Black" panose="020B0902020204020303" pitchFamily="34" charset="0"/>
              </a:defRPr>
            </a:lvl1pPr>
          </a:lstStyle>
          <a:p>
            <a:pPr lvl="0"/>
            <a:endParaRPr lang="ru-RU" dirty="0"/>
          </a:p>
        </p:txBody>
      </p:sp>
      <p:sp>
        <p:nvSpPr>
          <p:cNvPr id="16" name="Текст 13">
            <a:extLst>
              <a:ext uri="{FF2B5EF4-FFF2-40B4-BE49-F238E27FC236}">
                <a16:creationId xmlns:a16="http://schemas.microsoft.com/office/drawing/2014/main" id="{B9A30029-5DE0-1498-D4AA-70F87CFB069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239825" y="5887590"/>
            <a:ext cx="2681288" cy="254000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Tilda Sans Black" panose="020B0902020204020303" pitchFamily="34" charset="0"/>
              </a:defRPr>
            </a:lvl1pPr>
          </a:lstStyle>
          <a:p>
            <a:pPr lvl="0"/>
            <a:endParaRPr lang="ru-RU" dirty="0"/>
          </a:p>
        </p:txBody>
      </p:sp>
      <p:sp>
        <p:nvSpPr>
          <p:cNvPr id="17" name="Текст 13">
            <a:extLst>
              <a:ext uri="{FF2B5EF4-FFF2-40B4-BE49-F238E27FC236}">
                <a16:creationId xmlns:a16="http://schemas.microsoft.com/office/drawing/2014/main" id="{00348BA1-3140-A389-147E-883F6F0CE40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064938" y="5882158"/>
            <a:ext cx="2681288" cy="254000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Tilda Sans Black" panose="020B0902020204020303" pitchFamily="34" charset="0"/>
              </a:defRPr>
            </a:lvl1pPr>
          </a:lstStyle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487685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884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 2 диаграммы с текстовыми бло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A3D06E-3559-D729-68D4-F47E05F08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57F5702-4C8F-81E0-6C43-AAA16EFE544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F72F3AE-CB54-635A-8EB8-EFB38E0EDE7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2AC049-6798-41A8-A0BD-CA68192034D3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" name="Диаграмма 5">
            <a:extLst>
              <a:ext uri="{FF2B5EF4-FFF2-40B4-BE49-F238E27FC236}">
                <a16:creationId xmlns:a16="http://schemas.microsoft.com/office/drawing/2014/main" id="{C5059F0F-FD22-DECC-D049-94C58DBF41E0}"/>
              </a:ext>
            </a:extLst>
          </p:cNvPr>
          <p:cNvSpPr>
            <a:spLocks noGrp="1"/>
          </p:cNvSpPr>
          <p:nvPr>
            <p:ph type="chart" sz="quarter" idx="12"/>
          </p:nvPr>
        </p:nvSpPr>
        <p:spPr>
          <a:xfrm>
            <a:off x="442913" y="1405153"/>
            <a:ext cx="5653087" cy="21558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Диаграмма 5">
            <a:extLst>
              <a:ext uri="{FF2B5EF4-FFF2-40B4-BE49-F238E27FC236}">
                <a16:creationId xmlns:a16="http://schemas.microsoft.com/office/drawing/2014/main" id="{0C91D37E-7321-393B-5D70-2148050C7071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442913" y="3827838"/>
            <a:ext cx="5653087" cy="2155825"/>
          </a:xfrm>
        </p:spPr>
        <p:txBody>
          <a:bodyPr/>
          <a:lstStyle/>
          <a:p>
            <a:endParaRPr lang="ru-RU"/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69680DD0-C8F5-6C02-7294-08F65A5CF41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00800" y="1404938"/>
            <a:ext cx="5419725" cy="2155825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endParaRPr lang="ru-RU" dirty="0"/>
          </a:p>
        </p:txBody>
      </p:sp>
      <p:sp>
        <p:nvSpPr>
          <p:cNvPr id="12" name="Текст 10">
            <a:extLst>
              <a:ext uri="{FF2B5EF4-FFF2-40B4-BE49-F238E27FC236}">
                <a16:creationId xmlns:a16="http://schemas.microsoft.com/office/drawing/2014/main" id="{D84DBC2F-0B99-A327-5493-A3836F1F37D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400800" y="3827837"/>
            <a:ext cx="5419725" cy="2155825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780092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под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DCC9DD-5AFE-BEF2-04FF-2866D3E723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06B9610-205F-55F7-9EF2-B0511109DF1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0B135C5-31CF-CCD6-55C8-883FF362863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2AC049-6798-41A8-A0BD-CA68192034D3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57EE9615-BEC9-EB6F-F165-B81DB74CBD7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3486" y="1168796"/>
            <a:ext cx="11306175" cy="471805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28362511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блока объекта+текст-пояс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7747FA-1DE1-EC78-CD8A-8ED782C88E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22D20E3-B626-3D0D-A06E-2DB7407D275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1B6E38F-B587-A5C9-E4CE-766B33656B8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2AC049-6798-41A8-A0BD-CA68192034D3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CE5D3FB-865E-1E54-C78D-16D0FA5D7038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741683" y="1329541"/>
            <a:ext cx="7007406" cy="2309207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7" name="Объект 5">
            <a:extLst>
              <a:ext uri="{FF2B5EF4-FFF2-40B4-BE49-F238E27FC236}">
                <a16:creationId xmlns:a16="http://schemas.microsoft.com/office/drawing/2014/main" id="{FFB63690-B944-1FCB-1E08-CDAD88DA539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741683" y="3775202"/>
            <a:ext cx="7007406" cy="23092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43EB6E94-98FC-F568-FA76-DF764AAE30A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2913" y="1330325"/>
            <a:ext cx="4176712" cy="450850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Tilda Sans Black" panose="020B0902020204020303" pitchFamily="34" charset="0"/>
              </a:defRPr>
            </a:lvl1pPr>
          </a:lstStyle>
          <a:p>
            <a:pPr lvl="0"/>
            <a:r>
              <a:rPr lang="ru-RU" dirty="0"/>
              <a:t>Подзаголовок </a:t>
            </a:r>
          </a:p>
        </p:txBody>
      </p:sp>
      <p:sp>
        <p:nvSpPr>
          <p:cNvPr id="10" name="Текст 8">
            <a:extLst>
              <a:ext uri="{FF2B5EF4-FFF2-40B4-BE49-F238E27FC236}">
                <a16:creationId xmlns:a16="http://schemas.microsoft.com/office/drawing/2014/main" id="{DC82FBA0-A12A-AB33-6032-4EC7FB4DDDD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2913" y="1936738"/>
            <a:ext cx="4176712" cy="414767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117042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 блока объекта+текст-пояс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7747FA-1DE1-EC78-CD8A-8ED782C88E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486" y="620713"/>
            <a:ext cx="11315602" cy="655564"/>
          </a:xfrm>
        </p:spPr>
        <p:txBody>
          <a:bodyPr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22D20E3-B626-3D0D-A06E-2DB7407D275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1B6E38F-B587-A5C9-E4CE-766B33656B8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2AC049-6798-41A8-A0BD-CA68192034D3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Объект 5">
            <a:extLst>
              <a:ext uri="{FF2B5EF4-FFF2-40B4-BE49-F238E27FC236}">
                <a16:creationId xmlns:a16="http://schemas.microsoft.com/office/drawing/2014/main" id="{FFB63690-B944-1FCB-1E08-CDAD88DA539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745039" y="1584251"/>
            <a:ext cx="3440783" cy="450015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43EB6E94-98FC-F568-FA76-DF764AAE30A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2913" y="1584251"/>
            <a:ext cx="4176712" cy="426234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Tilda Sans Black" panose="020B0902020204020303" pitchFamily="34" charset="0"/>
              </a:defRPr>
            </a:lvl1pPr>
          </a:lstStyle>
          <a:p>
            <a:pPr lvl="0"/>
            <a:r>
              <a:rPr lang="ru-RU" dirty="0"/>
              <a:t>Подзаголовок </a:t>
            </a:r>
          </a:p>
        </p:txBody>
      </p:sp>
      <p:sp>
        <p:nvSpPr>
          <p:cNvPr id="10" name="Текст 8">
            <a:extLst>
              <a:ext uri="{FF2B5EF4-FFF2-40B4-BE49-F238E27FC236}">
                <a16:creationId xmlns:a16="http://schemas.microsoft.com/office/drawing/2014/main" id="{DC82FBA0-A12A-AB33-6032-4EC7FB4DDDD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2913" y="2163194"/>
            <a:ext cx="4176712" cy="3921214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endParaRPr lang="ru-RU" dirty="0"/>
          </a:p>
        </p:txBody>
      </p:sp>
      <p:sp>
        <p:nvSpPr>
          <p:cNvPr id="8" name="Объект 5">
            <a:extLst>
              <a:ext uri="{FF2B5EF4-FFF2-40B4-BE49-F238E27FC236}">
                <a16:creationId xmlns:a16="http://schemas.microsoft.com/office/drawing/2014/main" id="{B79F8F21-9095-0C61-F83E-BA40FB5FADE6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8311235" y="1584251"/>
            <a:ext cx="3440783" cy="450015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4075123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окап монитор компбютер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F5E8D3-8095-3500-9736-54BE2BFEC8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486" y="620713"/>
            <a:ext cx="5662514" cy="54808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63235BFD-9208-54D4-6E6B-D30201ABF26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75163BA-5F18-7BFF-6356-8968D4098CA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2AC049-6798-41A8-A0BD-CA68192034D3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0" name="Рисунок 9">
            <a:extLst>
              <a:ext uri="{FF2B5EF4-FFF2-40B4-BE49-F238E27FC236}">
                <a16:creationId xmlns:a16="http://schemas.microsoft.com/office/drawing/2014/main" id="{DE119B08-759E-8D3F-08DA-B98B81B9D7B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642100" y="1657350"/>
            <a:ext cx="5000347" cy="2825749"/>
          </a:xfrm>
        </p:spPr>
        <p:txBody>
          <a:bodyPr/>
          <a:lstStyle/>
          <a:p>
            <a:endParaRPr lang="ru-RU"/>
          </a:p>
        </p:txBody>
      </p:sp>
      <p:sp>
        <p:nvSpPr>
          <p:cNvPr id="12" name="Текст 11">
            <a:extLst>
              <a:ext uri="{FF2B5EF4-FFF2-40B4-BE49-F238E27FC236}">
                <a16:creationId xmlns:a16="http://schemas.microsoft.com/office/drawing/2014/main" id="{57FEA3D3-5B30-5D50-9DE4-12632D55E3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2913" y="1902470"/>
            <a:ext cx="5653087" cy="1781175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endParaRPr lang="ru-RU" dirty="0"/>
          </a:p>
        </p:txBody>
      </p:sp>
      <p:sp>
        <p:nvSpPr>
          <p:cNvPr id="16" name="Текст 11">
            <a:extLst>
              <a:ext uri="{FF2B5EF4-FFF2-40B4-BE49-F238E27FC236}">
                <a16:creationId xmlns:a16="http://schemas.microsoft.com/office/drawing/2014/main" id="{479F9E47-2F56-3ABF-9B91-030FE86A118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16742" y="3979768"/>
            <a:ext cx="2779258" cy="1781175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endParaRPr lang="ru-RU" dirty="0"/>
          </a:p>
        </p:txBody>
      </p:sp>
      <p:sp>
        <p:nvSpPr>
          <p:cNvPr id="13" name="Текст 11">
            <a:extLst>
              <a:ext uri="{FF2B5EF4-FFF2-40B4-BE49-F238E27FC236}">
                <a16:creationId xmlns:a16="http://schemas.microsoft.com/office/drawing/2014/main" id="{BA2085C2-FBBA-C67B-04E7-F715F2A8158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2913" y="3979768"/>
            <a:ext cx="2779258" cy="1781175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endParaRPr lang="ru-RU" dirty="0"/>
          </a:p>
        </p:txBody>
      </p:sp>
      <p:sp>
        <p:nvSpPr>
          <p:cNvPr id="18" name="Текст 11">
            <a:extLst>
              <a:ext uri="{FF2B5EF4-FFF2-40B4-BE49-F238E27FC236}">
                <a16:creationId xmlns:a16="http://schemas.microsoft.com/office/drawing/2014/main" id="{E9DCE6D4-8049-5F9F-F307-51C15DAE419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42913" y="1423442"/>
            <a:ext cx="5653087" cy="393784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Tilda Sans Black" panose="020B0902020204020303" pitchFamily="34" charset="0"/>
              </a:defRPr>
            </a:lvl1pPr>
          </a:lstStyle>
          <a:p>
            <a:pPr lvl="0"/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D011047-DA34-AF8D-468E-9641C53D303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89360" y="1168796"/>
            <a:ext cx="6396796" cy="4805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64122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999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окап планшета и два текстовых бло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83DC2C-5522-47A1-7AC4-78B715BC82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201D894-CDEC-D592-D21E-1D11C0F8539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520CE32-1094-6BC0-2C14-25BB9E7E9C2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2AC049-6798-41A8-A0BD-CA68192034D3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BE9D1D5-402A-7D8C-7087-BDBAA583065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6894" y="311550"/>
            <a:ext cx="5273995" cy="6546450"/>
          </a:xfrm>
          <a:prstGeom prst="rect">
            <a:avLst/>
          </a:prstGeom>
        </p:spPr>
      </p:pic>
      <p:sp>
        <p:nvSpPr>
          <p:cNvPr id="8" name="Рисунок 7">
            <a:extLst>
              <a:ext uri="{FF2B5EF4-FFF2-40B4-BE49-F238E27FC236}">
                <a16:creationId xmlns:a16="http://schemas.microsoft.com/office/drawing/2014/main" id="{1CB42589-3048-DA90-C4AA-5280BA11951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063705" y="1168796"/>
            <a:ext cx="3267910" cy="4410201"/>
          </a:xfrm>
        </p:spPr>
        <p:txBody>
          <a:bodyPr/>
          <a:lstStyle/>
          <a:p>
            <a:endParaRPr lang="ru-RU" dirty="0"/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44589CDD-4B80-BE6D-1B83-792ACBBC705E}"/>
              </a:ext>
            </a:extLst>
          </p:cNvPr>
          <p:cNvCxnSpPr>
            <a:cxnSpLocks/>
          </p:cNvCxnSpPr>
          <p:nvPr userDrawn="1"/>
        </p:nvCxnSpPr>
        <p:spPr>
          <a:xfrm>
            <a:off x="442913" y="1885489"/>
            <a:ext cx="0" cy="1471173"/>
          </a:xfrm>
          <a:prstGeom prst="line">
            <a:avLst/>
          </a:prstGeom>
          <a:ln w="47625">
            <a:gradFill flip="none" rotWithShape="1">
              <a:gsLst>
                <a:gs pos="0">
                  <a:srgbClr val="049EEE"/>
                </a:gs>
                <a:gs pos="87000">
                  <a:srgbClr val="002060">
                    <a:alpha val="28000"/>
                  </a:srgb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Текст 10">
            <a:extLst>
              <a:ext uri="{FF2B5EF4-FFF2-40B4-BE49-F238E27FC236}">
                <a16:creationId xmlns:a16="http://schemas.microsoft.com/office/drawing/2014/main" id="{4CB785A9-FD92-1C76-7B2C-1DF7DBC0BBF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5475" y="1885851"/>
            <a:ext cx="6759171" cy="393700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Tilda Sans Black" panose="020B0902020204020303" pitchFamily="34" charset="0"/>
              </a:defRPr>
            </a:lvl1pPr>
          </a:lstStyle>
          <a:p>
            <a:pPr lvl="0"/>
            <a:endParaRPr lang="ru-RU" dirty="0"/>
          </a:p>
        </p:txBody>
      </p:sp>
      <p:sp>
        <p:nvSpPr>
          <p:cNvPr id="12" name="Текст 10">
            <a:extLst>
              <a:ext uri="{FF2B5EF4-FFF2-40B4-BE49-F238E27FC236}">
                <a16:creationId xmlns:a16="http://schemas.microsoft.com/office/drawing/2014/main" id="{8BB5109B-441C-7359-BCBB-FF3FACC1C06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5475" y="2424224"/>
            <a:ext cx="6759171" cy="932437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Tilda Sans" panose="020B0502020204020303" pitchFamily="34" charset="0"/>
              </a:defRPr>
            </a:lvl1pPr>
          </a:lstStyle>
          <a:p>
            <a:pPr lvl="0"/>
            <a:endParaRPr lang="ru-RU" dirty="0"/>
          </a:p>
        </p:txBody>
      </p: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BDD288CA-C5E0-E582-6D88-718D976AAE7F}"/>
              </a:ext>
            </a:extLst>
          </p:cNvPr>
          <p:cNvCxnSpPr>
            <a:cxnSpLocks/>
          </p:cNvCxnSpPr>
          <p:nvPr userDrawn="1"/>
        </p:nvCxnSpPr>
        <p:spPr>
          <a:xfrm>
            <a:off x="442913" y="3962940"/>
            <a:ext cx="0" cy="1471173"/>
          </a:xfrm>
          <a:prstGeom prst="line">
            <a:avLst/>
          </a:prstGeom>
          <a:ln w="47625">
            <a:gradFill flip="none" rotWithShape="1">
              <a:gsLst>
                <a:gs pos="0">
                  <a:srgbClr val="049EEE"/>
                </a:gs>
                <a:gs pos="87000">
                  <a:srgbClr val="002060">
                    <a:alpha val="28000"/>
                  </a:srgb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Текст 10">
            <a:extLst>
              <a:ext uri="{FF2B5EF4-FFF2-40B4-BE49-F238E27FC236}">
                <a16:creationId xmlns:a16="http://schemas.microsoft.com/office/drawing/2014/main" id="{EFCEDEC2-01E8-9786-6CA2-4039830363A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5475" y="3963302"/>
            <a:ext cx="6759171" cy="393700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Tilda Sans Black" panose="020B0902020204020303" pitchFamily="34" charset="0"/>
              </a:defRPr>
            </a:lvl1pPr>
          </a:lstStyle>
          <a:p>
            <a:pPr lvl="0"/>
            <a:endParaRPr lang="ru-RU" dirty="0"/>
          </a:p>
        </p:txBody>
      </p:sp>
      <p:sp>
        <p:nvSpPr>
          <p:cNvPr id="15" name="Текст 10">
            <a:extLst>
              <a:ext uri="{FF2B5EF4-FFF2-40B4-BE49-F238E27FC236}">
                <a16:creationId xmlns:a16="http://schemas.microsoft.com/office/drawing/2014/main" id="{0E2F888D-F9CB-D704-DA3E-0ED5FCC4023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5475" y="4501675"/>
            <a:ext cx="6759171" cy="932437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Tilda Sans" panose="020B0502020204020303" pitchFamily="34" charset="0"/>
              </a:defRPr>
            </a:lvl1pPr>
          </a:lstStyle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251508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67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Рисунок 9"/>
          <p:cNvSpPr>
            <a:spLocks noGrp="1"/>
          </p:cNvSpPr>
          <p:nvPr>
            <p:ph type="pic" sz="quarter" idx="17"/>
          </p:nvPr>
        </p:nvSpPr>
        <p:spPr>
          <a:xfrm>
            <a:off x="685800" y="1352551"/>
            <a:ext cx="2371725" cy="4152900"/>
          </a:xfrm>
        </p:spPr>
        <p:txBody>
          <a:bodyPr/>
          <a:lstStyle/>
          <a:p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6E47AC-E16A-DEB6-AA44-9594D8FDF7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7071" y="620713"/>
            <a:ext cx="7952017" cy="54808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272B9B6-7FA8-6BD4-36F4-77D2967B98B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013AD2C-43DE-5BA7-28B1-8DE073BF81B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2AC049-6798-41A8-A0BD-CA68192034D3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Текст 10">
            <a:extLst>
              <a:ext uri="{FF2B5EF4-FFF2-40B4-BE49-F238E27FC236}">
                <a16:creationId xmlns:a16="http://schemas.microsoft.com/office/drawing/2014/main" id="{9B104011-ADCF-0A59-EBD3-2EA1AA88D8B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28428" y="1434426"/>
            <a:ext cx="7720660" cy="393700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Tilda Sans Black" panose="020B0902020204020303" pitchFamily="34" charset="0"/>
              </a:defRPr>
            </a:lvl1pPr>
          </a:lstStyle>
          <a:p>
            <a:pPr lvl="0"/>
            <a:endParaRPr lang="ru-RU" dirty="0"/>
          </a:p>
        </p:txBody>
      </p:sp>
      <p:sp>
        <p:nvSpPr>
          <p:cNvPr id="8" name="Текст 10">
            <a:extLst>
              <a:ext uri="{FF2B5EF4-FFF2-40B4-BE49-F238E27FC236}">
                <a16:creationId xmlns:a16="http://schemas.microsoft.com/office/drawing/2014/main" id="{36C259FA-DDF7-3D06-FB49-E9C3EFD9245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28428" y="1972799"/>
            <a:ext cx="7720660" cy="1210239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Tilda Sans" panose="020B0502020204020303" pitchFamily="34" charset="0"/>
              </a:defRPr>
            </a:lvl1pPr>
          </a:lstStyle>
          <a:p>
            <a:pPr lvl="0"/>
            <a:endParaRPr lang="ru-RU" dirty="0"/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2B29BA5D-2697-1FA2-F1CD-0ECAB6C2520A}"/>
              </a:ext>
            </a:extLst>
          </p:cNvPr>
          <p:cNvCxnSpPr>
            <a:cxnSpLocks/>
          </p:cNvCxnSpPr>
          <p:nvPr userDrawn="1"/>
        </p:nvCxnSpPr>
        <p:spPr>
          <a:xfrm>
            <a:off x="3845866" y="1388962"/>
            <a:ext cx="0" cy="4525701"/>
          </a:xfrm>
          <a:prstGeom prst="line">
            <a:avLst/>
          </a:prstGeom>
          <a:ln w="47625">
            <a:gradFill flip="none" rotWithShape="1">
              <a:gsLst>
                <a:gs pos="0">
                  <a:srgbClr val="049EEE"/>
                </a:gs>
                <a:gs pos="87000">
                  <a:srgbClr val="002060">
                    <a:alpha val="28000"/>
                  </a:srgb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Текст 10">
            <a:extLst>
              <a:ext uri="{FF2B5EF4-FFF2-40B4-BE49-F238E27FC236}">
                <a16:creationId xmlns:a16="http://schemas.microsoft.com/office/drawing/2014/main" id="{4A35B171-5A25-81AD-1EE7-D161D550597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028428" y="3327711"/>
            <a:ext cx="7720660" cy="1210239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Tilda Sans" panose="020B0502020204020303" pitchFamily="34" charset="0"/>
              </a:defRPr>
            </a:lvl1pPr>
          </a:lstStyle>
          <a:p>
            <a:pPr lvl="0"/>
            <a:endParaRPr lang="ru-RU" dirty="0"/>
          </a:p>
        </p:txBody>
      </p:sp>
      <p:sp>
        <p:nvSpPr>
          <p:cNvPr id="19" name="Текст 10">
            <a:extLst>
              <a:ext uri="{FF2B5EF4-FFF2-40B4-BE49-F238E27FC236}">
                <a16:creationId xmlns:a16="http://schemas.microsoft.com/office/drawing/2014/main" id="{BB4E0169-3C18-EAF1-AF8C-B47856B0BD1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028428" y="4682623"/>
            <a:ext cx="7720660" cy="1210239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Tilda Sans" panose="020B0502020204020303" pitchFamily="34" charset="0"/>
              </a:defRPr>
            </a:lvl1pPr>
          </a:lstStyle>
          <a:p>
            <a:pPr lvl="0"/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C2B8142-01FE-1BAB-E4B0-E41FB70AD73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70389"/>
            <a:ext cx="3797071" cy="6234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78322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2389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телефона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3486" y="620713"/>
            <a:ext cx="6253064" cy="693737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C2B8142-01FE-1BAB-E4B0-E41FB70AD73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143484"/>
            <a:ext cx="6667500" cy="10947888"/>
          </a:xfrm>
          <a:prstGeom prst="rect">
            <a:avLst/>
          </a:prstGeom>
        </p:spPr>
      </p:pic>
      <p:sp>
        <p:nvSpPr>
          <p:cNvPr id="6" name="Текст 10">
            <a:extLst>
              <a:ext uri="{FF2B5EF4-FFF2-40B4-BE49-F238E27FC236}">
                <a16:creationId xmlns:a16="http://schemas.microsoft.com/office/drawing/2014/main" id="{9B104011-ADCF-0A59-EBD3-2EA1AA88D8B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6078" y="1967826"/>
            <a:ext cx="6220472" cy="393700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Tilda Sans Black" panose="020B0902020204020303" pitchFamily="34" charset="0"/>
              </a:defRPr>
            </a:lvl1pPr>
          </a:lstStyle>
          <a:p>
            <a:pPr lvl="0"/>
            <a:endParaRPr lang="ru-RU" dirty="0"/>
          </a:p>
        </p:txBody>
      </p:sp>
      <p:sp>
        <p:nvSpPr>
          <p:cNvPr id="7" name="Текст 10">
            <a:extLst>
              <a:ext uri="{FF2B5EF4-FFF2-40B4-BE49-F238E27FC236}">
                <a16:creationId xmlns:a16="http://schemas.microsoft.com/office/drawing/2014/main" id="{36C259FA-DDF7-3D06-FB49-E9C3EFD9245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66078" y="2506199"/>
            <a:ext cx="6220472" cy="1210239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Tilda Sans" panose="020B0502020204020303" pitchFamily="34" charset="0"/>
              </a:defRPr>
            </a:lvl1pPr>
          </a:lstStyle>
          <a:p>
            <a:pPr lvl="0"/>
            <a:endParaRPr lang="ru-RU" dirty="0"/>
          </a:p>
        </p:txBody>
      </p:sp>
      <p:sp>
        <p:nvSpPr>
          <p:cNvPr id="8" name="Текст 10">
            <a:extLst>
              <a:ext uri="{FF2B5EF4-FFF2-40B4-BE49-F238E27FC236}">
                <a16:creationId xmlns:a16="http://schemas.microsoft.com/office/drawing/2014/main" id="{9B104011-ADCF-0A59-EBD3-2EA1AA88D8B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66078" y="4196676"/>
            <a:ext cx="6220472" cy="393700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Tilda Sans Black" panose="020B0902020204020303" pitchFamily="34" charset="0"/>
              </a:defRPr>
            </a:lvl1pPr>
          </a:lstStyle>
          <a:p>
            <a:pPr lvl="0"/>
            <a:endParaRPr lang="ru-RU" dirty="0"/>
          </a:p>
        </p:txBody>
      </p:sp>
      <p:sp>
        <p:nvSpPr>
          <p:cNvPr id="9" name="Текст 10">
            <a:extLst>
              <a:ext uri="{FF2B5EF4-FFF2-40B4-BE49-F238E27FC236}">
                <a16:creationId xmlns:a16="http://schemas.microsoft.com/office/drawing/2014/main" id="{36C259FA-DDF7-3D06-FB49-E9C3EFD9245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66078" y="4735049"/>
            <a:ext cx="6220472" cy="1210239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Tilda Sans" panose="020B0502020204020303" pitchFamily="34" charset="0"/>
              </a:defRPr>
            </a:lvl1pPr>
          </a:lstStyle>
          <a:p>
            <a:pPr lvl="0"/>
            <a:endParaRPr lang="ru-RU" dirty="0"/>
          </a:p>
        </p:txBody>
      </p:sp>
      <p:sp>
        <p:nvSpPr>
          <p:cNvPr id="11" name="Рисунок 10"/>
          <p:cNvSpPr>
            <a:spLocks noGrp="1"/>
          </p:cNvSpPr>
          <p:nvPr>
            <p:ph type="pic" sz="quarter" idx="17"/>
          </p:nvPr>
        </p:nvSpPr>
        <p:spPr>
          <a:xfrm>
            <a:off x="7334250" y="1809750"/>
            <a:ext cx="4114800" cy="729615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58125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е и 4 доп. рисунка (команда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ED0912-F87A-F020-7174-87BE36024E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8A17F4F-ED1A-D354-DE8D-53096A8A127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EB65750-D0C8-777E-A9CD-941D269144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2AC049-6798-41A8-A0BD-CA68192034D3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" name="Рисунок 5">
            <a:extLst>
              <a:ext uri="{FF2B5EF4-FFF2-40B4-BE49-F238E27FC236}">
                <a16:creationId xmlns:a16="http://schemas.microsoft.com/office/drawing/2014/main" id="{8894D439-B6F7-D2EC-CD4A-BC22BBB27E2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006770" y="1435261"/>
            <a:ext cx="4178460" cy="4138452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Рисунок 9">
            <a:extLst>
              <a:ext uri="{FF2B5EF4-FFF2-40B4-BE49-F238E27FC236}">
                <a16:creationId xmlns:a16="http://schemas.microsoft.com/office/drawing/2014/main" id="{4A4A191A-68AB-A034-9ECF-E5AA529FFD9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61963" y="1435260"/>
            <a:ext cx="3386137" cy="1713054"/>
          </a:xfrm>
        </p:spPr>
        <p:txBody>
          <a:bodyPr/>
          <a:lstStyle/>
          <a:p>
            <a:endParaRPr lang="ru-RU"/>
          </a:p>
        </p:txBody>
      </p:sp>
      <p:sp>
        <p:nvSpPr>
          <p:cNvPr id="13" name="Текст 12">
            <a:extLst>
              <a:ext uri="{FF2B5EF4-FFF2-40B4-BE49-F238E27FC236}">
                <a16:creationId xmlns:a16="http://schemas.microsoft.com/office/drawing/2014/main" id="{012A4166-540D-0DEF-F0C6-0F8265EEF8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52438" y="3211069"/>
            <a:ext cx="3395662" cy="167129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Tilda Sans Black" panose="020B0902020204020303" pitchFamily="34" charset="0"/>
              </a:defRPr>
            </a:lvl1pPr>
          </a:lstStyle>
          <a:p>
            <a:pPr lvl="0"/>
            <a:endParaRPr lang="ru-RU" dirty="0"/>
          </a:p>
        </p:txBody>
      </p:sp>
      <p:sp>
        <p:nvSpPr>
          <p:cNvPr id="14" name="Текст 12">
            <a:extLst>
              <a:ext uri="{FF2B5EF4-FFF2-40B4-BE49-F238E27FC236}">
                <a16:creationId xmlns:a16="http://schemas.microsoft.com/office/drawing/2014/main" id="{E0B7B751-702B-2185-E3A4-5CD31E136DD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52438" y="3468604"/>
            <a:ext cx="3395662" cy="167129"/>
          </a:xfrm>
        </p:spPr>
        <p:txBody>
          <a:bodyPr>
            <a:noAutofit/>
          </a:bodyPr>
          <a:lstStyle>
            <a:lvl1pPr marL="0" indent="0">
              <a:buNone/>
              <a:defRPr sz="1600" i="1">
                <a:latin typeface="Tilda Sans" panose="020B0502020204020303" pitchFamily="34" charset="0"/>
              </a:defRPr>
            </a:lvl1pPr>
          </a:lstStyle>
          <a:p>
            <a:pPr lvl="0"/>
            <a:endParaRPr lang="ru-RU" dirty="0"/>
          </a:p>
        </p:txBody>
      </p:sp>
      <p:sp>
        <p:nvSpPr>
          <p:cNvPr id="20" name="Рисунок 9">
            <a:extLst>
              <a:ext uri="{FF2B5EF4-FFF2-40B4-BE49-F238E27FC236}">
                <a16:creationId xmlns:a16="http://schemas.microsoft.com/office/drawing/2014/main" id="{ACFB40F7-BAAD-DBAD-D2A5-4557656C8B5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52438" y="3860658"/>
            <a:ext cx="3386137" cy="1713054"/>
          </a:xfrm>
        </p:spPr>
        <p:txBody>
          <a:bodyPr/>
          <a:lstStyle/>
          <a:p>
            <a:endParaRPr lang="ru-RU"/>
          </a:p>
        </p:txBody>
      </p:sp>
      <p:sp>
        <p:nvSpPr>
          <p:cNvPr id="21" name="Текст 12">
            <a:extLst>
              <a:ext uri="{FF2B5EF4-FFF2-40B4-BE49-F238E27FC236}">
                <a16:creationId xmlns:a16="http://schemas.microsoft.com/office/drawing/2014/main" id="{0577780A-5F1B-CDAB-C1ED-EB38EE2C135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42913" y="5636467"/>
            <a:ext cx="3395662" cy="167129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Tilda Sans Black" panose="020B0902020204020303" pitchFamily="34" charset="0"/>
              </a:defRPr>
            </a:lvl1pPr>
          </a:lstStyle>
          <a:p>
            <a:pPr lvl="0"/>
            <a:endParaRPr lang="ru-RU" dirty="0"/>
          </a:p>
        </p:txBody>
      </p:sp>
      <p:sp>
        <p:nvSpPr>
          <p:cNvPr id="22" name="Текст 12">
            <a:extLst>
              <a:ext uri="{FF2B5EF4-FFF2-40B4-BE49-F238E27FC236}">
                <a16:creationId xmlns:a16="http://schemas.microsoft.com/office/drawing/2014/main" id="{49285A11-9A82-19BE-95AF-0869421782D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42913" y="5894002"/>
            <a:ext cx="3395662" cy="167129"/>
          </a:xfrm>
        </p:spPr>
        <p:txBody>
          <a:bodyPr>
            <a:noAutofit/>
          </a:bodyPr>
          <a:lstStyle>
            <a:lvl1pPr marL="0" indent="0">
              <a:buNone/>
              <a:defRPr sz="1600" i="1">
                <a:latin typeface="Tilda Sans" panose="020B0502020204020303" pitchFamily="34" charset="0"/>
              </a:defRPr>
            </a:lvl1pPr>
          </a:lstStyle>
          <a:p>
            <a:pPr lvl="0"/>
            <a:endParaRPr lang="ru-RU" dirty="0"/>
          </a:p>
        </p:txBody>
      </p:sp>
      <p:sp>
        <p:nvSpPr>
          <p:cNvPr id="23" name="Рисунок 9">
            <a:extLst>
              <a:ext uri="{FF2B5EF4-FFF2-40B4-BE49-F238E27FC236}">
                <a16:creationId xmlns:a16="http://schemas.microsoft.com/office/drawing/2014/main" id="{4957C002-6386-98DF-29E6-338C9F1FB36D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343900" y="1435260"/>
            <a:ext cx="3386137" cy="1713054"/>
          </a:xfrm>
        </p:spPr>
        <p:txBody>
          <a:bodyPr/>
          <a:lstStyle/>
          <a:p>
            <a:endParaRPr lang="ru-RU"/>
          </a:p>
        </p:txBody>
      </p:sp>
      <p:sp>
        <p:nvSpPr>
          <p:cNvPr id="24" name="Текст 12">
            <a:extLst>
              <a:ext uri="{FF2B5EF4-FFF2-40B4-BE49-F238E27FC236}">
                <a16:creationId xmlns:a16="http://schemas.microsoft.com/office/drawing/2014/main" id="{25741F00-C167-7D50-FD35-FD2F9F82576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334375" y="3211069"/>
            <a:ext cx="3395662" cy="167129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Tilda Sans Black" panose="020B0902020204020303" pitchFamily="34" charset="0"/>
              </a:defRPr>
            </a:lvl1pPr>
          </a:lstStyle>
          <a:p>
            <a:pPr lvl="0"/>
            <a:endParaRPr lang="ru-RU" dirty="0"/>
          </a:p>
        </p:txBody>
      </p:sp>
      <p:sp>
        <p:nvSpPr>
          <p:cNvPr id="25" name="Текст 12">
            <a:extLst>
              <a:ext uri="{FF2B5EF4-FFF2-40B4-BE49-F238E27FC236}">
                <a16:creationId xmlns:a16="http://schemas.microsoft.com/office/drawing/2014/main" id="{20D8C855-77C4-48A4-91ED-0DF494B57F1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334375" y="3468604"/>
            <a:ext cx="3395662" cy="167129"/>
          </a:xfrm>
        </p:spPr>
        <p:txBody>
          <a:bodyPr>
            <a:noAutofit/>
          </a:bodyPr>
          <a:lstStyle>
            <a:lvl1pPr marL="0" indent="0">
              <a:buNone/>
              <a:defRPr sz="1600" i="1">
                <a:latin typeface="Tilda Sans" panose="020B0502020204020303" pitchFamily="34" charset="0"/>
              </a:defRPr>
            </a:lvl1pPr>
          </a:lstStyle>
          <a:p>
            <a:pPr lvl="0"/>
            <a:endParaRPr lang="ru-RU" dirty="0"/>
          </a:p>
        </p:txBody>
      </p:sp>
      <p:sp>
        <p:nvSpPr>
          <p:cNvPr id="26" name="Рисунок 9">
            <a:extLst>
              <a:ext uri="{FF2B5EF4-FFF2-40B4-BE49-F238E27FC236}">
                <a16:creationId xmlns:a16="http://schemas.microsoft.com/office/drawing/2014/main" id="{EF1B6074-2700-5873-1D5E-BAFB85EF098A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8334375" y="3860658"/>
            <a:ext cx="3386137" cy="1713054"/>
          </a:xfrm>
        </p:spPr>
        <p:txBody>
          <a:bodyPr/>
          <a:lstStyle/>
          <a:p>
            <a:endParaRPr lang="ru-RU"/>
          </a:p>
        </p:txBody>
      </p:sp>
      <p:sp>
        <p:nvSpPr>
          <p:cNvPr id="27" name="Текст 12">
            <a:extLst>
              <a:ext uri="{FF2B5EF4-FFF2-40B4-BE49-F238E27FC236}">
                <a16:creationId xmlns:a16="http://schemas.microsoft.com/office/drawing/2014/main" id="{4C596905-9C28-9DF0-7135-179BE4BD1F8D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8324850" y="5636467"/>
            <a:ext cx="3395662" cy="167129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Tilda Sans Black" panose="020B0902020204020303" pitchFamily="34" charset="0"/>
              </a:defRPr>
            </a:lvl1pPr>
          </a:lstStyle>
          <a:p>
            <a:pPr lvl="0"/>
            <a:endParaRPr lang="ru-RU" dirty="0"/>
          </a:p>
        </p:txBody>
      </p:sp>
      <p:sp>
        <p:nvSpPr>
          <p:cNvPr id="28" name="Текст 12">
            <a:extLst>
              <a:ext uri="{FF2B5EF4-FFF2-40B4-BE49-F238E27FC236}">
                <a16:creationId xmlns:a16="http://schemas.microsoft.com/office/drawing/2014/main" id="{EFD97A91-4690-2931-E270-422D4CBC8DCC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8324850" y="5894002"/>
            <a:ext cx="3395662" cy="167129"/>
          </a:xfrm>
        </p:spPr>
        <p:txBody>
          <a:bodyPr>
            <a:noAutofit/>
          </a:bodyPr>
          <a:lstStyle>
            <a:lvl1pPr marL="0" indent="0">
              <a:buNone/>
              <a:defRPr sz="1600" i="1">
                <a:latin typeface="Tilda Sans" panose="020B0502020204020303" pitchFamily="34" charset="0"/>
              </a:defRPr>
            </a:lvl1pPr>
          </a:lstStyle>
          <a:p>
            <a:pPr lvl="0"/>
            <a:endParaRPr lang="ru-RU" dirty="0"/>
          </a:p>
        </p:txBody>
      </p:sp>
      <p:sp>
        <p:nvSpPr>
          <p:cNvPr id="29" name="Текст 12">
            <a:extLst>
              <a:ext uri="{FF2B5EF4-FFF2-40B4-BE49-F238E27FC236}">
                <a16:creationId xmlns:a16="http://schemas.microsoft.com/office/drawing/2014/main" id="{25916AE8-A2C3-2A4C-6D54-30483FE9B1A3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006770" y="5636467"/>
            <a:ext cx="4178460" cy="167129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Tilda Sans Black" panose="020B0902020204020303" pitchFamily="34" charset="0"/>
              </a:defRPr>
            </a:lvl1pPr>
          </a:lstStyle>
          <a:p>
            <a:pPr lvl="0"/>
            <a:endParaRPr lang="ru-RU" dirty="0"/>
          </a:p>
        </p:txBody>
      </p:sp>
      <p:sp>
        <p:nvSpPr>
          <p:cNvPr id="30" name="Текст 12">
            <a:extLst>
              <a:ext uri="{FF2B5EF4-FFF2-40B4-BE49-F238E27FC236}">
                <a16:creationId xmlns:a16="http://schemas.microsoft.com/office/drawing/2014/main" id="{53EFA6BF-0CAA-6784-6132-D34478E42960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006770" y="5894002"/>
            <a:ext cx="4178460" cy="167129"/>
          </a:xfrm>
        </p:spPr>
        <p:txBody>
          <a:bodyPr>
            <a:noAutofit/>
          </a:bodyPr>
          <a:lstStyle>
            <a:lvl1pPr marL="0" indent="0">
              <a:buNone/>
              <a:defRPr sz="1600" i="1">
                <a:latin typeface="Tilda Sans" panose="020B0502020204020303" pitchFamily="34" charset="0"/>
              </a:defRPr>
            </a:lvl1pPr>
          </a:lstStyle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917217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блока текста и рисун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6B4C0A-309E-5049-B512-B5D2F37AD0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5070DD5-9C69-396C-62B5-F01C5ECDB51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F0D76AF-0EAD-BA9C-F74A-984BAE53DCC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2AC049-6798-41A8-A0BD-CA68192034D3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AAF6AD25-F7E3-210D-5B3A-2C4F5132FDA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42913" y="1371600"/>
            <a:ext cx="5561012" cy="18288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endParaRPr lang="ru-RU" dirty="0"/>
          </a:p>
        </p:txBody>
      </p:sp>
      <p:sp>
        <p:nvSpPr>
          <p:cNvPr id="7" name="Текст 5">
            <a:extLst>
              <a:ext uri="{FF2B5EF4-FFF2-40B4-BE49-F238E27FC236}">
                <a16:creationId xmlns:a16="http://schemas.microsoft.com/office/drawing/2014/main" id="{71E80348-845E-576B-9CE7-930785D021C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88075" y="1371600"/>
            <a:ext cx="5561012" cy="18288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endParaRPr lang="ru-RU" dirty="0"/>
          </a:p>
        </p:txBody>
      </p:sp>
      <p:sp>
        <p:nvSpPr>
          <p:cNvPr id="9" name="Рисунок 8">
            <a:extLst>
              <a:ext uri="{FF2B5EF4-FFF2-40B4-BE49-F238E27FC236}">
                <a16:creationId xmlns:a16="http://schemas.microsoft.com/office/drawing/2014/main" id="{894E6226-706C-F430-340F-1B2FFE74C42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33388" y="3352800"/>
            <a:ext cx="11315700" cy="2671763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943020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блока текста с наименованиями и рисун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7FEBBA-A26F-6FA1-50AF-1733497A7E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5227789-E642-3418-3B23-91EF01BFCE5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135AB39-80FE-585D-66E8-1F3B1CCDF13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2AC049-6798-41A8-A0BD-CA68192034D3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A7D89D24-9258-D5F8-D158-0131C54AC9B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42913" y="1798320"/>
            <a:ext cx="5541327" cy="102381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endParaRPr lang="ru-RU" dirty="0"/>
          </a:p>
        </p:txBody>
      </p:sp>
      <p:sp>
        <p:nvSpPr>
          <p:cNvPr id="9" name="Текст 5">
            <a:extLst>
              <a:ext uri="{FF2B5EF4-FFF2-40B4-BE49-F238E27FC236}">
                <a16:creationId xmlns:a16="http://schemas.microsoft.com/office/drawing/2014/main" id="{F71CA0DD-D913-C8BB-5C2A-26B0AD9F9F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07760" y="1798320"/>
            <a:ext cx="5541327" cy="102381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endParaRPr lang="ru-RU" dirty="0"/>
          </a:p>
        </p:txBody>
      </p:sp>
      <p:sp>
        <p:nvSpPr>
          <p:cNvPr id="10" name="Текст 5">
            <a:extLst>
              <a:ext uri="{FF2B5EF4-FFF2-40B4-BE49-F238E27FC236}">
                <a16:creationId xmlns:a16="http://schemas.microsoft.com/office/drawing/2014/main" id="{8BC2D885-1D8C-162D-EF98-FC15C336647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2913" y="1381760"/>
            <a:ext cx="5541327" cy="310276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Tilda Sans Black" panose="020B0902020204020303" pitchFamily="34" charset="0"/>
              </a:defRPr>
            </a:lvl1pPr>
          </a:lstStyle>
          <a:p>
            <a:pPr lvl="0"/>
            <a:endParaRPr lang="ru-RU" dirty="0"/>
          </a:p>
        </p:txBody>
      </p:sp>
      <p:sp>
        <p:nvSpPr>
          <p:cNvPr id="11" name="Текст 5">
            <a:extLst>
              <a:ext uri="{FF2B5EF4-FFF2-40B4-BE49-F238E27FC236}">
                <a16:creationId xmlns:a16="http://schemas.microsoft.com/office/drawing/2014/main" id="{798DBB6B-ED8A-B39F-6CE0-CF4AFCDC9E9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07760" y="1381760"/>
            <a:ext cx="5541327" cy="310276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Tilda Sans Black" panose="020B0902020204020303" pitchFamily="34" charset="0"/>
              </a:defRPr>
            </a:lvl1pPr>
          </a:lstStyle>
          <a:p>
            <a:pPr lvl="0"/>
            <a:endParaRPr lang="ru-RU" dirty="0"/>
          </a:p>
        </p:txBody>
      </p:sp>
      <p:sp>
        <p:nvSpPr>
          <p:cNvPr id="12" name="Текст 5">
            <a:extLst>
              <a:ext uri="{FF2B5EF4-FFF2-40B4-BE49-F238E27FC236}">
                <a16:creationId xmlns:a16="http://schemas.microsoft.com/office/drawing/2014/main" id="{C5E8E78D-8C74-F781-CFAB-8613FD32FEF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42913" y="3375462"/>
            <a:ext cx="5541327" cy="102381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endParaRPr lang="ru-RU" dirty="0"/>
          </a:p>
        </p:txBody>
      </p:sp>
      <p:sp>
        <p:nvSpPr>
          <p:cNvPr id="13" name="Текст 5">
            <a:extLst>
              <a:ext uri="{FF2B5EF4-FFF2-40B4-BE49-F238E27FC236}">
                <a16:creationId xmlns:a16="http://schemas.microsoft.com/office/drawing/2014/main" id="{206201FE-1D33-A0B2-9F93-2AD20CE7CC2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207760" y="3375462"/>
            <a:ext cx="5541327" cy="102381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endParaRPr lang="ru-RU" dirty="0"/>
          </a:p>
        </p:txBody>
      </p:sp>
      <p:sp>
        <p:nvSpPr>
          <p:cNvPr id="14" name="Текст 5">
            <a:extLst>
              <a:ext uri="{FF2B5EF4-FFF2-40B4-BE49-F238E27FC236}">
                <a16:creationId xmlns:a16="http://schemas.microsoft.com/office/drawing/2014/main" id="{B25EDA5C-6426-D487-B415-A77DFBDAF51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42913" y="2958902"/>
            <a:ext cx="5541327" cy="310276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Tilda Sans Black" panose="020B0902020204020303" pitchFamily="34" charset="0"/>
              </a:defRPr>
            </a:lvl1pPr>
          </a:lstStyle>
          <a:p>
            <a:pPr lvl="0"/>
            <a:endParaRPr lang="ru-RU" dirty="0"/>
          </a:p>
        </p:txBody>
      </p:sp>
      <p:sp>
        <p:nvSpPr>
          <p:cNvPr id="15" name="Текст 5">
            <a:extLst>
              <a:ext uri="{FF2B5EF4-FFF2-40B4-BE49-F238E27FC236}">
                <a16:creationId xmlns:a16="http://schemas.microsoft.com/office/drawing/2014/main" id="{2CF248DD-5A35-60A1-09C3-2A7442E20DF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207760" y="2958902"/>
            <a:ext cx="5541327" cy="310276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Tilda Sans Black" panose="020B0902020204020303" pitchFamily="34" charset="0"/>
              </a:defRPr>
            </a:lvl1pPr>
          </a:lstStyle>
          <a:p>
            <a:pPr lvl="0"/>
            <a:endParaRPr lang="ru-RU" dirty="0"/>
          </a:p>
        </p:txBody>
      </p:sp>
      <p:sp>
        <p:nvSpPr>
          <p:cNvPr id="17" name="Рисунок 16">
            <a:extLst>
              <a:ext uri="{FF2B5EF4-FFF2-40B4-BE49-F238E27FC236}">
                <a16:creationId xmlns:a16="http://schemas.microsoft.com/office/drawing/2014/main" id="{E9C6D4FD-259C-9286-A433-98B7371A4A95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42913" y="4505564"/>
            <a:ext cx="11306175" cy="1650761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699730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ри рисунка, три блока текста с наименовани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FA2DF3-BDF6-4A30-53D5-575CBF49FB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E1C0DA2-B9EC-7A86-025E-A5C82DE9E95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9C115D2-5FD5-C010-3143-6EF79821943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2AC049-6798-41A8-A0BD-CA68192034D3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" name="Рисунок 5">
            <a:extLst>
              <a:ext uri="{FF2B5EF4-FFF2-40B4-BE49-F238E27FC236}">
                <a16:creationId xmlns:a16="http://schemas.microsoft.com/office/drawing/2014/main" id="{6D3B5427-BB9C-15FC-7A0B-E3E1C42C6A9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42913" y="1292449"/>
            <a:ext cx="3692207" cy="2136552"/>
          </a:xfrm>
        </p:spPr>
        <p:txBody>
          <a:bodyPr/>
          <a:lstStyle/>
          <a:p>
            <a:endParaRPr lang="ru-RU"/>
          </a:p>
        </p:txBody>
      </p:sp>
      <p:sp>
        <p:nvSpPr>
          <p:cNvPr id="9" name="Рисунок 5">
            <a:extLst>
              <a:ext uri="{FF2B5EF4-FFF2-40B4-BE49-F238E27FC236}">
                <a16:creationId xmlns:a16="http://schemas.microsoft.com/office/drawing/2014/main" id="{DD8BB7BA-62D2-05AA-07A1-5CB1D624146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249896" y="1292449"/>
            <a:ext cx="3692207" cy="2136552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Рисунок 5">
            <a:extLst>
              <a:ext uri="{FF2B5EF4-FFF2-40B4-BE49-F238E27FC236}">
                <a16:creationId xmlns:a16="http://schemas.microsoft.com/office/drawing/2014/main" id="{E570094C-F30B-5A59-BE2E-C05870973FC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056880" y="1292449"/>
            <a:ext cx="3692207" cy="2136552"/>
          </a:xfrm>
        </p:spPr>
        <p:txBody>
          <a:bodyPr/>
          <a:lstStyle/>
          <a:p>
            <a:endParaRPr lang="ru-RU"/>
          </a:p>
        </p:txBody>
      </p:sp>
      <p:sp>
        <p:nvSpPr>
          <p:cNvPr id="12" name="Текст 11">
            <a:extLst>
              <a:ext uri="{FF2B5EF4-FFF2-40B4-BE49-F238E27FC236}">
                <a16:creationId xmlns:a16="http://schemas.microsoft.com/office/drawing/2014/main" id="{50AEF06A-34C0-9669-4F4A-2CA6A4BB87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2913" y="3556000"/>
            <a:ext cx="3692525" cy="365125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Tilda Sans Black" panose="020B0902020204020303" pitchFamily="34" charset="0"/>
              </a:defRPr>
            </a:lvl1pPr>
          </a:lstStyle>
          <a:p>
            <a:pPr lvl="0"/>
            <a:endParaRPr lang="ru-RU" dirty="0"/>
          </a:p>
        </p:txBody>
      </p:sp>
      <p:sp>
        <p:nvSpPr>
          <p:cNvPr id="13" name="Текст 11">
            <a:extLst>
              <a:ext uri="{FF2B5EF4-FFF2-40B4-BE49-F238E27FC236}">
                <a16:creationId xmlns:a16="http://schemas.microsoft.com/office/drawing/2014/main" id="{BF350222-2199-4D43-1180-A84F6BB856C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245024" y="3556000"/>
            <a:ext cx="3692525" cy="365125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Tilda Sans Black" panose="020B0902020204020303" pitchFamily="34" charset="0"/>
              </a:defRPr>
            </a:lvl1pPr>
          </a:lstStyle>
          <a:p>
            <a:pPr lvl="0"/>
            <a:endParaRPr lang="ru-RU" dirty="0"/>
          </a:p>
        </p:txBody>
      </p:sp>
      <p:sp>
        <p:nvSpPr>
          <p:cNvPr id="14" name="Текст 11">
            <a:extLst>
              <a:ext uri="{FF2B5EF4-FFF2-40B4-BE49-F238E27FC236}">
                <a16:creationId xmlns:a16="http://schemas.microsoft.com/office/drawing/2014/main" id="{CEB9D39D-C54C-B2DE-2996-4828C2D66BB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056880" y="3556000"/>
            <a:ext cx="3692525" cy="365125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Tilda Sans Black" panose="020B0902020204020303" pitchFamily="34" charset="0"/>
              </a:defRPr>
            </a:lvl1pPr>
          </a:lstStyle>
          <a:p>
            <a:pPr lvl="0"/>
            <a:endParaRPr lang="ru-RU" dirty="0"/>
          </a:p>
        </p:txBody>
      </p:sp>
      <p:sp>
        <p:nvSpPr>
          <p:cNvPr id="15" name="Текст 11">
            <a:extLst>
              <a:ext uri="{FF2B5EF4-FFF2-40B4-BE49-F238E27FC236}">
                <a16:creationId xmlns:a16="http://schemas.microsoft.com/office/drawing/2014/main" id="{DEF2D405-1B74-0C61-2894-AAEBCF78F93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42913" y="4048125"/>
            <a:ext cx="3692525" cy="2068195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tx1"/>
                </a:solidFill>
                <a:latin typeface="Tilda Sans" panose="020B0502020204020303" pitchFamily="34" charset="0"/>
              </a:defRPr>
            </a:lvl1pPr>
          </a:lstStyle>
          <a:p>
            <a:pPr lvl="0"/>
            <a:endParaRPr lang="ru-RU" dirty="0"/>
          </a:p>
        </p:txBody>
      </p:sp>
      <p:sp>
        <p:nvSpPr>
          <p:cNvPr id="16" name="Текст 11">
            <a:extLst>
              <a:ext uri="{FF2B5EF4-FFF2-40B4-BE49-F238E27FC236}">
                <a16:creationId xmlns:a16="http://schemas.microsoft.com/office/drawing/2014/main" id="{FA532B45-E61C-E583-0400-D81AEDD8038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245024" y="4048125"/>
            <a:ext cx="3692525" cy="2068195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tx1"/>
                </a:solidFill>
                <a:latin typeface="Tilda Sans" panose="020B0502020204020303" pitchFamily="34" charset="0"/>
              </a:defRPr>
            </a:lvl1pPr>
          </a:lstStyle>
          <a:p>
            <a:pPr lvl="0"/>
            <a:endParaRPr lang="ru-RU" dirty="0"/>
          </a:p>
        </p:txBody>
      </p:sp>
      <p:sp>
        <p:nvSpPr>
          <p:cNvPr id="17" name="Текст 11">
            <a:extLst>
              <a:ext uri="{FF2B5EF4-FFF2-40B4-BE49-F238E27FC236}">
                <a16:creationId xmlns:a16="http://schemas.microsoft.com/office/drawing/2014/main" id="{04E016B5-6889-7411-5F70-9EDEB7FCA65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56880" y="4048125"/>
            <a:ext cx="3692525" cy="2068195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tx1"/>
                </a:solidFill>
                <a:latin typeface="Tilda Sans" panose="020B0502020204020303" pitchFamily="34" charset="0"/>
              </a:defRPr>
            </a:lvl1pPr>
          </a:lstStyle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49731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руг с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2AC049-6798-41A8-A0BD-CA68192034D3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D9859EC2-AE27-43FB-B713-C4524EDD15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5058" y="1293714"/>
            <a:ext cx="4972466" cy="4821340"/>
          </a:xfrm>
          <a:custGeom>
            <a:avLst/>
            <a:gdLst>
              <a:gd name="connsiteX0" fmla="*/ 1792817 w 3585634"/>
              <a:gd name="connsiteY0" fmla="*/ 1135213 h 3585634"/>
              <a:gd name="connsiteX1" fmla="*/ 1135213 w 3585634"/>
              <a:gd name="connsiteY1" fmla="*/ 1792817 h 3585634"/>
              <a:gd name="connsiteX2" fmla="*/ 1792817 w 3585634"/>
              <a:gd name="connsiteY2" fmla="*/ 2450421 h 3585634"/>
              <a:gd name="connsiteX3" fmla="*/ 2450421 w 3585634"/>
              <a:gd name="connsiteY3" fmla="*/ 1792817 h 3585634"/>
              <a:gd name="connsiteX4" fmla="*/ 1792817 w 3585634"/>
              <a:gd name="connsiteY4" fmla="*/ 1135213 h 3585634"/>
              <a:gd name="connsiteX5" fmla="*/ 1792817 w 3585634"/>
              <a:gd name="connsiteY5" fmla="*/ 0 h 3585634"/>
              <a:gd name="connsiteX6" fmla="*/ 3585634 w 3585634"/>
              <a:gd name="connsiteY6" fmla="*/ 1792817 h 3585634"/>
              <a:gd name="connsiteX7" fmla="*/ 1792817 w 3585634"/>
              <a:gd name="connsiteY7" fmla="*/ 3585634 h 3585634"/>
              <a:gd name="connsiteX8" fmla="*/ 0 w 3585634"/>
              <a:gd name="connsiteY8" fmla="*/ 1792817 h 3585634"/>
              <a:gd name="connsiteX9" fmla="*/ 1792817 w 3585634"/>
              <a:gd name="connsiteY9" fmla="*/ 0 h 3585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85634" h="3585634">
                <a:moveTo>
                  <a:pt x="1792817" y="1135213"/>
                </a:moveTo>
                <a:cubicBezTo>
                  <a:pt x="1429632" y="1135213"/>
                  <a:pt x="1135213" y="1429632"/>
                  <a:pt x="1135213" y="1792817"/>
                </a:cubicBezTo>
                <a:cubicBezTo>
                  <a:pt x="1135213" y="2156002"/>
                  <a:pt x="1429632" y="2450421"/>
                  <a:pt x="1792817" y="2450421"/>
                </a:cubicBezTo>
                <a:cubicBezTo>
                  <a:pt x="2156002" y="2450421"/>
                  <a:pt x="2450421" y="2156002"/>
                  <a:pt x="2450421" y="1792817"/>
                </a:cubicBezTo>
                <a:cubicBezTo>
                  <a:pt x="2450421" y="1429632"/>
                  <a:pt x="2156002" y="1135213"/>
                  <a:pt x="1792817" y="1135213"/>
                </a:cubicBezTo>
                <a:close/>
                <a:moveTo>
                  <a:pt x="1792817" y="0"/>
                </a:moveTo>
                <a:cubicBezTo>
                  <a:pt x="2782962" y="0"/>
                  <a:pt x="3585634" y="802672"/>
                  <a:pt x="3585634" y="1792817"/>
                </a:cubicBezTo>
                <a:cubicBezTo>
                  <a:pt x="3585634" y="2782962"/>
                  <a:pt x="2782962" y="3585634"/>
                  <a:pt x="1792817" y="3585634"/>
                </a:cubicBezTo>
                <a:cubicBezTo>
                  <a:pt x="802672" y="3585634"/>
                  <a:pt x="0" y="2782962"/>
                  <a:pt x="0" y="1792817"/>
                </a:cubicBezTo>
                <a:cubicBezTo>
                  <a:pt x="0" y="802672"/>
                  <a:pt x="802672" y="0"/>
                  <a:pt x="1792817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 anchor="ctr" anchorCtr="0">
            <a:noAutofit/>
          </a:bodyPr>
          <a:lstStyle>
            <a:lvl1pPr algn="ctr">
              <a:buNone/>
              <a:defRPr sz="10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49617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8EB8547-C784-35E0-279B-BB5793497D1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8404393-14FE-872E-E8FF-27C139915FD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2AC049-6798-41A8-A0BD-CA68192034D3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246018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на весь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3B76969-09A3-F80E-94C6-4F0AADCEC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8571AE3-131B-55D1-FDF5-E573DF902A0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2AC049-6798-41A8-A0BD-CA68192034D3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" name="Рисунок 5">
            <a:extLst>
              <a:ext uri="{FF2B5EF4-FFF2-40B4-BE49-F238E27FC236}">
                <a16:creationId xmlns:a16="http://schemas.microsoft.com/office/drawing/2014/main" id="{90888BFE-DB1E-4BFB-1650-F0DC35B62B8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382821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рисунка нестандарт,  2 блока текс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7CB8AD-5881-3BBD-EA26-D227CFF1CC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0" y="620713"/>
            <a:ext cx="5653088" cy="1512887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ru-RU" dirty="0"/>
              <a:t>Образец заголовка на две строки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BBBB799-1C10-BA82-1DB9-6CB7AB1875A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2AC049-6798-41A8-A0BD-CA68192034D3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" name="Рисунок 5">
            <a:extLst>
              <a:ext uri="{FF2B5EF4-FFF2-40B4-BE49-F238E27FC236}">
                <a16:creationId xmlns:a16="http://schemas.microsoft.com/office/drawing/2014/main" id="{6A69AAB2-4448-E787-A3F8-30E421D0494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2835275" cy="4094163"/>
          </a:xfrm>
        </p:spPr>
        <p:txBody>
          <a:bodyPr/>
          <a:lstStyle/>
          <a:p>
            <a:endParaRPr lang="ru-RU"/>
          </a:p>
        </p:txBody>
      </p:sp>
      <p:sp>
        <p:nvSpPr>
          <p:cNvPr id="8" name="Рисунок 7">
            <a:extLst>
              <a:ext uri="{FF2B5EF4-FFF2-40B4-BE49-F238E27FC236}">
                <a16:creationId xmlns:a16="http://schemas.microsoft.com/office/drawing/2014/main" id="{8B10B8EA-25A7-1E9C-0480-817E101C8BE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4212590"/>
            <a:ext cx="2835275" cy="2641600"/>
          </a:xfrm>
        </p:spPr>
        <p:txBody>
          <a:bodyPr/>
          <a:lstStyle/>
          <a:p>
            <a:endParaRPr lang="ru-RU"/>
          </a:p>
        </p:txBody>
      </p:sp>
      <p:sp>
        <p:nvSpPr>
          <p:cNvPr id="9" name="Рисунок 7">
            <a:extLst>
              <a:ext uri="{FF2B5EF4-FFF2-40B4-BE49-F238E27FC236}">
                <a16:creationId xmlns:a16="http://schemas.microsoft.com/office/drawing/2014/main" id="{9E44B48A-477F-1AE1-888C-50DCE8A8817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976880" y="2540"/>
            <a:ext cx="2835275" cy="2641600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Рисунок 5">
            <a:extLst>
              <a:ext uri="{FF2B5EF4-FFF2-40B4-BE49-F238E27FC236}">
                <a16:creationId xmlns:a16="http://schemas.microsoft.com/office/drawing/2014/main" id="{1D47F3B7-9C1E-FD79-9A6B-DD0081980F9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976879" y="2759710"/>
            <a:ext cx="2835275" cy="4094163"/>
          </a:xfrm>
        </p:spPr>
        <p:txBody>
          <a:bodyPr/>
          <a:lstStyle/>
          <a:p>
            <a:endParaRPr lang="ru-RU"/>
          </a:p>
        </p:txBody>
      </p:sp>
      <p:sp>
        <p:nvSpPr>
          <p:cNvPr id="12" name="Текст 11">
            <a:extLst>
              <a:ext uri="{FF2B5EF4-FFF2-40B4-BE49-F238E27FC236}">
                <a16:creationId xmlns:a16="http://schemas.microsoft.com/office/drawing/2014/main" id="{6E0C49A8-4D43-3539-E32C-F17B60D4D72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096000" y="2326550"/>
            <a:ext cx="5653088" cy="374650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Tilda Sans Black" panose="020B0902020204020303" pitchFamily="34" charset="0"/>
              </a:defRPr>
            </a:lvl1pPr>
          </a:lstStyle>
          <a:p>
            <a:pPr lvl="0"/>
            <a:endParaRPr lang="ru-RU" dirty="0"/>
          </a:p>
        </p:txBody>
      </p:sp>
      <p:sp>
        <p:nvSpPr>
          <p:cNvPr id="13" name="Текст 11">
            <a:extLst>
              <a:ext uri="{FF2B5EF4-FFF2-40B4-BE49-F238E27FC236}">
                <a16:creationId xmlns:a16="http://schemas.microsoft.com/office/drawing/2014/main" id="{BD1F1461-2473-4BAE-475C-A8BD222EC9E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096000" y="2764699"/>
            <a:ext cx="5653088" cy="1370231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</a:lstStyle>
          <a:p>
            <a:pPr lvl="0"/>
            <a:endParaRPr lang="ru-RU" dirty="0"/>
          </a:p>
        </p:txBody>
      </p:sp>
      <p:sp>
        <p:nvSpPr>
          <p:cNvPr id="14" name="Текст 11">
            <a:extLst>
              <a:ext uri="{FF2B5EF4-FFF2-40B4-BE49-F238E27FC236}">
                <a16:creationId xmlns:a16="http://schemas.microsoft.com/office/drawing/2014/main" id="{5D7B9008-6CB3-2C61-99A8-FAB5B29AE46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096000" y="4314630"/>
            <a:ext cx="5653088" cy="374650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Tilda Sans Black" panose="020B0902020204020303" pitchFamily="34" charset="0"/>
              </a:defRPr>
            </a:lvl1pPr>
          </a:lstStyle>
          <a:p>
            <a:pPr lvl="0"/>
            <a:endParaRPr lang="ru-RU" dirty="0"/>
          </a:p>
        </p:txBody>
      </p:sp>
      <p:sp>
        <p:nvSpPr>
          <p:cNvPr id="15" name="Текст 11">
            <a:extLst>
              <a:ext uri="{FF2B5EF4-FFF2-40B4-BE49-F238E27FC236}">
                <a16:creationId xmlns:a16="http://schemas.microsoft.com/office/drawing/2014/main" id="{D3A3F6B8-2492-23DC-B6AF-78AD471BF34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096000" y="4752779"/>
            <a:ext cx="5653088" cy="1370231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</a:lstStyle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8852886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иаграмма и три блока текс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AC483A-031A-FCCA-4ADA-7024BD62A2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F355A87-4517-0A8C-E0A4-778D41B7D41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70754CA-8D03-C5F6-35C9-3484BF606D6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2AC049-6798-41A8-A0BD-CA68192034D3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5" name="Диаграмма 5">
            <a:extLst>
              <a:ext uri="{FF2B5EF4-FFF2-40B4-BE49-F238E27FC236}">
                <a16:creationId xmlns:a16="http://schemas.microsoft.com/office/drawing/2014/main" id="{186C6CEB-028C-E516-9EED-B4479E3725BC}"/>
              </a:ext>
            </a:extLst>
          </p:cNvPr>
          <p:cNvSpPr>
            <a:spLocks noGrp="1"/>
          </p:cNvSpPr>
          <p:nvPr>
            <p:ph type="chart" sz="quarter" idx="12"/>
          </p:nvPr>
        </p:nvSpPr>
        <p:spPr>
          <a:xfrm>
            <a:off x="433388" y="1249363"/>
            <a:ext cx="7318375" cy="4884737"/>
          </a:xfrm>
        </p:spPr>
        <p:txBody>
          <a:bodyPr/>
          <a:lstStyle/>
          <a:p>
            <a:endParaRPr lang="ru-RU"/>
          </a:p>
        </p:txBody>
      </p:sp>
      <p:sp>
        <p:nvSpPr>
          <p:cNvPr id="7" name="Текст 7">
            <a:extLst>
              <a:ext uri="{FF2B5EF4-FFF2-40B4-BE49-F238E27FC236}">
                <a16:creationId xmlns:a16="http://schemas.microsoft.com/office/drawing/2014/main" id="{4EFA9C30-D09D-D802-18C1-483ED9D5B6E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882358" y="1249363"/>
            <a:ext cx="3866729" cy="1655180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latin typeface="Tilda Sans" panose="020B0502020204020303" pitchFamily="34" charset="0"/>
              </a:defRPr>
            </a:lvl1pPr>
          </a:lstStyle>
          <a:p>
            <a:pPr lvl="0"/>
            <a:endParaRPr lang="ru-RU" dirty="0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530E7303-0384-B471-C553-B226CC4D152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882359" y="2864142"/>
            <a:ext cx="3866729" cy="1655180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latin typeface="Tilda Sans" panose="020B0502020204020303" pitchFamily="34" charset="0"/>
              </a:defRPr>
            </a:lvl1pPr>
          </a:lstStyle>
          <a:p>
            <a:pPr lvl="0"/>
            <a:endParaRPr lang="ru-RU" dirty="0"/>
          </a:p>
        </p:txBody>
      </p:sp>
      <p:sp>
        <p:nvSpPr>
          <p:cNvPr id="9" name="Текст 7">
            <a:extLst>
              <a:ext uri="{FF2B5EF4-FFF2-40B4-BE49-F238E27FC236}">
                <a16:creationId xmlns:a16="http://schemas.microsoft.com/office/drawing/2014/main" id="{D882644A-333F-8CBC-938D-2ADF5D89B56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882359" y="4478921"/>
            <a:ext cx="3866729" cy="1655180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latin typeface="Tilda Sans" panose="020B0502020204020303" pitchFamily="34" charset="0"/>
              </a:defRPr>
            </a:lvl1pPr>
          </a:lstStyle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6016252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ультимедиа, 2 рисунка, текст - ключевые показател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3FBA0A-12FB-EEE8-884A-6F5B79D1A1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1A0F59E-AE1C-CB46-8FC6-9CB63D0AB22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7640AE7-B4D5-A49E-1934-ECF96BC1DA7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2AC049-6798-41A8-A0BD-CA68192034D3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" name="Мультимедиа 5">
            <a:extLst>
              <a:ext uri="{FF2B5EF4-FFF2-40B4-BE49-F238E27FC236}">
                <a16:creationId xmlns:a16="http://schemas.microsoft.com/office/drawing/2014/main" id="{75794E95-90E9-91E0-A886-07B33ADE7CDF}"/>
              </a:ext>
            </a:extLst>
          </p:cNvPr>
          <p:cNvSpPr>
            <a:spLocks noGrp="1"/>
          </p:cNvSpPr>
          <p:nvPr>
            <p:ph type="media" sz="quarter" idx="12"/>
          </p:nvPr>
        </p:nvSpPr>
        <p:spPr>
          <a:xfrm>
            <a:off x="4919663" y="1365250"/>
            <a:ext cx="6829425" cy="2349500"/>
          </a:xfrm>
        </p:spPr>
        <p:txBody>
          <a:bodyPr/>
          <a:lstStyle/>
          <a:p>
            <a:endParaRPr lang="ru-RU"/>
          </a:p>
        </p:txBody>
      </p:sp>
      <p:sp>
        <p:nvSpPr>
          <p:cNvPr id="8" name="Рисунок 7">
            <a:extLst>
              <a:ext uri="{FF2B5EF4-FFF2-40B4-BE49-F238E27FC236}">
                <a16:creationId xmlns:a16="http://schemas.microsoft.com/office/drawing/2014/main" id="{4E871446-5BB8-9E84-AD77-ED3339E79A5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919663" y="3841754"/>
            <a:ext cx="3333086" cy="2187971"/>
          </a:xfrm>
        </p:spPr>
        <p:txBody>
          <a:bodyPr/>
          <a:lstStyle/>
          <a:p>
            <a:endParaRPr lang="ru-RU"/>
          </a:p>
        </p:txBody>
      </p:sp>
      <p:sp>
        <p:nvSpPr>
          <p:cNvPr id="12" name="Рисунок 7">
            <a:extLst>
              <a:ext uri="{FF2B5EF4-FFF2-40B4-BE49-F238E27FC236}">
                <a16:creationId xmlns:a16="http://schemas.microsoft.com/office/drawing/2014/main" id="{8D94F474-40C2-8209-E1EE-723D9D9BAAD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401152" y="3841754"/>
            <a:ext cx="3333086" cy="2187971"/>
          </a:xfrm>
        </p:spPr>
        <p:txBody>
          <a:bodyPr/>
          <a:lstStyle/>
          <a:p>
            <a:endParaRPr lang="ru-RU"/>
          </a:p>
        </p:txBody>
      </p:sp>
      <p:sp>
        <p:nvSpPr>
          <p:cNvPr id="14" name="Текст 13">
            <a:extLst>
              <a:ext uri="{FF2B5EF4-FFF2-40B4-BE49-F238E27FC236}">
                <a16:creationId xmlns:a16="http://schemas.microsoft.com/office/drawing/2014/main" id="{8311F873-77D1-79D3-17A3-E56344524E3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2913" y="1365250"/>
            <a:ext cx="4383087" cy="1574720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latin typeface="Tilda Sans" panose="020B0502020204020303" pitchFamily="34" charset="0"/>
              </a:defRPr>
            </a:lvl1pPr>
          </a:lstStyle>
          <a:p>
            <a:pPr lvl="0"/>
            <a:endParaRPr lang="ru-RU" dirty="0"/>
          </a:p>
        </p:txBody>
      </p:sp>
      <p:sp>
        <p:nvSpPr>
          <p:cNvPr id="16" name="Текст 15">
            <a:extLst>
              <a:ext uri="{FF2B5EF4-FFF2-40B4-BE49-F238E27FC236}">
                <a16:creationId xmlns:a16="http://schemas.microsoft.com/office/drawing/2014/main" id="{52D2A937-FC4B-A137-DCD1-6B0356B9163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2913" y="3183000"/>
            <a:ext cx="4383087" cy="612775"/>
          </a:xfrm>
        </p:spPr>
        <p:txBody>
          <a:bodyPr>
            <a:noAutofit/>
          </a:bodyPr>
          <a:lstStyle>
            <a:lvl1pPr marL="0" indent="0">
              <a:buNone/>
              <a:defRPr sz="4400">
                <a:solidFill>
                  <a:srgbClr val="002060"/>
                </a:solidFill>
                <a:latin typeface="Tilda Sans Black" panose="020B0902020204020303" pitchFamily="34" charset="0"/>
              </a:defRPr>
            </a:lvl1pPr>
          </a:lstStyle>
          <a:p>
            <a:pPr lvl="0"/>
            <a:r>
              <a:rPr lang="ru-RU" dirty="0"/>
              <a:t>ХХХ</a:t>
            </a:r>
          </a:p>
        </p:txBody>
      </p:sp>
      <p:sp>
        <p:nvSpPr>
          <p:cNvPr id="19" name="Текст 15">
            <a:extLst>
              <a:ext uri="{FF2B5EF4-FFF2-40B4-BE49-F238E27FC236}">
                <a16:creationId xmlns:a16="http://schemas.microsoft.com/office/drawing/2014/main" id="{5145B018-0695-B8DC-32CB-9464CCB934D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2913" y="4710376"/>
            <a:ext cx="4383087" cy="612775"/>
          </a:xfrm>
        </p:spPr>
        <p:txBody>
          <a:bodyPr>
            <a:noAutofit/>
          </a:bodyPr>
          <a:lstStyle>
            <a:lvl1pPr marL="0" indent="0">
              <a:buNone/>
              <a:defRPr sz="4400">
                <a:solidFill>
                  <a:srgbClr val="002060"/>
                </a:solidFill>
                <a:latin typeface="Tilda Sans Black" panose="020B0902020204020303" pitchFamily="34" charset="0"/>
              </a:defRPr>
            </a:lvl1pPr>
          </a:lstStyle>
          <a:p>
            <a:pPr lvl="0"/>
            <a:r>
              <a:rPr lang="ru-RU" dirty="0"/>
              <a:t>ХХХ</a:t>
            </a:r>
          </a:p>
        </p:txBody>
      </p:sp>
      <p:sp>
        <p:nvSpPr>
          <p:cNvPr id="20" name="Текст 15">
            <a:extLst>
              <a:ext uri="{FF2B5EF4-FFF2-40B4-BE49-F238E27FC236}">
                <a16:creationId xmlns:a16="http://schemas.microsoft.com/office/drawing/2014/main" id="{051103EC-1492-F88C-6E48-E47300B7486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42913" y="3881193"/>
            <a:ext cx="4383087" cy="612775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latin typeface="Tilda Sans" panose="020B0502020204020303" pitchFamily="34" charset="0"/>
              </a:defRPr>
            </a:lvl1pPr>
          </a:lstStyle>
          <a:p>
            <a:pPr lvl="0"/>
            <a:r>
              <a:rPr lang="ru-RU" dirty="0"/>
              <a:t>Ключевой показатель</a:t>
            </a:r>
          </a:p>
        </p:txBody>
      </p:sp>
      <p:sp>
        <p:nvSpPr>
          <p:cNvPr id="21" name="Текст 15">
            <a:extLst>
              <a:ext uri="{FF2B5EF4-FFF2-40B4-BE49-F238E27FC236}">
                <a16:creationId xmlns:a16="http://schemas.microsoft.com/office/drawing/2014/main" id="{873F4120-8AD6-FBCD-8394-D7A42340D6F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42913" y="5404857"/>
            <a:ext cx="4383087" cy="612775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latin typeface="Tilda Sans" panose="020B0502020204020303" pitchFamily="34" charset="0"/>
              </a:defRPr>
            </a:lvl1pPr>
          </a:lstStyle>
          <a:p>
            <a:pPr lvl="0"/>
            <a:r>
              <a:rPr lang="ru-RU" dirty="0"/>
              <a:t>Ключевой показатель</a:t>
            </a:r>
          </a:p>
        </p:txBody>
      </p:sp>
    </p:spTree>
    <p:extLst>
      <p:ext uri="{BB962C8B-B14F-4D97-AF65-F5344CB8AC3E}">
        <p14:creationId xmlns:p14="http://schemas.microsoft.com/office/powerpoint/2010/main" val="123244705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ультимеди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2AC049-6798-41A8-A0BD-CA68192034D3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" name="Мультимедиа 5"/>
          <p:cNvSpPr>
            <a:spLocks noGrp="1"/>
          </p:cNvSpPr>
          <p:nvPr>
            <p:ph type="media" sz="quarter" idx="12"/>
          </p:nvPr>
        </p:nvSpPr>
        <p:spPr>
          <a:xfrm>
            <a:off x="442913" y="1331913"/>
            <a:ext cx="11306176" cy="474980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417026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окап с мультимеди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Мультимедиа 6"/>
          <p:cNvSpPr>
            <a:spLocks noGrp="1"/>
          </p:cNvSpPr>
          <p:nvPr>
            <p:ph type="media" sz="quarter" idx="12"/>
          </p:nvPr>
        </p:nvSpPr>
        <p:spPr>
          <a:xfrm>
            <a:off x="4095750" y="1517650"/>
            <a:ext cx="7562850" cy="4260850"/>
          </a:xfrm>
        </p:spPr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2AC049-6798-41A8-A0BD-CA68192034D3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3"/>
          </p:nvPr>
        </p:nvSpPr>
        <p:spPr>
          <a:xfrm>
            <a:off x="442913" y="1447800"/>
            <a:ext cx="3430587" cy="44196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endParaRPr lang="ru-RU" dirty="0"/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A8F332C9-C754-41EA-8882-C44E32ACB3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2110" y="1389616"/>
            <a:ext cx="7726978" cy="4871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6854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рисунка и 4 текстовых бло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8CDE6C-7BC9-B423-3F9D-9541C0EF7E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65CCED5-4357-7432-6912-99ECCDFADEB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E09B23A-F1C0-CD82-E31B-040F94C63F3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2AC049-6798-41A8-A0BD-CA68192034D3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" name="Рисунок 5">
            <a:extLst>
              <a:ext uri="{FF2B5EF4-FFF2-40B4-BE49-F238E27FC236}">
                <a16:creationId xmlns:a16="http://schemas.microsoft.com/office/drawing/2014/main" id="{5401FE2B-E294-ABFF-EBCA-B9979275A83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751763" y="1342763"/>
            <a:ext cx="3997325" cy="2291686"/>
          </a:xfrm>
        </p:spPr>
        <p:txBody>
          <a:bodyPr/>
          <a:lstStyle/>
          <a:p>
            <a:endParaRPr lang="ru-RU"/>
          </a:p>
        </p:txBody>
      </p:sp>
      <p:sp>
        <p:nvSpPr>
          <p:cNvPr id="9" name="Рисунок 5">
            <a:extLst>
              <a:ext uri="{FF2B5EF4-FFF2-40B4-BE49-F238E27FC236}">
                <a16:creationId xmlns:a16="http://schemas.microsoft.com/office/drawing/2014/main" id="{CDE94ECF-CB23-8A1E-CC03-C2456F9EB50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751763" y="3774319"/>
            <a:ext cx="3997325" cy="2291686"/>
          </a:xfrm>
        </p:spPr>
        <p:txBody>
          <a:bodyPr/>
          <a:lstStyle/>
          <a:p>
            <a:endParaRPr lang="ru-RU"/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17595030-E6E6-D379-9DD9-75865050AB8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1417" y="1342763"/>
            <a:ext cx="3495233" cy="2291686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endParaRPr lang="ru-RU" dirty="0"/>
          </a:p>
        </p:txBody>
      </p:sp>
      <p:sp>
        <p:nvSpPr>
          <p:cNvPr id="13" name="Текст 10">
            <a:extLst>
              <a:ext uri="{FF2B5EF4-FFF2-40B4-BE49-F238E27FC236}">
                <a16:creationId xmlns:a16="http://schemas.microsoft.com/office/drawing/2014/main" id="{96290F45-689E-D74E-9654-F4507F44CF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01590" y="1342763"/>
            <a:ext cx="3495233" cy="2291686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endParaRPr lang="ru-RU" dirty="0"/>
          </a:p>
        </p:txBody>
      </p:sp>
      <p:sp>
        <p:nvSpPr>
          <p:cNvPr id="14" name="Текст 10">
            <a:extLst>
              <a:ext uri="{FF2B5EF4-FFF2-40B4-BE49-F238E27FC236}">
                <a16:creationId xmlns:a16="http://schemas.microsoft.com/office/drawing/2014/main" id="{6B255C99-D7B8-1EA6-D659-455570773A1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51417" y="3774319"/>
            <a:ext cx="3495233" cy="2291686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endParaRPr lang="ru-RU" dirty="0"/>
          </a:p>
        </p:txBody>
      </p:sp>
      <p:sp>
        <p:nvSpPr>
          <p:cNvPr id="15" name="Текст 10">
            <a:extLst>
              <a:ext uri="{FF2B5EF4-FFF2-40B4-BE49-F238E27FC236}">
                <a16:creationId xmlns:a16="http://schemas.microsoft.com/office/drawing/2014/main" id="{4985439F-C9B6-F7B0-93AC-5564248374E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101590" y="3774319"/>
            <a:ext cx="3495233" cy="2291686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5440563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рисунка 4 блока текс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2" cstate="hq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441033" y="1128430"/>
            <a:ext cx="7503323" cy="5007653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F12CF09F-E78F-88A7-CF5A-070E664AB95A}"/>
              </a:ext>
            </a:extLst>
          </p:cNvPr>
          <p:cNvSpPr/>
          <p:nvPr userDrawn="1"/>
        </p:nvSpPr>
        <p:spPr>
          <a:xfrm>
            <a:off x="8218714" y="0"/>
            <a:ext cx="3973286" cy="8599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8DEC089-E96F-8A8E-F24F-C36946795638}"/>
              </a:ext>
            </a:extLst>
          </p:cNvPr>
          <p:cNvSpPr/>
          <p:nvPr userDrawn="1"/>
        </p:nvSpPr>
        <p:spPr>
          <a:xfrm>
            <a:off x="6503988" y="0"/>
            <a:ext cx="5687505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B3A40CA4-9395-2103-A20F-C2D4272A5BA2}"/>
              </a:ext>
            </a:extLst>
          </p:cNvPr>
          <p:cNvSpPr/>
          <p:nvPr userDrawn="1"/>
        </p:nvSpPr>
        <p:spPr>
          <a:xfrm>
            <a:off x="0" y="0"/>
            <a:ext cx="3279389" cy="3429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Рисунок 17">
            <a:extLst>
              <a:ext uri="{FF2B5EF4-FFF2-40B4-BE49-F238E27FC236}">
                <a16:creationId xmlns:a16="http://schemas.microsoft.com/office/drawing/2014/main" id="{CE19234B-FA4B-C3D3-02E7-556918FC996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243263" y="0"/>
            <a:ext cx="3260725" cy="3429000"/>
          </a:xfrm>
        </p:spPr>
        <p:txBody>
          <a:bodyPr/>
          <a:lstStyle/>
          <a:p>
            <a:endParaRPr lang="ru-RU"/>
          </a:p>
        </p:txBody>
      </p:sp>
      <p:sp>
        <p:nvSpPr>
          <p:cNvPr id="19" name="Рисунок 17">
            <a:extLst>
              <a:ext uri="{FF2B5EF4-FFF2-40B4-BE49-F238E27FC236}">
                <a16:creationId xmlns:a16="http://schemas.microsoft.com/office/drawing/2014/main" id="{0E1E5978-6901-ECDD-6236-EAD03F93F2C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07" y="3429000"/>
            <a:ext cx="3260725" cy="3429000"/>
          </a:xfrm>
        </p:spPr>
        <p:txBody>
          <a:bodyPr/>
          <a:lstStyle/>
          <a:p>
            <a:endParaRPr lang="ru-RU"/>
          </a:p>
        </p:txBody>
      </p:sp>
      <p:sp>
        <p:nvSpPr>
          <p:cNvPr id="21" name="Текст 20">
            <a:extLst>
              <a:ext uri="{FF2B5EF4-FFF2-40B4-BE49-F238E27FC236}">
                <a16:creationId xmlns:a16="http://schemas.microsoft.com/office/drawing/2014/main" id="{9A80CDBF-C3D1-BAC7-7F57-4142D1D01B9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42913" y="620713"/>
            <a:ext cx="2328862" cy="2481262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endParaRPr lang="ru-RU" dirty="0"/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FB2BAB21-5EA6-7E67-9F86-ABDF2E47F938}"/>
              </a:ext>
            </a:extLst>
          </p:cNvPr>
          <p:cNvSpPr/>
          <p:nvPr userDrawn="1"/>
        </p:nvSpPr>
        <p:spPr>
          <a:xfrm>
            <a:off x="3261420" y="3423920"/>
            <a:ext cx="3242821" cy="343408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Текст 20">
            <a:extLst>
              <a:ext uri="{FF2B5EF4-FFF2-40B4-BE49-F238E27FC236}">
                <a16:creationId xmlns:a16="http://schemas.microsoft.com/office/drawing/2014/main" id="{72023954-5FFF-E209-C124-FDE03BD04F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04333" y="4044633"/>
            <a:ext cx="2328862" cy="2481262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endParaRPr lang="ru-RU" dirty="0"/>
          </a:p>
        </p:txBody>
      </p:sp>
      <p:sp>
        <p:nvSpPr>
          <p:cNvPr id="28" name="Текст 27">
            <a:extLst>
              <a:ext uri="{FF2B5EF4-FFF2-40B4-BE49-F238E27FC236}">
                <a16:creationId xmlns:a16="http://schemas.microsoft.com/office/drawing/2014/main" id="{00A1E55E-2087-91D1-BA36-B84B7127CF6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969761" y="2286001"/>
            <a:ext cx="4769168" cy="3951288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endParaRPr lang="ru-RU" dirty="0"/>
          </a:p>
        </p:txBody>
      </p:sp>
      <p:sp>
        <p:nvSpPr>
          <p:cNvPr id="31" name="Текст 27">
            <a:extLst>
              <a:ext uri="{FF2B5EF4-FFF2-40B4-BE49-F238E27FC236}">
                <a16:creationId xmlns:a16="http://schemas.microsoft.com/office/drawing/2014/main" id="{E2E4E86B-EC1B-C51E-C468-54F4B9555BF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969761" y="620713"/>
            <a:ext cx="4769168" cy="1431371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572232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, блок текста белый, 3 блока  текста сини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439C2A-1142-588C-DD08-EFAE562F7B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486" y="620713"/>
            <a:ext cx="5662514" cy="1115490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FCE7186-4399-3A87-9879-AD1E95EA5996}"/>
              </a:ext>
            </a:extLst>
          </p:cNvPr>
          <p:cNvSpPr/>
          <p:nvPr userDrawn="1"/>
        </p:nvSpPr>
        <p:spPr>
          <a:xfrm>
            <a:off x="0" y="3599727"/>
            <a:ext cx="12192000" cy="3258273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7" name="Рисунок 6">
            <a:extLst>
              <a:ext uri="{FF2B5EF4-FFF2-40B4-BE49-F238E27FC236}">
                <a16:creationId xmlns:a16="http://schemas.microsoft.com/office/drawing/2014/main" id="{6E7A6B18-925F-5E55-2464-3B90AA7FED0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457950" y="706438"/>
            <a:ext cx="5291138" cy="2722562"/>
          </a:xfrm>
        </p:spPr>
        <p:txBody>
          <a:bodyPr/>
          <a:lstStyle/>
          <a:p>
            <a:endParaRPr lang="ru-RU"/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68107781-B287-4019-7A4B-D2280B7BEE1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42913" y="1990725"/>
            <a:ext cx="5653087" cy="1438275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endParaRPr lang="ru-RU" dirty="0"/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9924D5FD-89AB-C29D-ADB6-767CC5E0CD9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3388" y="3900488"/>
            <a:ext cx="3721923" cy="2336800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endParaRPr lang="ru-RU" dirty="0"/>
          </a:p>
        </p:txBody>
      </p:sp>
      <p:sp>
        <p:nvSpPr>
          <p:cNvPr id="15" name="Текст 10">
            <a:extLst>
              <a:ext uri="{FF2B5EF4-FFF2-40B4-BE49-F238E27FC236}">
                <a16:creationId xmlns:a16="http://schemas.microsoft.com/office/drawing/2014/main" id="{C284EAD6-615B-8872-BDC3-189BD807F47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230276" y="3900488"/>
            <a:ext cx="3721923" cy="2336800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endParaRPr lang="ru-RU" dirty="0"/>
          </a:p>
        </p:txBody>
      </p:sp>
      <p:sp>
        <p:nvSpPr>
          <p:cNvPr id="16" name="Текст 10">
            <a:extLst>
              <a:ext uri="{FF2B5EF4-FFF2-40B4-BE49-F238E27FC236}">
                <a16:creationId xmlns:a16="http://schemas.microsoft.com/office/drawing/2014/main" id="{D821E3DB-B360-276F-2142-25DDF822796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27165" y="3900488"/>
            <a:ext cx="3721923" cy="2336800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404470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блока текста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5DB78D-F490-DCC7-FA15-5FFFDBD257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49F5BDE-78C3-5829-A07E-598AC365881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20DF98F-4DD9-F752-A4C1-91B2A6A765B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2AC049-6798-41A8-A0BD-CA68192034D3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3C7D089E-0EAD-B4D1-DB6D-CF534B8B367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42913" y="1447800"/>
            <a:ext cx="5653087" cy="21637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</a:lstStyle>
          <a:p>
            <a:pPr lvl="0"/>
            <a:endParaRPr lang="ru-RU" dirty="0"/>
          </a:p>
        </p:txBody>
      </p:sp>
      <p:sp>
        <p:nvSpPr>
          <p:cNvPr id="7" name="Текст 5">
            <a:extLst>
              <a:ext uri="{FF2B5EF4-FFF2-40B4-BE49-F238E27FC236}">
                <a16:creationId xmlns:a16="http://schemas.microsoft.com/office/drawing/2014/main" id="{726558AE-DB6D-0A75-9BF7-4CE1CB7B89F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2913" y="3905807"/>
            <a:ext cx="5653087" cy="21637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</a:lstStyle>
          <a:p>
            <a:pPr lvl="0"/>
            <a:endParaRPr lang="ru-RU" dirty="0"/>
          </a:p>
        </p:txBody>
      </p:sp>
      <p:sp>
        <p:nvSpPr>
          <p:cNvPr id="9" name="Объект 8">
            <a:extLst>
              <a:ext uri="{FF2B5EF4-FFF2-40B4-BE49-F238E27FC236}">
                <a16:creationId xmlns:a16="http://schemas.microsoft.com/office/drawing/2014/main" id="{78491151-3291-6E0A-58E4-F0BAD597234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94438" y="1447800"/>
            <a:ext cx="5454650" cy="46212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9226482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небольшие текстовые блоки, два рису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A0C4C-4424-4715-DDF3-7BF6DDE553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77280" y="620713"/>
            <a:ext cx="5571808" cy="1238567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Образец заголовка</a:t>
            </a:r>
            <a:br>
              <a:rPr lang="ru-RU" dirty="0"/>
            </a:br>
            <a:r>
              <a:rPr lang="ru-RU" dirty="0"/>
              <a:t>в две строки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6FB5E98E-9E41-DC76-69CC-1C363F80E2E1}"/>
              </a:ext>
            </a:extLst>
          </p:cNvPr>
          <p:cNvSpPr/>
          <p:nvPr userDrawn="1"/>
        </p:nvSpPr>
        <p:spPr>
          <a:xfrm>
            <a:off x="4490720" y="3599727"/>
            <a:ext cx="4531360" cy="3258273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7" name="Рисунок 6">
            <a:extLst>
              <a:ext uri="{FF2B5EF4-FFF2-40B4-BE49-F238E27FC236}">
                <a16:creationId xmlns:a16="http://schemas.microsoft.com/office/drawing/2014/main" id="{51D962EC-ACC1-636B-A41E-6137038177B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15038" cy="3599727"/>
          </a:xfrm>
        </p:spPr>
        <p:txBody>
          <a:bodyPr/>
          <a:lstStyle/>
          <a:p>
            <a:endParaRPr lang="ru-RU"/>
          </a:p>
        </p:txBody>
      </p:sp>
      <p:sp>
        <p:nvSpPr>
          <p:cNvPr id="11" name="Рисунок 10">
            <a:extLst>
              <a:ext uri="{FF2B5EF4-FFF2-40B4-BE49-F238E27FC236}">
                <a16:creationId xmlns:a16="http://schemas.microsoft.com/office/drawing/2014/main" id="{6EBB5933-01F7-652F-51C5-E90CBDECC9F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9021763" y="3600450"/>
            <a:ext cx="3170237" cy="3257550"/>
          </a:xfrm>
        </p:spPr>
        <p:txBody>
          <a:bodyPr/>
          <a:lstStyle/>
          <a:p>
            <a:endParaRPr lang="ru-RU"/>
          </a:p>
        </p:txBody>
      </p:sp>
      <p:sp>
        <p:nvSpPr>
          <p:cNvPr id="13" name="Текст 12">
            <a:extLst>
              <a:ext uri="{FF2B5EF4-FFF2-40B4-BE49-F238E27FC236}">
                <a16:creationId xmlns:a16="http://schemas.microsoft.com/office/drawing/2014/main" id="{9AB65B27-F1B0-4531-7EDB-7B0FCF23768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176963" y="2022475"/>
            <a:ext cx="5572125" cy="1406525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</a:lstStyle>
          <a:p>
            <a:pPr lvl="0"/>
            <a:endParaRPr lang="ru-RU" dirty="0"/>
          </a:p>
        </p:txBody>
      </p:sp>
      <p:sp>
        <p:nvSpPr>
          <p:cNvPr id="15" name="Текст 14">
            <a:extLst>
              <a:ext uri="{FF2B5EF4-FFF2-40B4-BE49-F238E27FC236}">
                <a16:creationId xmlns:a16="http://schemas.microsoft.com/office/drawing/2014/main" id="{36DBA1E0-E81A-590D-759A-85F0C12B7EE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2913" y="3891280"/>
            <a:ext cx="3895725" cy="99568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endParaRPr lang="ru-RU" dirty="0"/>
          </a:p>
        </p:txBody>
      </p:sp>
      <p:sp>
        <p:nvSpPr>
          <p:cNvPr id="16" name="Текст 14">
            <a:extLst>
              <a:ext uri="{FF2B5EF4-FFF2-40B4-BE49-F238E27FC236}">
                <a16:creationId xmlns:a16="http://schemas.microsoft.com/office/drawing/2014/main" id="{CA076534-BBC6-D47F-A01A-677E5B4BA32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2913" y="5241608"/>
            <a:ext cx="3895725" cy="99568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endParaRPr lang="ru-RU" dirty="0"/>
          </a:p>
        </p:txBody>
      </p:sp>
      <p:sp>
        <p:nvSpPr>
          <p:cNvPr id="17" name="Текст 14">
            <a:extLst>
              <a:ext uri="{FF2B5EF4-FFF2-40B4-BE49-F238E27FC236}">
                <a16:creationId xmlns:a16="http://schemas.microsoft.com/office/drawing/2014/main" id="{200AE996-EAD6-D6E5-BCC0-2C97F342AB9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808537" y="4246879"/>
            <a:ext cx="3895725" cy="1990407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5628915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рупный рисунок и 2 блока текс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82F059-A800-B25A-7917-D8B6471A71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620713"/>
            <a:ext cx="5653088" cy="54808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AD5E36D-12D3-51BF-46FF-5ACB7B8A842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2AC049-6798-41A8-A0BD-CA68192034D3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16134672-3014-01AF-F117-E38671B92CB8}"/>
              </a:ext>
            </a:extLst>
          </p:cNvPr>
          <p:cNvSpPr/>
          <p:nvPr userDrawn="1"/>
        </p:nvSpPr>
        <p:spPr>
          <a:xfrm rot="10800000">
            <a:off x="0" y="0"/>
            <a:ext cx="149352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Рисунок 7">
            <a:extLst>
              <a:ext uri="{FF2B5EF4-FFF2-40B4-BE49-F238E27FC236}">
                <a16:creationId xmlns:a16="http://schemas.microsoft.com/office/drawing/2014/main" id="{94D4FFA8-E316-F664-A3E0-F66C3BA4316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42913" y="0"/>
            <a:ext cx="5437187" cy="6858000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AD968689-AA30-8F3A-C93B-46D2304967C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0" y="2078742"/>
            <a:ext cx="5653088" cy="1900238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</a:lstStyle>
          <a:p>
            <a:pPr lvl="0"/>
            <a:endParaRPr lang="ru-RU" dirty="0"/>
          </a:p>
        </p:txBody>
      </p:sp>
      <p:sp>
        <p:nvSpPr>
          <p:cNvPr id="11" name="Текст 9">
            <a:extLst>
              <a:ext uri="{FF2B5EF4-FFF2-40B4-BE49-F238E27FC236}">
                <a16:creationId xmlns:a16="http://schemas.microsoft.com/office/drawing/2014/main" id="{C25ACB01-9E94-96F0-4A68-D33BC5EB250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6000" y="4157010"/>
            <a:ext cx="5653088" cy="1900238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</a:lstStyle>
          <a:p>
            <a:pPr lvl="0"/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5" hasCustomPrompt="1"/>
          </p:nvPr>
        </p:nvSpPr>
        <p:spPr>
          <a:xfrm flipH="1">
            <a:off x="6096000" y="1244007"/>
            <a:ext cx="5653088" cy="630745"/>
          </a:xfrm>
        </p:spPr>
        <p:txBody>
          <a:bodyPr lIns="0">
            <a:normAutofit/>
          </a:bodyPr>
          <a:lstStyle>
            <a:lvl1pPr marL="0" indent="0">
              <a:buNone/>
              <a:defRPr sz="2000">
                <a:latin typeface="Tilda Sans Black" panose="020B0604020202020204" charset="0"/>
              </a:defRPr>
            </a:lvl1pPr>
          </a:lstStyle>
          <a:p>
            <a:pPr lvl="0"/>
            <a:r>
              <a:rPr lang="ru-RU" dirty="0" smtClean="0"/>
              <a:t>Подзаголовок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2744629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3487" y="620713"/>
            <a:ext cx="5167214" cy="1055687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2AC049-6798-41A8-A0BD-CA68192034D3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" name="Рисунок 5"/>
          <p:cNvSpPr>
            <a:spLocks noGrp="1"/>
          </p:cNvSpPr>
          <p:nvPr>
            <p:ph type="pic" sz="quarter" idx="12"/>
          </p:nvPr>
        </p:nvSpPr>
        <p:spPr>
          <a:xfrm>
            <a:off x="5943600" y="620713"/>
            <a:ext cx="5805488" cy="5619750"/>
          </a:xfrm>
        </p:spPr>
        <p:txBody>
          <a:bodyPr/>
          <a:lstStyle/>
          <a:p>
            <a:endParaRPr lang="ru-RU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3"/>
          </p:nvPr>
        </p:nvSpPr>
        <p:spPr>
          <a:xfrm>
            <a:off x="433387" y="1962151"/>
            <a:ext cx="5167301" cy="4278312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6031498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600" b="1" i="0">
                <a:solidFill>
                  <a:srgbClr val="1F487C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3/14/2025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4255097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600" b="1" i="0">
                <a:solidFill>
                  <a:srgbClr val="1F487C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3/14/2025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8490451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и текст темная те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3487" y="620713"/>
            <a:ext cx="5167214" cy="1055687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2AC049-6798-41A8-A0BD-CA68192034D3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" name="Рисунок 5"/>
          <p:cNvSpPr>
            <a:spLocks noGrp="1"/>
          </p:cNvSpPr>
          <p:nvPr>
            <p:ph type="pic" sz="quarter" idx="12"/>
          </p:nvPr>
        </p:nvSpPr>
        <p:spPr>
          <a:xfrm>
            <a:off x="5943600" y="620713"/>
            <a:ext cx="5805488" cy="5619750"/>
          </a:xfrm>
        </p:spPr>
        <p:txBody>
          <a:bodyPr/>
          <a:lstStyle/>
          <a:p>
            <a:endParaRPr lang="ru-RU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3"/>
          </p:nvPr>
        </p:nvSpPr>
        <p:spPr>
          <a:xfrm>
            <a:off x="433387" y="1962151"/>
            <a:ext cx="5167301" cy="4278312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7365793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инф. слайды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DCC9DD-5AFE-BEF2-04FF-2866D3E723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06B9610-205F-55F7-9EF2-B0511109DF1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0B135C5-31CF-CCD6-55C8-883FF362863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2AC049-6798-41A8-A0BD-CA68192034D3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4112569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подзаголовок темная те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DCC9DD-5AFE-BEF2-04FF-2866D3E723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06B9610-205F-55F7-9EF2-B0511109DF1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0B135C5-31CF-CCD6-55C8-883FF362863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2AC049-6798-41A8-A0BD-CA68192034D3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57EE9615-BEC9-EB6F-F165-B81DB74CBD7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3486" y="1168796"/>
            <a:ext cx="11306175" cy="471805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138684037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блока теката и объект темная те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5DB78D-F490-DCC7-FA15-5FFFDBD257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49F5BDE-78C3-5829-A07E-598AC365881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20DF98F-4DD9-F752-A4C1-91B2A6A765B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2AC049-6798-41A8-A0BD-CA68192034D3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3C7D089E-0EAD-B4D1-DB6D-CF534B8B367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42913" y="1447800"/>
            <a:ext cx="5653087" cy="21637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</a:lstStyle>
          <a:p>
            <a:pPr lvl="0"/>
            <a:endParaRPr lang="ru-RU" dirty="0"/>
          </a:p>
        </p:txBody>
      </p:sp>
      <p:sp>
        <p:nvSpPr>
          <p:cNvPr id="7" name="Текст 5">
            <a:extLst>
              <a:ext uri="{FF2B5EF4-FFF2-40B4-BE49-F238E27FC236}">
                <a16:creationId xmlns:a16="http://schemas.microsoft.com/office/drawing/2014/main" id="{726558AE-DB6D-0A75-9BF7-4CE1CB7B89F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2913" y="3905807"/>
            <a:ext cx="5653087" cy="21637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</a:lstStyle>
          <a:p>
            <a:pPr lvl="0"/>
            <a:endParaRPr lang="ru-RU" dirty="0"/>
          </a:p>
        </p:txBody>
      </p:sp>
      <p:sp>
        <p:nvSpPr>
          <p:cNvPr id="9" name="Объект 8">
            <a:extLst>
              <a:ext uri="{FF2B5EF4-FFF2-40B4-BE49-F238E27FC236}">
                <a16:creationId xmlns:a16="http://schemas.microsoft.com/office/drawing/2014/main" id="{78491151-3291-6E0A-58E4-F0BAD597234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94438" y="1447800"/>
            <a:ext cx="5454650" cy="46212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1057908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блока теката и объект вариант 2 темная те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5DB78D-F490-DCC7-FA15-5FFFDBD257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49F5BDE-78C3-5829-A07E-598AC365881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20DF98F-4DD9-F752-A4C1-91B2A6A765B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2AC049-6798-41A8-A0BD-CA68192034D3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3C7D089E-0EAD-B4D1-DB6D-CF534B8B367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42912" y="1447801"/>
            <a:ext cx="5546408" cy="1981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</a:lstStyle>
          <a:p>
            <a:pPr lvl="0"/>
            <a:endParaRPr lang="ru-RU" dirty="0"/>
          </a:p>
        </p:txBody>
      </p:sp>
      <p:sp>
        <p:nvSpPr>
          <p:cNvPr id="9" name="Объект 8">
            <a:extLst>
              <a:ext uri="{FF2B5EF4-FFF2-40B4-BE49-F238E27FC236}">
                <a16:creationId xmlns:a16="http://schemas.microsoft.com/office/drawing/2014/main" id="{78491151-3291-6E0A-58E4-F0BAD597234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42913" y="3580681"/>
            <a:ext cx="11306175" cy="23610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ru-RU" dirty="0"/>
          </a:p>
        </p:txBody>
      </p:sp>
      <p:sp>
        <p:nvSpPr>
          <p:cNvPr id="10" name="Текст 5">
            <a:extLst>
              <a:ext uri="{FF2B5EF4-FFF2-40B4-BE49-F238E27FC236}">
                <a16:creationId xmlns:a16="http://schemas.microsoft.com/office/drawing/2014/main" id="{F22DFB77-D02F-7FFD-5D28-9146DA4CA3E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02680" y="1447801"/>
            <a:ext cx="5546408" cy="1981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</a:lstStyle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525003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блока текста и объект вариант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5DB78D-F490-DCC7-FA15-5FFFDBD257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49F5BDE-78C3-5829-A07E-598AC365881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20DF98F-4DD9-F752-A4C1-91B2A6A765B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2AC049-6798-41A8-A0BD-CA68192034D3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3C7D089E-0EAD-B4D1-DB6D-CF534B8B367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42912" y="1447801"/>
            <a:ext cx="5546408" cy="1981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</a:lstStyle>
          <a:p>
            <a:pPr lvl="0"/>
            <a:endParaRPr lang="ru-RU" dirty="0"/>
          </a:p>
        </p:txBody>
      </p:sp>
      <p:sp>
        <p:nvSpPr>
          <p:cNvPr id="9" name="Объект 8">
            <a:extLst>
              <a:ext uri="{FF2B5EF4-FFF2-40B4-BE49-F238E27FC236}">
                <a16:creationId xmlns:a16="http://schemas.microsoft.com/office/drawing/2014/main" id="{78491151-3291-6E0A-58E4-F0BAD597234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42913" y="3580681"/>
            <a:ext cx="11306175" cy="23610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ru-RU" dirty="0"/>
          </a:p>
        </p:txBody>
      </p:sp>
      <p:sp>
        <p:nvSpPr>
          <p:cNvPr id="10" name="Текст 5">
            <a:extLst>
              <a:ext uri="{FF2B5EF4-FFF2-40B4-BE49-F238E27FC236}">
                <a16:creationId xmlns:a16="http://schemas.microsoft.com/office/drawing/2014/main" id="{F22DFB77-D02F-7FFD-5D28-9146DA4CA3E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02680" y="1447801"/>
            <a:ext cx="5546408" cy="1981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</a:lstStyle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8208965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и 4 блока текста темная те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66594A-2126-0E4F-B92B-95BC94118A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D5D26CF-DA7D-23F5-2A5B-9950BEBE9B6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B5C5C03-3330-3739-4E57-1A05D46EEA1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2AC049-6798-41A8-A0BD-CA68192034D3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F6AAB613-95B4-C765-C24A-3BDEAEB8246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659880" y="1435005"/>
            <a:ext cx="5089208" cy="4538758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6" name="Текст 15">
            <a:extLst>
              <a:ext uri="{FF2B5EF4-FFF2-40B4-BE49-F238E27FC236}">
                <a16:creationId xmlns:a16="http://schemas.microsoft.com/office/drawing/2014/main" id="{653DA466-D5A0-4905-5895-F9E5B8E90F5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42912" y="1435100"/>
            <a:ext cx="2772727" cy="21764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endParaRPr lang="ru-RU" dirty="0"/>
          </a:p>
        </p:txBody>
      </p:sp>
      <p:sp>
        <p:nvSpPr>
          <p:cNvPr id="18" name="Текст 15">
            <a:extLst>
              <a:ext uri="{FF2B5EF4-FFF2-40B4-BE49-F238E27FC236}">
                <a16:creationId xmlns:a16="http://schemas.microsoft.com/office/drawing/2014/main" id="{5CFDA2CF-2562-B355-A5B3-6A8AC755563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42912" y="3797205"/>
            <a:ext cx="2772727" cy="21764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endParaRPr lang="ru-RU" dirty="0"/>
          </a:p>
        </p:txBody>
      </p:sp>
      <p:sp>
        <p:nvSpPr>
          <p:cNvPr id="20" name="Текст 15">
            <a:extLst>
              <a:ext uri="{FF2B5EF4-FFF2-40B4-BE49-F238E27FC236}">
                <a16:creationId xmlns:a16="http://schemas.microsoft.com/office/drawing/2014/main" id="{1F9DB7DA-16A5-EEC8-C43C-CEF08B98A6A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467893" y="1435100"/>
            <a:ext cx="2772727" cy="21764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endParaRPr lang="ru-RU" dirty="0"/>
          </a:p>
        </p:txBody>
      </p:sp>
      <p:sp>
        <p:nvSpPr>
          <p:cNvPr id="21" name="Текст 15">
            <a:extLst>
              <a:ext uri="{FF2B5EF4-FFF2-40B4-BE49-F238E27FC236}">
                <a16:creationId xmlns:a16="http://schemas.microsoft.com/office/drawing/2014/main" id="{5629E6E2-DE04-9571-9FBB-AAEC32D1379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467893" y="3797205"/>
            <a:ext cx="2772727" cy="21764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2643950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ри рисунка и три блока текста нестандарт темная те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1CDD65-2FC5-1618-B152-172CF5A050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486" y="560527"/>
            <a:ext cx="7963754" cy="60826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026FB7C-591E-5510-27FF-6E88FA41408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18DF2A5-15F2-B1D0-F480-30E142A99BC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2AC049-6798-41A8-A0BD-CA68192034D3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" name="Рисунок 5">
            <a:extLst>
              <a:ext uri="{FF2B5EF4-FFF2-40B4-BE49-F238E27FC236}">
                <a16:creationId xmlns:a16="http://schemas.microsoft.com/office/drawing/2014/main" id="{9908EAB5-CBDF-65A0-EDC6-F7514B98497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625840" y="620713"/>
            <a:ext cx="3123248" cy="4042727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8" name="Рисунок 5">
            <a:extLst>
              <a:ext uri="{FF2B5EF4-FFF2-40B4-BE49-F238E27FC236}">
                <a16:creationId xmlns:a16="http://schemas.microsoft.com/office/drawing/2014/main" id="{99258F0A-B507-D90C-1259-607A7803941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33486" y="1432560"/>
            <a:ext cx="3123248" cy="323088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9" name="Рисунок 5">
            <a:extLst>
              <a:ext uri="{FF2B5EF4-FFF2-40B4-BE49-F238E27FC236}">
                <a16:creationId xmlns:a16="http://schemas.microsoft.com/office/drawing/2014/main" id="{8B865EB2-9C44-AC5A-00EB-3CE23AB744E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33486" y="4927204"/>
            <a:ext cx="4610954" cy="1092596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3ED49B4B-50E5-DF28-9FBA-111328D2B88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905195" y="1431924"/>
            <a:ext cx="4500617" cy="14941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</a:lstStyle>
          <a:p>
            <a:pPr lvl="0"/>
            <a:endParaRPr lang="ru-RU" dirty="0"/>
          </a:p>
        </p:txBody>
      </p:sp>
      <p:sp>
        <p:nvSpPr>
          <p:cNvPr id="12" name="Текст 10">
            <a:extLst>
              <a:ext uri="{FF2B5EF4-FFF2-40B4-BE49-F238E27FC236}">
                <a16:creationId xmlns:a16="http://schemas.microsoft.com/office/drawing/2014/main" id="{717D6650-EE84-3DF1-3E63-3A1E1E860A1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905195" y="3169285"/>
            <a:ext cx="4500617" cy="14941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</a:lstStyle>
          <a:p>
            <a:pPr lvl="0"/>
            <a:endParaRPr lang="ru-RU" dirty="0"/>
          </a:p>
        </p:txBody>
      </p:sp>
      <p:sp>
        <p:nvSpPr>
          <p:cNvPr id="13" name="Текст 10">
            <a:extLst>
              <a:ext uri="{FF2B5EF4-FFF2-40B4-BE49-F238E27FC236}">
                <a16:creationId xmlns:a16="http://schemas.microsoft.com/office/drawing/2014/main" id="{EE03D184-256A-32ED-CE3B-F8F89D77247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181599" y="4927205"/>
            <a:ext cx="6567487" cy="10925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ru-RU" dirty="0"/>
          </a:p>
        </p:txBody>
      </p: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BABE7D41-D988-9A47-056D-0B0717C86BF6}"/>
              </a:ext>
            </a:extLst>
          </p:cNvPr>
          <p:cNvCxnSpPr>
            <a:cxnSpLocks/>
          </p:cNvCxnSpPr>
          <p:nvPr userDrawn="1"/>
        </p:nvCxnSpPr>
        <p:spPr>
          <a:xfrm>
            <a:off x="3796239" y="1422497"/>
            <a:ext cx="0" cy="3250939"/>
          </a:xfrm>
          <a:prstGeom prst="line">
            <a:avLst/>
          </a:prstGeom>
          <a:ln w="4762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10938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931">
          <p15:clr>
            <a:srgbClr val="FBAE40"/>
          </p15:clr>
        </p15:guide>
        <p15:guide id="2" orient="horz" pos="890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ри рисунка с наименованиями, общ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A50C81-DBE5-3816-BA85-0FD2913D11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486" y="560527"/>
            <a:ext cx="11315602" cy="60826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59A9D6A-E2CD-35D5-CCC5-10BEBE1B7E0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1B1EF4C-88A8-09D1-C684-C367A0C5E41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2AC049-6798-41A8-A0BD-CA68192034D3}" type="slidenum">
              <a:rPr lang="ru-RU" smtClean="0"/>
              <a:pPr/>
              <a:t>‹#›</a:t>
            </a:fld>
            <a:endParaRPr lang="ru-RU" dirty="0"/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E0F72EAE-2632-166C-FF58-3F092959A4BC}"/>
              </a:ext>
            </a:extLst>
          </p:cNvPr>
          <p:cNvCxnSpPr>
            <a:cxnSpLocks/>
          </p:cNvCxnSpPr>
          <p:nvPr userDrawn="1"/>
        </p:nvCxnSpPr>
        <p:spPr>
          <a:xfrm>
            <a:off x="442913" y="1353052"/>
            <a:ext cx="0" cy="1471173"/>
          </a:xfrm>
          <a:prstGeom prst="line">
            <a:avLst/>
          </a:prstGeom>
          <a:ln w="4762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Текст 8">
            <a:extLst>
              <a:ext uri="{FF2B5EF4-FFF2-40B4-BE49-F238E27FC236}">
                <a16:creationId xmlns:a16="http://schemas.microsoft.com/office/drawing/2014/main" id="{316F4E7A-7E3C-4D05-1166-EDFFDB3C44E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5475" y="1353053"/>
            <a:ext cx="11123613" cy="14716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</a:lstStyle>
          <a:p>
            <a:pPr lvl="0"/>
            <a:endParaRPr lang="ru-RU" dirty="0"/>
          </a:p>
        </p:txBody>
      </p:sp>
      <p:sp>
        <p:nvSpPr>
          <p:cNvPr id="11" name="Рисунок 10">
            <a:extLst>
              <a:ext uri="{FF2B5EF4-FFF2-40B4-BE49-F238E27FC236}">
                <a16:creationId xmlns:a16="http://schemas.microsoft.com/office/drawing/2014/main" id="{2A61110A-DF47-DA0C-2AB4-E838EAEE6A9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33388" y="3044364"/>
            <a:ext cx="3548302" cy="2418889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4" name="Рисунок 10">
            <a:extLst>
              <a:ext uri="{FF2B5EF4-FFF2-40B4-BE49-F238E27FC236}">
                <a16:creationId xmlns:a16="http://schemas.microsoft.com/office/drawing/2014/main" id="{EBE4D05E-3B34-A368-12A5-8E7A672B4BE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317085" y="3044364"/>
            <a:ext cx="3548302" cy="2418889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5" name="Рисунок 10">
            <a:extLst>
              <a:ext uri="{FF2B5EF4-FFF2-40B4-BE49-F238E27FC236}">
                <a16:creationId xmlns:a16="http://schemas.microsoft.com/office/drawing/2014/main" id="{1C3F44A3-0271-A82F-D8C6-8B6D5C8A8FF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200781" y="3044364"/>
            <a:ext cx="3548302" cy="2418889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21" name="Текст 20">
            <a:extLst>
              <a:ext uri="{FF2B5EF4-FFF2-40B4-BE49-F238E27FC236}">
                <a16:creationId xmlns:a16="http://schemas.microsoft.com/office/drawing/2014/main" id="{E05CB14E-A714-4349-26C0-D5396B529D7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42913" y="5556250"/>
            <a:ext cx="3538537" cy="5207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</a:lstStyle>
          <a:p>
            <a:pPr lvl="0"/>
            <a:endParaRPr lang="ru-RU" dirty="0"/>
          </a:p>
        </p:txBody>
      </p:sp>
      <p:sp>
        <p:nvSpPr>
          <p:cNvPr id="22" name="Текст 20">
            <a:extLst>
              <a:ext uri="{FF2B5EF4-FFF2-40B4-BE49-F238E27FC236}">
                <a16:creationId xmlns:a16="http://schemas.microsoft.com/office/drawing/2014/main" id="{A4CC7AE8-DD61-7B7A-891D-634577DEC68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320945" y="5556250"/>
            <a:ext cx="3538537" cy="5207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</a:lstStyle>
          <a:p>
            <a:pPr lvl="0"/>
            <a:endParaRPr lang="ru-RU" dirty="0"/>
          </a:p>
        </p:txBody>
      </p:sp>
      <p:sp>
        <p:nvSpPr>
          <p:cNvPr id="23" name="Текст 20">
            <a:extLst>
              <a:ext uri="{FF2B5EF4-FFF2-40B4-BE49-F238E27FC236}">
                <a16:creationId xmlns:a16="http://schemas.microsoft.com/office/drawing/2014/main" id="{D80393DD-EBF5-E0BE-BB3E-30777B6979C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198976" y="5556250"/>
            <a:ext cx="3538537" cy="5207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</a:lstStyle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5786954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 с наименованием и описаснием темная те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093439-1039-881E-59BD-93066349D6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0CFE8EC-B8E2-A673-DA48-4CC48047FE9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4A4C523-1661-358F-189E-471CA6C2D5F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2AC049-6798-41A8-A0BD-CA68192034D3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356630E-CD6E-BFB8-A367-BAB8C9A4C46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42914" y="3067050"/>
            <a:ext cx="5564348" cy="29511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ru-RU" dirty="0"/>
          </a:p>
        </p:txBody>
      </p:sp>
      <p:sp>
        <p:nvSpPr>
          <p:cNvPr id="8" name="Объект 5">
            <a:extLst>
              <a:ext uri="{FF2B5EF4-FFF2-40B4-BE49-F238E27FC236}">
                <a16:creationId xmlns:a16="http://schemas.microsoft.com/office/drawing/2014/main" id="{DF649312-8D1A-C3C5-B18C-47DC3A1D176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184738" y="3067050"/>
            <a:ext cx="5564348" cy="29511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ru-RU" dirty="0"/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9A1DC2FC-7A8E-FE32-ECF7-4CC65E53BAB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2913" y="1964860"/>
            <a:ext cx="5564187" cy="96785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</a:lstStyle>
          <a:p>
            <a:pPr lvl="0"/>
            <a:r>
              <a:rPr lang="ru-RU" dirty="0"/>
              <a:t>Описание объекта</a:t>
            </a:r>
          </a:p>
        </p:txBody>
      </p:sp>
      <p:sp>
        <p:nvSpPr>
          <p:cNvPr id="11" name="Текст 9">
            <a:extLst>
              <a:ext uri="{FF2B5EF4-FFF2-40B4-BE49-F238E27FC236}">
                <a16:creationId xmlns:a16="http://schemas.microsoft.com/office/drawing/2014/main" id="{EE233C25-496D-31A6-A533-815A6DD716C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84738" y="1964860"/>
            <a:ext cx="5564187" cy="96785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</a:lstStyle>
          <a:p>
            <a:pPr lvl="0"/>
            <a:r>
              <a:rPr lang="ru-RU" dirty="0"/>
              <a:t>Описание объекта</a:t>
            </a:r>
          </a:p>
        </p:txBody>
      </p:sp>
      <p:sp>
        <p:nvSpPr>
          <p:cNvPr id="12" name="Текст 9">
            <a:extLst>
              <a:ext uri="{FF2B5EF4-FFF2-40B4-BE49-F238E27FC236}">
                <a16:creationId xmlns:a16="http://schemas.microsoft.com/office/drawing/2014/main" id="{E71CCE98-92FF-EA0E-0E4D-BF1568A564E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2913" y="1346596"/>
            <a:ext cx="5564187" cy="4839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Tilda Sans Black" panose="020B0902020204020303" pitchFamily="34" charset="0"/>
              </a:defRPr>
            </a:lvl1pPr>
          </a:lstStyle>
          <a:p>
            <a:pPr lvl="0"/>
            <a:r>
              <a:rPr lang="ru-RU" dirty="0"/>
              <a:t>Наименование объекта</a:t>
            </a:r>
          </a:p>
        </p:txBody>
      </p:sp>
      <p:sp>
        <p:nvSpPr>
          <p:cNvPr id="13" name="Текст 9">
            <a:extLst>
              <a:ext uri="{FF2B5EF4-FFF2-40B4-BE49-F238E27FC236}">
                <a16:creationId xmlns:a16="http://schemas.microsoft.com/office/drawing/2014/main" id="{435541B6-8857-6184-8B56-0177DFCFE66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84738" y="1346596"/>
            <a:ext cx="5564187" cy="4839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Tilda Sans Black" panose="020B0902020204020303" pitchFamily="34" charset="0"/>
              </a:defRPr>
            </a:lvl1pPr>
          </a:lstStyle>
          <a:p>
            <a:pPr lvl="0"/>
            <a:r>
              <a:rPr lang="ru-RU" dirty="0"/>
              <a:t>Наименование объекта</a:t>
            </a:r>
          </a:p>
        </p:txBody>
      </p:sp>
    </p:spTree>
    <p:extLst>
      <p:ext uri="{BB962C8B-B14F-4D97-AF65-F5344CB8AC3E}">
        <p14:creationId xmlns:p14="http://schemas.microsoft.com/office/powerpoint/2010/main" val="362852900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ри блока текс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BBE226-B9E6-37A3-C28C-52948C23BE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4AE5BFC-AF40-BCB0-F84D-E4F02D55AD5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40230F2-F6EA-D9FB-0337-8B88EF0A82B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2AC049-6798-41A8-A0BD-CA68192034D3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63AD047A-9EA8-AAF6-1681-C79BA5291A2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42913" y="1979613"/>
            <a:ext cx="3596652" cy="41195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</a:lstStyle>
          <a:p>
            <a:pPr lvl="0"/>
            <a:endParaRPr lang="ru-RU" dirty="0"/>
          </a:p>
        </p:txBody>
      </p:sp>
      <p:sp>
        <p:nvSpPr>
          <p:cNvPr id="9" name="Текст 5">
            <a:extLst>
              <a:ext uri="{FF2B5EF4-FFF2-40B4-BE49-F238E27FC236}">
                <a16:creationId xmlns:a16="http://schemas.microsoft.com/office/drawing/2014/main" id="{ABA6504F-F541-0491-887A-3D4CBB1897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292961" y="1979613"/>
            <a:ext cx="3596652" cy="41195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</a:lstStyle>
          <a:p>
            <a:pPr lvl="0"/>
            <a:endParaRPr lang="ru-RU" dirty="0"/>
          </a:p>
        </p:txBody>
      </p:sp>
      <p:sp>
        <p:nvSpPr>
          <p:cNvPr id="10" name="Текст 5">
            <a:extLst>
              <a:ext uri="{FF2B5EF4-FFF2-40B4-BE49-F238E27FC236}">
                <a16:creationId xmlns:a16="http://schemas.microsoft.com/office/drawing/2014/main" id="{08B97854-A001-D59C-C614-FA86F739F20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143009" y="1979613"/>
            <a:ext cx="3596652" cy="41195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</a:lstStyle>
          <a:p>
            <a:pPr lvl="0"/>
            <a:endParaRPr lang="ru-RU" dirty="0"/>
          </a:p>
        </p:txBody>
      </p:sp>
      <p:sp>
        <p:nvSpPr>
          <p:cNvPr id="11" name="Текст 5">
            <a:extLst>
              <a:ext uri="{FF2B5EF4-FFF2-40B4-BE49-F238E27FC236}">
                <a16:creationId xmlns:a16="http://schemas.microsoft.com/office/drawing/2014/main" id="{3FA2CE54-7341-9C8C-94BD-D720DA974EA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2913" y="1309593"/>
            <a:ext cx="3596652" cy="60826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Tilda Sans Black" panose="020B0902020204020303" pitchFamily="34" charset="0"/>
              </a:defRPr>
            </a:lvl1pPr>
          </a:lstStyle>
          <a:p>
            <a:pPr lvl="0"/>
            <a:endParaRPr lang="ru-RU" dirty="0"/>
          </a:p>
        </p:txBody>
      </p:sp>
      <p:sp>
        <p:nvSpPr>
          <p:cNvPr id="12" name="Текст 5">
            <a:extLst>
              <a:ext uri="{FF2B5EF4-FFF2-40B4-BE49-F238E27FC236}">
                <a16:creationId xmlns:a16="http://schemas.microsoft.com/office/drawing/2014/main" id="{E931AEDA-9175-4D48-B89E-3C23C3A500B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292961" y="1309593"/>
            <a:ext cx="3596652" cy="60826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Tilda Sans Black" panose="020B0902020204020303" pitchFamily="34" charset="0"/>
              </a:defRPr>
            </a:lvl1pPr>
          </a:lstStyle>
          <a:p>
            <a:pPr lvl="0"/>
            <a:endParaRPr lang="ru-RU" dirty="0"/>
          </a:p>
        </p:txBody>
      </p:sp>
      <p:sp>
        <p:nvSpPr>
          <p:cNvPr id="13" name="Текст 5">
            <a:extLst>
              <a:ext uri="{FF2B5EF4-FFF2-40B4-BE49-F238E27FC236}">
                <a16:creationId xmlns:a16="http://schemas.microsoft.com/office/drawing/2014/main" id="{997582AC-E0E4-94C6-6F5D-2D312BA87B7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143009" y="1309593"/>
            <a:ext cx="3596652" cy="60826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Tilda Sans Black" panose="020B0902020204020303" pitchFamily="34" charset="0"/>
              </a:defRPr>
            </a:lvl1pPr>
          </a:lstStyle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2228489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шесть блоков текста темная те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BBE226-B9E6-37A3-C28C-52948C23BE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4AE5BFC-AF40-BCB0-F84D-E4F02D55AD5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40230F2-F6EA-D9FB-0337-8B88EF0A82B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2AC049-6798-41A8-A0BD-CA68192034D3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63AD047A-9EA8-AAF6-1681-C79BA5291A2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42913" y="2072213"/>
            <a:ext cx="3596652" cy="15744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</a:lstStyle>
          <a:p>
            <a:pPr lvl="0"/>
            <a:endParaRPr lang="ru-RU" dirty="0"/>
          </a:p>
        </p:txBody>
      </p:sp>
      <p:sp>
        <p:nvSpPr>
          <p:cNvPr id="9" name="Текст 5">
            <a:extLst>
              <a:ext uri="{FF2B5EF4-FFF2-40B4-BE49-F238E27FC236}">
                <a16:creationId xmlns:a16="http://schemas.microsoft.com/office/drawing/2014/main" id="{ABA6504F-F541-0491-887A-3D4CBB1897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292961" y="2072213"/>
            <a:ext cx="3596652" cy="15744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</a:lstStyle>
          <a:p>
            <a:pPr lvl="0"/>
            <a:endParaRPr lang="ru-RU" dirty="0"/>
          </a:p>
        </p:txBody>
      </p:sp>
      <p:sp>
        <p:nvSpPr>
          <p:cNvPr id="10" name="Текст 5">
            <a:extLst>
              <a:ext uri="{FF2B5EF4-FFF2-40B4-BE49-F238E27FC236}">
                <a16:creationId xmlns:a16="http://schemas.microsoft.com/office/drawing/2014/main" id="{08B97854-A001-D59C-C614-FA86F739F20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143009" y="2072213"/>
            <a:ext cx="3596652" cy="15744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</a:lstStyle>
          <a:p>
            <a:pPr lvl="0"/>
            <a:endParaRPr lang="ru-RU" dirty="0"/>
          </a:p>
        </p:txBody>
      </p:sp>
      <p:sp>
        <p:nvSpPr>
          <p:cNvPr id="11" name="Текст 5">
            <a:extLst>
              <a:ext uri="{FF2B5EF4-FFF2-40B4-BE49-F238E27FC236}">
                <a16:creationId xmlns:a16="http://schemas.microsoft.com/office/drawing/2014/main" id="{3FA2CE54-7341-9C8C-94BD-D720DA974EA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2913" y="1545771"/>
            <a:ext cx="3596652" cy="464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Tilda Sans Black" panose="020B0902020204020303" pitchFamily="34" charset="0"/>
              </a:defRPr>
            </a:lvl1pPr>
          </a:lstStyle>
          <a:p>
            <a:pPr lvl="0"/>
            <a:endParaRPr lang="ru-RU" dirty="0"/>
          </a:p>
        </p:txBody>
      </p:sp>
      <p:sp>
        <p:nvSpPr>
          <p:cNvPr id="12" name="Текст 5">
            <a:extLst>
              <a:ext uri="{FF2B5EF4-FFF2-40B4-BE49-F238E27FC236}">
                <a16:creationId xmlns:a16="http://schemas.microsoft.com/office/drawing/2014/main" id="{E931AEDA-9175-4D48-B89E-3C23C3A500B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292961" y="1545771"/>
            <a:ext cx="3596652" cy="464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Tilda Sans Black" panose="020B0902020204020303" pitchFamily="34" charset="0"/>
              </a:defRPr>
            </a:lvl1pPr>
          </a:lstStyle>
          <a:p>
            <a:pPr lvl="0"/>
            <a:endParaRPr lang="ru-RU" dirty="0"/>
          </a:p>
        </p:txBody>
      </p:sp>
      <p:sp>
        <p:nvSpPr>
          <p:cNvPr id="13" name="Текст 5">
            <a:extLst>
              <a:ext uri="{FF2B5EF4-FFF2-40B4-BE49-F238E27FC236}">
                <a16:creationId xmlns:a16="http://schemas.microsoft.com/office/drawing/2014/main" id="{997582AC-E0E4-94C6-6F5D-2D312BA87B7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143009" y="1545771"/>
            <a:ext cx="3596652" cy="464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Tilda Sans Black" panose="020B0902020204020303" pitchFamily="34" charset="0"/>
              </a:defRPr>
            </a:lvl1pPr>
          </a:lstStyle>
          <a:p>
            <a:pPr lvl="0"/>
            <a:endParaRPr lang="ru-RU" dirty="0"/>
          </a:p>
        </p:txBody>
      </p:sp>
      <p:sp>
        <p:nvSpPr>
          <p:cNvPr id="5" name="Текст 5">
            <a:extLst>
              <a:ext uri="{FF2B5EF4-FFF2-40B4-BE49-F238E27FC236}">
                <a16:creationId xmlns:a16="http://schemas.microsoft.com/office/drawing/2014/main" id="{439B3E1D-F288-21D4-8B80-E9E0D64A8AB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42913" y="4502212"/>
            <a:ext cx="3596652" cy="15744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</a:lstStyle>
          <a:p>
            <a:pPr lvl="0"/>
            <a:endParaRPr lang="ru-RU" dirty="0"/>
          </a:p>
        </p:txBody>
      </p:sp>
      <p:sp>
        <p:nvSpPr>
          <p:cNvPr id="7" name="Текст 5">
            <a:extLst>
              <a:ext uri="{FF2B5EF4-FFF2-40B4-BE49-F238E27FC236}">
                <a16:creationId xmlns:a16="http://schemas.microsoft.com/office/drawing/2014/main" id="{4C65F6FB-26C7-82BB-EC9E-8EF1A9926EC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292961" y="4502212"/>
            <a:ext cx="3596652" cy="15744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</a:lstStyle>
          <a:p>
            <a:pPr lvl="0"/>
            <a:endParaRPr lang="ru-RU" dirty="0"/>
          </a:p>
        </p:txBody>
      </p:sp>
      <p:sp>
        <p:nvSpPr>
          <p:cNvPr id="8" name="Текст 5">
            <a:extLst>
              <a:ext uri="{FF2B5EF4-FFF2-40B4-BE49-F238E27FC236}">
                <a16:creationId xmlns:a16="http://schemas.microsoft.com/office/drawing/2014/main" id="{C68344FE-CA92-54DD-CD18-35174613AAE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143009" y="4502212"/>
            <a:ext cx="3596652" cy="15744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</a:lstStyle>
          <a:p>
            <a:pPr lvl="0"/>
            <a:endParaRPr lang="ru-RU" dirty="0"/>
          </a:p>
        </p:txBody>
      </p:sp>
      <p:sp>
        <p:nvSpPr>
          <p:cNvPr id="14" name="Текст 5">
            <a:extLst>
              <a:ext uri="{FF2B5EF4-FFF2-40B4-BE49-F238E27FC236}">
                <a16:creationId xmlns:a16="http://schemas.microsoft.com/office/drawing/2014/main" id="{9F57177C-1DB5-00EE-076F-CD39D2A692A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42913" y="3975770"/>
            <a:ext cx="3596652" cy="464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Tilda Sans Black" panose="020B0902020204020303" pitchFamily="34" charset="0"/>
              </a:defRPr>
            </a:lvl1pPr>
          </a:lstStyle>
          <a:p>
            <a:pPr lvl="0"/>
            <a:endParaRPr lang="ru-RU" dirty="0"/>
          </a:p>
        </p:txBody>
      </p:sp>
      <p:sp>
        <p:nvSpPr>
          <p:cNvPr id="15" name="Текст 5">
            <a:extLst>
              <a:ext uri="{FF2B5EF4-FFF2-40B4-BE49-F238E27FC236}">
                <a16:creationId xmlns:a16="http://schemas.microsoft.com/office/drawing/2014/main" id="{D3414FE8-DC9D-E534-26AC-00498C1A4A0B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292961" y="3975770"/>
            <a:ext cx="3596652" cy="464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Tilda Sans Black" panose="020B0902020204020303" pitchFamily="34" charset="0"/>
              </a:defRPr>
            </a:lvl1pPr>
          </a:lstStyle>
          <a:p>
            <a:pPr lvl="0"/>
            <a:endParaRPr lang="ru-RU" dirty="0"/>
          </a:p>
        </p:txBody>
      </p:sp>
      <p:sp>
        <p:nvSpPr>
          <p:cNvPr id="16" name="Текст 5">
            <a:extLst>
              <a:ext uri="{FF2B5EF4-FFF2-40B4-BE49-F238E27FC236}">
                <a16:creationId xmlns:a16="http://schemas.microsoft.com/office/drawing/2014/main" id="{77A505AC-F70B-51D7-63C2-12FFDEF055AF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143009" y="3975770"/>
            <a:ext cx="3596652" cy="464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Tilda Sans Black" panose="020B0902020204020303" pitchFamily="34" charset="0"/>
              </a:defRPr>
            </a:lvl1pPr>
          </a:lstStyle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9260781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ри диаграммы с текстовыми блоками темная те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769442-81B4-DAC3-9BC0-A1113E9C1F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A178723-27A5-EC17-0FDF-0F39FC2D450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C0D4867-AFFF-4407-CF1D-3285A31D3E7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2AC049-6798-41A8-A0BD-CA68192034D3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5" name="Текст 5">
            <a:extLst>
              <a:ext uri="{FF2B5EF4-FFF2-40B4-BE49-F238E27FC236}">
                <a16:creationId xmlns:a16="http://schemas.microsoft.com/office/drawing/2014/main" id="{8D561AE3-5A24-08DA-443E-F51FE28C779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42913" y="1446835"/>
            <a:ext cx="3596652" cy="19821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</a:lstStyle>
          <a:p>
            <a:pPr lvl="0"/>
            <a:endParaRPr lang="ru-RU" dirty="0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2E261AB3-0EF4-17D1-38B0-B722C01B433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292961" y="1446835"/>
            <a:ext cx="3596652" cy="19821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</a:lstStyle>
          <a:p>
            <a:pPr lvl="0"/>
            <a:endParaRPr lang="ru-RU" dirty="0"/>
          </a:p>
        </p:txBody>
      </p:sp>
      <p:sp>
        <p:nvSpPr>
          <p:cNvPr id="7" name="Текст 5">
            <a:extLst>
              <a:ext uri="{FF2B5EF4-FFF2-40B4-BE49-F238E27FC236}">
                <a16:creationId xmlns:a16="http://schemas.microsoft.com/office/drawing/2014/main" id="{EC654382-3219-91EA-71BB-0D31E65B9EC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143009" y="1446835"/>
            <a:ext cx="3596652" cy="19821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</a:lstStyle>
          <a:p>
            <a:pPr lvl="0"/>
            <a:endParaRPr lang="ru-RU" dirty="0"/>
          </a:p>
        </p:txBody>
      </p:sp>
      <p:sp>
        <p:nvSpPr>
          <p:cNvPr id="9" name="Диаграмма 8">
            <a:extLst>
              <a:ext uri="{FF2B5EF4-FFF2-40B4-BE49-F238E27FC236}">
                <a16:creationId xmlns:a16="http://schemas.microsoft.com/office/drawing/2014/main" id="{52D369A9-D926-A00F-90D0-480459178E27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442913" y="3541713"/>
            <a:ext cx="3597275" cy="2524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0" name="Диаграмма 8">
            <a:extLst>
              <a:ext uri="{FF2B5EF4-FFF2-40B4-BE49-F238E27FC236}">
                <a16:creationId xmlns:a16="http://schemas.microsoft.com/office/drawing/2014/main" id="{EB3B1CDE-83C9-8999-2BA7-28F14AA2E868}"/>
              </a:ext>
            </a:extLst>
          </p:cNvPr>
          <p:cNvSpPr>
            <a:spLocks noGrp="1"/>
          </p:cNvSpPr>
          <p:nvPr>
            <p:ph type="chart" sz="quarter" idx="16"/>
          </p:nvPr>
        </p:nvSpPr>
        <p:spPr>
          <a:xfrm>
            <a:off x="4297362" y="3541713"/>
            <a:ext cx="3597275" cy="2524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1" name="Диаграмма 8">
            <a:extLst>
              <a:ext uri="{FF2B5EF4-FFF2-40B4-BE49-F238E27FC236}">
                <a16:creationId xmlns:a16="http://schemas.microsoft.com/office/drawing/2014/main" id="{D60ED8DE-F0D0-DAC0-4980-61C7DA0DC924}"/>
              </a:ext>
            </a:extLst>
          </p:cNvPr>
          <p:cNvSpPr>
            <a:spLocks noGrp="1"/>
          </p:cNvSpPr>
          <p:nvPr>
            <p:ph type="chart" sz="quarter" idx="17"/>
          </p:nvPr>
        </p:nvSpPr>
        <p:spPr>
          <a:xfrm>
            <a:off x="8151813" y="3541713"/>
            <a:ext cx="3597275" cy="2524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874741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блока текста темная те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A09F49-3597-4D9F-BBF3-230C6B9378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6AA3B4A7-6BAA-610F-9189-4F7A85FDC2B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DD5B9B7-A658-2854-EAAA-A6A7C504FEA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2AC049-6798-41A8-A0BD-CA68192034D3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5" name="Текст 5">
            <a:extLst>
              <a:ext uri="{FF2B5EF4-FFF2-40B4-BE49-F238E27FC236}">
                <a16:creationId xmlns:a16="http://schemas.microsoft.com/office/drawing/2014/main" id="{FC0D78BF-407B-FA4E-0D50-01D2BB88499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42912" y="2049063"/>
            <a:ext cx="5564349" cy="16316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</a:lstStyle>
          <a:p>
            <a:pPr lvl="0"/>
            <a:endParaRPr lang="ru-RU" dirty="0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61D00BEF-1EE0-2987-4A0A-B132C686DF7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2912" y="1379043"/>
            <a:ext cx="5564349" cy="60826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Tilda Sans Black" panose="020B0902020204020303" pitchFamily="34" charset="0"/>
              </a:defRPr>
            </a:lvl1pPr>
          </a:lstStyle>
          <a:p>
            <a:pPr lvl="0"/>
            <a:endParaRPr lang="ru-RU" dirty="0"/>
          </a:p>
        </p:txBody>
      </p:sp>
      <p:sp>
        <p:nvSpPr>
          <p:cNvPr id="7" name="Текст 5">
            <a:extLst>
              <a:ext uri="{FF2B5EF4-FFF2-40B4-BE49-F238E27FC236}">
                <a16:creationId xmlns:a16="http://schemas.microsoft.com/office/drawing/2014/main" id="{2E6CAC9F-7ADB-CD50-17D3-77FBE530572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42912" y="4467487"/>
            <a:ext cx="5564349" cy="16316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</a:lstStyle>
          <a:p>
            <a:pPr lvl="0"/>
            <a:endParaRPr lang="ru-RU" dirty="0"/>
          </a:p>
        </p:txBody>
      </p:sp>
      <p:sp>
        <p:nvSpPr>
          <p:cNvPr id="8" name="Текст 5">
            <a:extLst>
              <a:ext uri="{FF2B5EF4-FFF2-40B4-BE49-F238E27FC236}">
                <a16:creationId xmlns:a16="http://schemas.microsoft.com/office/drawing/2014/main" id="{33DB53E8-FC6D-F2D3-EF82-F9F75FBC56A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42912" y="3797467"/>
            <a:ext cx="5564349" cy="60826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Tilda Sans Black" panose="020B0902020204020303" pitchFamily="34" charset="0"/>
              </a:defRPr>
            </a:lvl1pPr>
          </a:lstStyle>
          <a:p>
            <a:pPr lvl="0"/>
            <a:endParaRPr lang="ru-RU" dirty="0"/>
          </a:p>
        </p:txBody>
      </p:sp>
      <p:sp>
        <p:nvSpPr>
          <p:cNvPr id="13" name="Текст 5">
            <a:extLst>
              <a:ext uri="{FF2B5EF4-FFF2-40B4-BE49-F238E27FC236}">
                <a16:creationId xmlns:a16="http://schemas.microsoft.com/office/drawing/2014/main" id="{9A5CE6A3-5F94-E0A5-6A82-2F41949A8DA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184741" y="2049063"/>
            <a:ext cx="5564349" cy="16316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</a:lstStyle>
          <a:p>
            <a:pPr lvl="0"/>
            <a:endParaRPr lang="ru-RU" dirty="0"/>
          </a:p>
        </p:txBody>
      </p:sp>
      <p:sp>
        <p:nvSpPr>
          <p:cNvPr id="14" name="Текст 5">
            <a:extLst>
              <a:ext uri="{FF2B5EF4-FFF2-40B4-BE49-F238E27FC236}">
                <a16:creationId xmlns:a16="http://schemas.microsoft.com/office/drawing/2014/main" id="{88BB8AF8-DC0A-373A-AC1D-9DF7E461512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184741" y="1379043"/>
            <a:ext cx="5564349" cy="60826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Tilda Sans Black" panose="020B0902020204020303" pitchFamily="34" charset="0"/>
              </a:defRPr>
            </a:lvl1pPr>
          </a:lstStyle>
          <a:p>
            <a:pPr lvl="0"/>
            <a:endParaRPr lang="ru-RU" dirty="0"/>
          </a:p>
        </p:txBody>
      </p:sp>
      <p:sp>
        <p:nvSpPr>
          <p:cNvPr id="15" name="Текст 5">
            <a:extLst>
              <a:ext uri="{FF2B5EF4-FFF2-40B4-BE49-F238E27FC236}">
                <a16:creationId xmlns:a16="http://schemas.microsoft.com/office/drawing/2014/main" id="{7596E770-4439-4B4D-D76A-3AA89C2886F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184741" y="4467487"/>
            <a:ext cx="5564349" cy="16316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</a:lstStyle>
          <a:p>
            <a:pPr lvl="0"/>
            <a:endParaRPr lang="ru-RU" dirty="0"/>
          </a:p>
        </p:txBody>
      </p:sp>
      <p:sp>
        <p:nvSpPr>
          <p:cNvPr id="16" name="Текст 5">
            <a:extLst>
              <a:ext uri="{FF2B5EF4-FFF2-40B4-BE49-F238E27FC236}">
                <a16:creationId xmlns:a16="http://schemas.microsoft.com/office/drawing/2014/main" id="{E7D594DB-4B4D-1633-6C5F-B6D8BB0D2A60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184741" y="3797467"/>
            <a:ext cx="5564349" cy="60826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Tilda Sans Black" panose="020B0902020204020303" pitchFamily="34" charset="0"/>
              </a:defRPr>
            </a:lvl1pPr>
          </a:lstStyle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8964021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 текстовых блоков темная те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AD4AA5-3E7E-D530-9A8B-92E452E2AE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F0FA24F-B89A-49C4-DA85-F83752254B6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FBB63B0-FFB3-493B-1CA3-BB37C821384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2AC049-6798-41A8-A0BD-CA68192034D3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4BB2C9EE-E546-DCE1-2D98-9F3CF43D943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42914" y="1889759"/>
            <a:ext cx="2728550" cy="1747777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endParaRPr lang="ru-RU" dirty="0"/>
          </a:p>
        </p:txBody>
      </p:sp>
      <p:sp>
        <p:nvSpPr>
          <p:cNvPr id="17" name="Текст 5">
            <a:extLst>
              <a:ext uri="{FF2B5EF4-FFF2-40B4-BE49-F238E27FC236}">
                <a16:creationId xmlns:a16="http://schemas.microsoft.com/office/drawing/2014/main" id="{686E4BF7-8831-C652-7824-950530A0D3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02121" y="1889759"/>
            <a:ext cx="2728550" cy="1747777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endParaRPr lang="ru-RU" dirty="0"/>
          </a:p>
        </p:txBody>
      </p:sp>
      <p:sp>
        <p:nvSpPr>
          <p:cNvPr id="18" name="Текст 5">
            <a:extLst>
              <a:ext uri="{FF2B5EF4-FFF2-40B4-BE49-F238E27FC236}">
                <a16:creationId xmlns:a16="http://schemas.microsoft.com/office/drawing/2014/main" id="{697EF059-27BA-5C58-6B79-522245A9582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020536" y="1889759"/>
            <a:ext cx="2728550" cy="1747777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endParaRPr lang="ru-RU" dirty="0"/>
          </a:p>
        </p:txBody>
      </p:sp>
      <p:sp>
        <p:nvSpPr>
          <p:cNvPr id="19" name="Текст 5">
            <a:extLst>
              <a:ext uri="{FF2B5EF4-FFF2-40B4-BE49-F238E27FC236}">
                <a16:creationId xmlns:a16="http://schemas.microsoft.com/office/drawing/2014/main" id="{62C3E4D3-D0ED-6936-9123-81F3ABA7D18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61328" y="1889759"/>
            <a:ext cx="2728550" cy="1747777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endParaRPr lang="ru-RU" dirty="0"/>
          </a:p>
        </p:txBody>
      </p:sp>
      <p:sp>
        <p:nvSpPr>
          <p:cNvPr id="21" name="Текст 20">
            <a:extLst>
              <a:ext uri="{FF2B5EF4-FFF2-40B4-BE49-F238E27FC236}">
                <a16:creationId xmlns:a16="http://schemas.microsoft.com/office/drawing/2014/main" id="{348EA431-5706-692B-A8E4-7665F3D1E65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33486" y="1419860"/>
            <a:ext cx="2738339" cy="365125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  <a:latin typeface="Tilda Sans Black" panose="020B0902020204020303" pitchFamily="34" charset="0"/>
              </a:defRPr>
            </a:lvl1pPr>
          </a:lstStyle>
          <a:p>
            <a:pPr lvl="0"/>
            <a:endParaRPr lang="ru-RU" dirty="0"/>
          </a:p>
        </p:txBody>
      </p:sp>
      <p:sp>
        <p:nvSpPr>
          <p:cNvPr id="24" name="Текст 20">
            <a:extLst>
              <a:ext uri="{FF2B5EF4-FFF2-40B4-BE49-F238E27FC236}">
                <a16:creationId xmlns:a16="http://schemas.microsoft.com/office/drawing/2014/main" id="{36FFF998-1472-A03E-E3D8-D1980BDB095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292332" y="1419860"/>
            <a:ext cx="2738339" cy="365125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  <a:latin typeface="Tilda Sans Black" panose="020B0902020204020303" pitchFamily="34" charset="0"/>
              </a:defRPr>
            </a:lvl1pPr>
          </a:lstStyle>
          <a:p>
            <a:pPr lvl="0"/>
            <a:endParaRPr lang="ru-RU" dirty="0"/>
          </a:p>
        </p:txBody>
      </p:sp>
      <p:sp>
        <p:nvSpPr>
          <p:cNvPr id="26" name="Текст 20">
            <a:extLst>
              <a:ext uri="{FF2B5EF4-FFF2-40B4-BE49-F238E27FC236}">
                <a16:creationId xmlns:a16="http://schemas.microsoft.com/office/drawing/2014/main" id="{EB2CB242-B542-6F38-240E-CD9FF299BD4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151539" y="1419860"/>
            <a:ext cx="2738339" cy="365125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  <a:latin typeface="Tilda Sans Black" panose="020B0902020204020303" pitchFamily="34" charset="0"/>
              </a:defRPr>
            </a:lvl1pPr>
          </a:lstStyle>
          <a:p>
            <a:pPr lvl="0"/>
            <a:endParaRPr lang="ru-RU" dirty="0"/>
          </a:p>
        </p:txBody>
      </p:sp>
      <p:sp>
        <p:nvSpPr>
          <p:cNvPr id="28" name="Текст 20">
            <a:extLst>
              <a:ext uri="{FF2B5EF4-FFF2-40B4-BE49-F238E27FC236}">
                <a16:creationId xmlns:a16="http://schemas.microsoft.com/office/drawing/2014/main" id="{F469CAC3-DE8F-6B34-C7D6-3AACA402851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010747" y="1419860"/>
            <a:ext cx="2738339" cy="365125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  <a:latin typeface="Tilda Sans Black" panose="020B0902020204020303" pitchFamily="34" charset="0"/>
              </a:defRPr>
            </a:lvl1pPr>
          </a:lstStyle>
          <a:p>
            <a:pPr lvl="0"/>
            <a:endParaRPr lang="ru-RU" dirty="0"/>
          </a:p>
        </p:txBody>
      </p:sp>
      <p:sp>
        <p:nvSpPr>
          <p:cNvPr id="30" name="Текст 5">
            <a:extLst>
              <a:ext uri="{FF2B5EF4-FFF2-40B4-BE49-F238E27FC236}">
                <a16:creationId xmlns:a16="http://schemas.microsoft.com/office/drawing/2014/main" id="{8173E228-A742-7E72-E68A-AFFE3735D6ED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42914" y="4229989"/>
            <a:ext cx="2728550" cy="1747777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endParaRPr lang="ru-RU" dirty="0"/>
          </a:p>
        </p:txBody>
      </p:sp>
      <p:sp>
        <p:nvSpPr>
          <p:cNvPr id="31" name="Текст 5">
            <a:extLst>
              <a:ext uri="{FF2B5EF4-FFF2-40B4-BE49-F238E27FC236}">
                <a16:creationId xmlns:a16="http://schemas.microsoft.com/office/drawing/2014/main" id="{DBEB48CA-C7DF-7DEC-8505-BF31E5F5C76B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3302121" y="4229989"/>
            <a:ext cx="2728550" cy="1747777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endParaRPr lang="ru-RU" dirty="0"/>
          </a:p>
        </p:txBody>
      </p:sp>
      <p:sp>
        <p:nvSpPr>
          <p:cNvPr id="32" name="Текст 5">
            <a:extLst>
              <a:ext uri="{FF2B5EF4-FFF2-40B4-BE49-F238E27FC236}">
                <a16:creationId xmlns:a16="http://schemas.microsoft.com/office/drawing/2014/main" id="{3324CE15-7055-189F-DE00-9AEFE1B121DB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9020536" y="4229989"/>
            <a:ext cx="2728550" cy="1747777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endParaRPr lang="ru-RU" dirty="0"/>
          </a:p>
        </p:txBody>
      </p:sp>
      <p:sp>
        <p:nvSpPr>
          <p:cNvPr id="33" name="Текст 5">
            <a:extLst>
              <a:ext uri="{FF2B5EF4-FFF2-40B4-BE49-F238E27FC236}">
                <a16:creationId xmlns:a16="http://schemas.microsoft.com/office/drawing/2014/main" id="{84F9B43A-42AF-DFB5-2E98-68E278932BF2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161328" y="4229989"/>
            <a:ext cx="2728550" cy="1747777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endParaRPr lang="ru-RU" dirty="0"/>
          </a:p>
        </p:txBody>
      </p:sp>
      <p:sp>
        <p:nvSpPr>
          <p:cNvPr id="34" name="Текст 20">
            <a:extLst>
              <a:ext uri="{FF2B5EF4-FFF2-40B4-BE49-F238E27FC236}">
                <a16:creationId xmlns:a16="http://schemas.microsoft.com/office/drawing/2014/main" id="{95EB9E4C-41D3-04A5-5244-DEFA07B379D3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433486" y="3760090"/>
            <a:ext cx="2738339" cy="365125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  <a:latin typeface="Tilda Sans Black" panose="020B0902020204020303" pitchFamily="34" charset="0"/>
              </a:defRPr>
            </a:lvl1pPr>
          </a:lstStyle>
          <a:p>
            <a:pPr lvl="0"/>
            <a:endParaRPr lang="ru-RU" dirty="0"/>
          </a:p>
        </p:txBody>
      </p:sp>
      <p:sp>
        <p:nvSpPr>
          <p:cNvPr id="36" name="Текст 20">
            <a:extLst>
              <a:ext uri="{FF2B5EF4-FFF2-40B4-BE49-F238E27FC236}">
                <a16:creationId xmlns:a16="http://schemas.microsoft.com/office/drawing/2014/main" id="{17770849-E863-BAC4-4A06-F40659BE39C0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292332" y="3760090"/>
            <a:ext cx="2738339" cy="365125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  <a:latin typeface="Tilda Sans Black" panose="020B0902020204020303" pitchFamily="34" charset="0"/>
              </a:defRPr>
            </a:lvl1pPr>
          </a:lstStyle>
          <a:p>
            <a:pPr lvl="0"/>
            <a:endParaRPr lang="ru-RU" dirty="0"/>
          </a:p>
        </p:txBody>
      </p:sp>
      <p:sp>
        <p:nvSpPr>
          <p:cNvPr id="38" name="Текст 20">
            <a:extLst>
              <a:ext uri="{FF2B5EF4-FFF2-40B4-BE49-F238E27FC236}">
                <a16:creationId xmlns:a16="http://schemas.microsoft.com/office/drawing/2014/main" id="{D672C378-09FF-70F8-9037-1984A3B8088E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6151539" y="3760090"/>
            <a:ext cx="2738339" cy="365125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  <a:latin typeface="Tilda Sans Black" panose="020B0902020204020303" pitchFamily="34" charset="0"/>
              </a:defRPr>
            </a:lvl1pPr>
          </a:lstStyle>
          <a:p>
            <a:pPr lvl="0"/>
            <a:endParaRPr lang="ru-RU" dirty="0"/>
          </a:p>
        </p:txBody>
      </p:sp>
      <p:sp>
        <p:nvSpPr>
          <p:cNvPr id="40" name="Текст 20">
            <a:extLst>
              <a:ext uri="{FF2B5EF4-FFF2-40B4-BE49-F238E27FC236}">
                <a16:creationId xmlns:a16="http://schemas.microsoft.com/office/drawing/2014/main" id="{C235F9AE-DA8A-0F70-DD8F-EE3609E233E1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9010747" y="3760090"/>
            <a:ext cx="2738339" cy="365125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  <a:latin typeface="Tilda Sans Black" panose="020B0902020204020303" pitchFamily="34" charset="0"/>
              </a:defRPr>
            </a:lvl1pPr>
          </a:lstStyle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9805049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римунка с текстовыми бло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D92414-6232-5F26-DAA4-B5C759028C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14B411A-0053-5012-4045-BB7738930DE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F4BC7F1-7D05-2C3B-CAC1-5BE821C0D7E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2AC049-6798-41A8-A0BD-CA68192034D3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" name="Рисунок 5">
            <a:extLst>
              <a:ext uri="{FF2B5EF4-FFF2-40B4-BE49-F238E27FC236}">
                <a16:creationId xmlns:a16="http://schemas.microsoft.com/office/drawing/2014/main" id="{2BB59172-8B87-D2FB-A08A-324DA72E1BF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57203" y="1473518"/>
            <a:ext cx="2733038" cy="215423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ru-RU" dirty="0"/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38A2B1DB-EF04-D605-9634-7E7609590BA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42641" y="1473518"/>
            <a:ext cx="2615248" cy="215423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endParaRPr lang="ru-RU" dirty="0"/>
          </a:p>
        </p:txBody>
      </p:sp>
      <p:sp>
        <p:nvSpPr>
          <p:cNvPr id="14" name="Рисунок 5">
            <a:extLst>
              <a:ext uri="{FF2B5EF4-FFF2-40B4-BE49-F238E27FC236}">
                <a16:creationId xmlns:a16="http://schemas.microsoft.com/office/drawing/2014/main" id="{B37806C9-AC05-B6E2-0E35-E1DD3F4AE35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48401" y="1473518"/>
            <a:ext cx="2733038" cy="215423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ru-RU" dirty="0"/>
          </a:p>
        </p:txBody>
      </p:sp>
      <p:sp>
        <p:nvSpPr>
          <p:cNvPr id="15" name="Текст 10">
            <a:extLst>
              <a:ext uri="{FF2B5EF4-FFF2-40B4-BE49-F238E27FC236}">
                <a16:creationId xmlns:a16="http://schemas.microsoft.com/office/drawing/2014/main" id="{0141932A-DA23-B884-FCDE-863C0BAA915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133839" y="1473518"/>
            <a:ext cx="2615248" cy="215423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endParaRPr lang="ru-RU" dirty="0"/>
          </a:p>
        </p:txBody>
      </p:sp>
      <p:sp>
        <p:nvSpPr>
          <p:cNvPr id="16" name="Рисунок 5">
            <a:extLst>
              <a:ext uri="{FF2B5EF4-FFF2-40B4-BE49-F238E27FC236}">
                <a16:creationId xmlns:a16="http://schemas.microsoft.com/office/drawing/2014/main" id="{F2C737F7-B0DA-8AFB-3F15-89DA4323B87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57203" y="3791340"/>
            <a:ext cx="2733038" cy="215423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ru-RU" dirty="0"/>
          </a:p>
        </p:txBody>
      </p:sp>
      <p:sp>
        <p:nvSpPr>
          <p:cNvPr id="17" name="Текст 10">
            <a:extLst>
              <a:ext uri="{FF2B5EF4-FFF2-40B4-BE49-F238E27FC236}">
                <a16:creationId xmlns:a16="http://schemas.microsoft.com/office/drawing/2014/main" id="{873810F2-D12A-51FB-F76F-53D971A3719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42641" y="3791340"/>
            <a:ext cx="2615248" cy="215423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endParaRPr lang="ru-RU" dirty="0"/>
          </a:p>
        </p:txBody>
      </p:sp>
      <p:sp>
        <p:nvSpPr>
          <p:cNvPr id="18" name="Рисунок 5">
            <a:extLst>
              <a:ext uri="{FF2B5EF4-FFF2-40B4-BE49-F238E27FC236}">
                <a16:creationId xmlns:a16="http://schemas.microsoft.com/office/drawing/2014/main" id="{4818B274-A58D-E326-4472-943FAFD136DD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248401" y="3791340"/>
            <a:ext cx="2733038" cy="215423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ru-RU" dirty="0"/>
          </a:p>
        </p:txBody>
      </p:sp>
      <p:sp>
        <p:nvSpPr>
          <p:cNvPr id="19" name="Текст 10">
            <a:extLst>
              <a:ext uri="{FF2B5EF4-FFF2-40B4-BE49-F238E27FC236}">
                <a16:creationId xmlns:a16="http://schemas.microsoft.com/office/drawing/2014/main" id="{D7A5CB20-A80D-8516-6BCF-A3FAE54107C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133839" y="3791340"/>
            <a:ext cx="2615248" cy="215423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529785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и 4 блока текс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66594A-2126-0E4F-B92B-95BC94118A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D5D26CF-DA7D-23F5-2A5B-9950BEBE9B6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B5C5C03-3330-3739-4E57-1A05D46EEA1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2AC049-6798-41A8-A0BD-CA68192034D3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F6AAB613-95B4-C765-C24A-3BDEAEB8246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659880" y="1435005"/>
            <a:ext cx="5089208" cy="4538758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6" name="Текст 15">
            <a:extLst>
              <a:ext uri="{FF2B5EF4-FFF2-40B4-BE49-F238E27FC236}">
                <a16:creationId xmlns:a16="http://schemas.microsoft.com/office/drawing/2014/main" id="{653DA466-D5A0-4905-5895-F9E5B8E90F5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42912" y="1435100"/>
            <a:ext cx="2772727" cy="21764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endParaRPr lang="ru-RU" dirty="0"/>
          </a:p>
        </p:txBody>
      </p:sp>
      <p:sp>
        <p:nvSpPr>
          <p:cNvPr id="18" name="Текст 15">
            <a:extLst>
              <a:ext uri="{FF2B5EF4-FFF2-40B4-BE49-F238E27FC236}">
                <a16:creationId xmlns:a16="http://schemas.microsoft.com/office/drawing/2014/main" id="{5CFDA2CF-2562-B355-A5B3-6A8AC755563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42912" y="3797205"/>
            <a:ext cx="2772727" cy="21764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endParaRPr lang="ru-RU" dirty="0"/>
          </a:p>
        </p:txBody>
      </p:sp>
      <p:sp>
        <p:nvSpPr>
          <p:cNvPr id="20" name="Текст 15">
            <a:extLst>
              <a:ext uri="{FF2B5EF4-FFF2-40B4-BE49-F238E27FC236}">
                <a16:creationId xmlns:a16="http://schemas.microsoft.com/office/drawing/2014/main" id="{1F9DB7DA-16A5-EEC8-C43C-CEF08B98A6A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467893" y="1435100"/>
            <a:ext cx="2772727" cy="21764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endParaRPr lang="ru-RU" dirty="0"/>
          </a:p>
        </p:txBody>
      </p:sp>
      <p:sp>
        <p:nvSpPr>
          <p:cNvPr id="21" name="Текст 15">
            <a:extLst>
              <a:ext uri="{FF2B5EF4-FFF2-40B4-BE49-F238E27FC236}">
                <a16:creationId xmlns:a16="http://schemas.microsoft.com/office/drawing/2014/main" id="{5629E6E2-DE04-9571-9FBB-AAEC32D1379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467893" y="3797205"/>
            <a:ext cx="2772727" cy="21764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4512217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нестандарт рисунок и текстовые блоки темная те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>
            <a:extLst>
              <a:ext uri="{FF2B5EF4-FFF2-40B4-BE49-F238E27FC236}">
                <a16:creationId xmlns:a16="http://schemas.microsoft.com/office/drawing/2014/main" id="{615E6E5D-DCE4-F4B1-BE10-12F90CE464E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1286" y="0"/>
            <a:ext cx="6100714" cy="6858000"/>
          </a:xfrm>
          <a:custGeom>
            <a:avLst/>
            <a:gdLst>
              <a:gd name="connsiteX0" fmla="*/ 2695795 w 6100714"/>
              <a:gd name="connsiteY0" fmla="*/ 4495801 h 6858000"/>
              <a:gd name="connsiteX1" fmla="*/ 6094315 w 6100714"/>
              <a:gd name="connsiteY1" fmla="*/ 4495801 h 6858000"/>
              <a:gd name="connsiteX2" fmla="*/ 6094315 w 6100714"/>
              <a:gd name="connsiteY2" fmla="*/ 6858000 h 6858000"/>
              <a:gd name="connsiteX3" fmla="*/ 2695795 w 6100714"/>
              <a:gd name="connsiteY3" fmla="*/ 6858000 h 6858000"/>
              <a:gd name="connsiteX4" fmla="*/ 2702194 w 6100714"/>
              <a:gd name="connsiteY4" fmla="*/ 0 h 6858000"/>
              <a:gd name="connsiteX5" fmla="*/ 6100714 w 6100714"/>
              <a:gd name="connsiteY5" fmla="*/ 0 h 6858000"/>
              <a:gd name="connsiteX6" fmla="*/ 6100714 w 6100714"/>
              <a:gd name="connsiteY6" fmla="*/ 4297680 h 6858000"/>
              <a:gd name="connsiteX7" fmla="*/ 2702194 w 6100714"/>
              <a:gd name="connsiteY7" fmla="*/ 4297680 h 6858000"/>
              <a:gd name="connsiteX8" fmla="*/ 0 w 6100714"/>
              <a:gd name="connsiteY8" fmla="*/ 0 h 6858000"/>
              <a:gd name="connsiteX9" fmla="*/ 2504073 w 6100714"/>
              <a:gd name="connsiteY9" fmla="*/ 0 h 6858000"/>
              <a:gd name="connsiteX10" fmla="*/ 2504073 w 6100714"/>
              <a:gd name="connsiteY10" fmla="*/ 6858000 h 6858000"/>
              <a:gd name="connsiteX11" fmla="*/ 0 w 6100714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100714" h="6858000">
                <a:moveTo>
                  <a:pt x="2695795" y="4495801"/>
                </a:moveTo>
                <a:lnTo>
                  <a:pt x="6094315" y="4495801"/>
                </a:lnTo>
                <a:lnTo>
                  <a:pt x="6094315" y="6858000"/>
                </a:lnTo>
                <a:lnTo>
                  <a:pt x="2695795" y="6858000"/>
                </a:lnTo>
                <a:close/>
                <a:moveTo>
                  <a:pt x="2702194" y="0"/>
                </a:moveTo>
                <a:lnTo>
                  <a:pt x="6100714" y="0"/>
                </a:lnTo>
                <a:lnTo>
                  <a:pt x="6100714" y="4297680"/>
                </a:lnTo>
                <a:lnTo>
                  <a:pt x="2702194" y="4297680"/>
                </a:lnTo>
                <a:close/>
                <a:moveTo>
                  <a:pt x="0" y="0"/>
                </a:moveTo>
                <a:lnTo>
                  <a:pt x="2504073" y="0"/>
                </a:lnTo>
                <a:lnTo>
                  <a:pt x="2504073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0CCCB2-1D04-4D90-74A0-6320E71FB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486" y="560527"/>
            <a:ext cx="5553657" cy="608269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15" name="Текст 14">
            <a:extLst>
              <a:ext uri="{FF2B5EF4-FFF2-40B4-BE49-F238E27FC236}">
                <a16:creationId xmlns:a16="http://schemas.microsoft.com/office/drawing/2014/main" id="{56CE7AC7-62A2-5A97-CB64-E8BEEEBF9E0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2913" y="1432560"/>
            <a:ext cx="5272087" cy="2179319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endParaRPr lang="ru-RU" dirty="0"/>
          </a:p>
        </p:txBody>
      </p:sp>
      <p:sp>
        <p:nvSpPr>
          <p:cNvPr id="16" name="Текст 14">
            <a:extLst>
              <a:ext uri="{FF2B5EF4-FFF2-40B4-BE49-F238E27FC236}">
                <a16:creationId xmlns:a16="http://schemas.microsoft.com/office/drawing/2014/main" id="{FD1DC704-32A6-F6B7-A428-C70BD89A2C2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2913" y="3977640"/>
            <a:ext cx="5272087" cy="670560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  <a:latin typeface="Tilda Sans Black" panose="020B0902020204020303" pitchFamily="34" charset="0"/>
              </a:defRPr>
            </a:lvl1pPr>
          </a:lstStyle>
          <a:p>
            <a:pPr lvl="0"/>
            <a:endParaRPr lang="ru-RU" dirty="0"/>
          </a:p>
        </p:txBody>
      </p:sp>
      <p:sp>
        <p:nvSpPr>
          <p:cNvPr id="17" name="Текст 14">
            <a:extLst>
              <a:ext uri="{FF2B5EF4-FFF2-40B4-BE49-F238E27FC236}">
                <a16:creationId xmlns:a16="http://schemas.microsoft.com/office/drawing/2014/main" id="{8A02E790-C18C-A225-8C3F-BAA87C4CB3C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2913" y="4770120"/>
            <a:ext cx="5272087" cy="1467168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4111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рисунка и 2 блока текста по диагонали темная те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FD7768-CC24-85F8-1273-06692A4829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131" y="621884"/>
            <a:ext cx="5421029" cy="1161196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4722F95-A3C3-38D8-5589-E0D85B00D92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3BA02D0-7B01-925F-9778-5DC84B4F292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2AC049-6798-41A8-A0BD-CA68192034D3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" name="Рисунок 5">
            <a:extLst>
              <a:ext uri="{FF2B5EF4-FFF2-40B4-BE49-F238E27FC236}">
                <a16:creationId xmlns:a16="http://schemas.microsoft.com/office/drawing/2014/main" id="{2BCCC00E-8451-565E-8C06-6D4D69BBA8E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8356" y="620713"/>
            <a:ext cx="5653087" cy="2808287"/>
          </a:xfrm>
        </p:spPr>
        <p:txBody>
          <a:bodyPr/>
          <a:lstStyle/>
          <a:p>
            <a:endParaRPr lang="ru-RU"/>
          </a:p>
        </p:txBody>
      </p:sp>
      <p:sp>
        <p:nvSpPr>
          <p:cNvPr id="7" name="Рисунок 5">
            <a:extLst>
              <a:ext uri="{FF2B5EF4-FFF2-40B4-BE49-F238E27FC236}">
                <a16:creationId xmlns:a16="http://schemas.microsoft.com/office/drawing/2014/main" id="{9DE4EEAD-7479-2C7B-B039-55EDC2C4744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45268" y="3429000"/>
            <a:ext cx="5650732" cy="2489646"/>
          </a:xfrm>
        </p:spPr>
        <p:txBody>
          <a:bodyPr/>
          <a:lstStyle/>
          <a:p>
            <a:endParaRPr lang="ru-RU"/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341293CB-E607-7EC9-68C8-A8A1C8111AC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2913" y="1978343"/>
            <a:ext cx="5408612" cy="1255396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endParaRPr lang="ru-RU" dirty="0"/>
          </a:p>
        </p:txBody>
      </p:sp>
      <p:sp>
        <p:nvSpPr>
          <p:cNvPr id="10" name="Текст 8">
            <a:extLst>
              <a:ext uri="{FF2B5EF4-FFF2-40B4-BE49-F238E27FC236}">
                <a16:creationId xmlns:a16="http://schemas.microsoft.com/office/drawing/2014/main" id="{5EBCC97A-0BBC-38CB-B8D1-B9B95EE48DC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40476" y="3627120"/>
            <a:ext cx="5408612" cy="2304861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7632708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ъект, 4 рисунка с наименованиями темная те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0C3B96-23D4-B8DA-F370-41A76364B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62B58050-6938-8A88-B615-6FB04A751E0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D1C92F5-016B-BB2D-58A1-32AADD52EDD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2AC049-6798-41A8-A0BD-CA68192034D3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7DAE1D5-B795-2A8C-58E2-42C7CD62505B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42913" y="1260475"/>
            <a:ext cx="5653087" cy="48768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8" name="Рисунок 7">
            <a:extLst>
              <a:ext uri="{FF2B5EF4-FFF2-40B4-BE49-F238E27FC236}">
                <a16:creationId xmlns:a16="http://schemas.microsoft.com/office/drawing/2014/main" id="{56505211-BD2B-0D8A-FB89-387466D4F62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38874" y="1260475"/>
            <a:ext cx="2681605" cy="1990725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Рисунок 7">
            <a:extLst>
              <a:ext uri="{FF2B5EF4-FFF2-40B4-BE49-F238E27FC236}">
                <a16:creationId xmlns:a16="http://schemas.microsoft.com/office/drawing/2014/main" id="{5F765ECF-AB6C-3FFF-FF2C-63D3779F11E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067482" y="1260475"/>
            <a:ext cx="2681605" cy="1990725"/>
          </a:xfrm>
        </p:spPr>
        <p:txBody>
          <a:bodyPr/>
          <a:lstStyle/>
          <a:p>
            <a:endParaRPr lang="ru-RU"/>
          </a:p>
        </p:txBody>
      </p:sp>
      <p:sp>
        <p:nvSpPr>
          <p:cNvPr id="11" name="Рисунок 7">
            <a:extLst>
              <a:ext uri="{FF2B5EF4-FFF2-40B4-BE49-F238E27FC236}">
                <a16:creationId xmlns:a16="http://schemas.microsoft.com/office/drawing/2014/main" id="{8EA033EC-DDEC-77B1-F367-104ADA95FEA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28714" y="3789593"/>
            <a:ext cx="2681605" cy="1990725"/>
          </a:xfrm>
        </p:spPr>
        <p:txBody>
          <a:bodyPr/>
          <a:lstStyle/>
          <a:p>
            <a:endParaRPr lang="ru-RU"/>
          </a:p>
        </p:txBody>
      </p:sp>
      <p:sp>
        <p:nvSpPr>
          <p:cNvPr id="12" name="Рисунок 7">
            <a:extLst>
              <a:ext uri="{FF2B5EF4-FFF2-40B4-BE49-F238E27FC236}">
                <a16:creationId xmlns:a16="http://schemas.microsoft.com/office/drawing/2014/main" id="{8A6B4E11-476C-C7AD-B23B-F616921BE34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067482" y="3789593"/>
            <a:ext cx="2681605" cy="1990725"/>
          </a:xfrm>
        </p:spPr>
        <p:txBody>
          <a:bodyPr/>
          <a:lstStyle/>
          <a:p>
            <a:endParaRPr lang="ru-RU"/>
          </a:p>
        </p:txBody>
      </p:sp>
      <p:sp>
        <p:nvSpPr>
          <p:cNvPr id="14" name="Текст 13">
            <a:extLst>
              <a:ext uri="{FF2B5EF4-FFF2-40B4-BE49-F238E27FC236}">
                <a16:creationId xmlns:a16="http://schemas.microsoft.com/office/drawing/2014/main" id="{9359D7B4-3CA5-B120-BC4B-FC51CBE4C5D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239191" y="3341371"/>
            <a:ext cx="2681288" cy="254000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  <a:latin typeface="Tilda Sans Black" panose="020B0902020204020303" pitchFamily="34" charset="0"/>
              </a:defRPr>
            </a:lvl1pPr>
          </a:lstStyle>
          <a:p>
            <a:pPr lvl="0"/>
            <a:endParaRPr lang="ru-RU" dirty="0"/>
          </a:p>
        </p:txBody>
      </p:sp>
      <p:sp>
        <p:nvSpPr>
          <p:cNvPr id="15" name="Текст 13">
            <a:extLst>
              <a:ext uri="{FF2B5EF4-FFF2-40B4-BE49-F238E27FC236}">
                <a16:creationId xmlns:a16="http://schemas.microsoft.com/office/drawing/2014/main" id="{29BCF07C-93B5-EDCC-091F-68D30EC8264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064938" y="3342879"/>
            <a:ext cx="2681288" cy="254000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  <a:latin typeface="Tilda Sans Black" panose="020B0902020204020303" pitchFamily="34" charset="0"/>
              </a:defRPr>
            </a:lvl1pPr>
          </a:lstStyle>
          <a:p>
            <a:pPr lvl="0"/>
            <a:endParaRPr lang="ru-RU" dirty="0"/>
          </a:p>
        </p:txBody>
      </p:sp>
      <p:sp>
        <p:nvSpPr>
          <p:cNvPr id="16" name="Текст 13">
            <a:extLst>
              <a:ext uri="{FF2B5EF4-FFF2-40B4-BE49-F238E27FC236}">
                <a16:creationId xmlns:a16="http://schemas.microsoft.com/office/drawing/2014/main" id="{B9A30029-5DE0-1498-D4AA-70F87CFB069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239825" y="5887590"/>
            <a:ext cx="2681288" cy="254000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  <a:latin typeface="Tilda Sans Black" panose="020B0902020204020303" pitchFamily="34" charset="0"/>
              </a:defRPr>
            </a:lvl1pPr>
          </a:lstStyle>
          <a:p>
            <a:pPr lvl="0"/>
            <a:endParaRPr lang="ru-RU" dirty="0"/>
          </a:p>
        </p:txBody>
      </p:sp>
      <p:sp>
        <p:nvSpPr>
          <p:cNvPr id="17" name="Текст 13">
            <a:extLst>
              <a:ext uri="{FF2B5EF4-FFF2-40B4-BE49-F238E27FC236}">
                <a16:creationId xmlns:a16="http://schemas.microsoft.com/office/drawing/2014/main" id="{00348BA1-3140-A389-147E-883F6F0CE40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064938" y="5882158"/>
            <a:ext cx="2681288" cy="254000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  <a:latin typeface="Tilda Sans Black" panose="020B0902020204020303" pitchFamily="34" charset="0"/>
              </a:defRPr>
            </a:lvl1pPr>
          </a:lstStyle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5633774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884">
          <p15:clr>
            <a:srgbClr val="FBAE4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 2 диаграммы с текстовыми блоками темная те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A3D06E-3559-D729-68D4-F47E05F08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57F5702-4C8F-81E0-6C43-AAA16EFE544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F72F3AE-CB54-635A-8EB8-EFB38E0EDE7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2AC049-6798-41A8-A0BD-CA68192034D3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" name="Диаграмма 5">
            <a:extLst>
              <a:ext uri="{FF2B5EF4-FFF2-40B4-BE49-F238E27FC236}">
                <a16:creationId xmlns:a16="http://schemas.microsoft.com/office/drawing/2014/main" id="{C5059F0F-FD22-DECC-D049-94C58DBF41E0}"/>
              </a:ext>
            </a:extLst>
          </p:cNvPr>
          <p:cNvSpPr>
            <a:spLocks noGrp="1"/>
          </p:cNvSpPr>
          <p:nvPr>
            <p:ph type="chart" sz="quarter" idx="12"/>
          </p:nvPr>
        </p:nvSpPr>
        <p:spPr>
          <a:xfrm>
            <a:off x="442913" y="1405153"/>
            <a:ext cx="5653087" cy="21558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Диаграмма 5">
            <a:extLst>
              <a:ext uri="{FF2B5EF4-FFF2-40B4-BE49-F238E27FC236}">
                <a16:creationId xmlns:a16="http://schemas.microsoft.com/office/drawing/2014/main" id="{0C91D37E-7321-393B-5D70-2148050C7071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442913" y="3827838"/>
            <a:ext cx="5653087" cy="2155825"/>
          </a:xfrm>
        </p:spPr>
        <p:txBody>
          <a:bodyPr/>
          <a:lstStyle/>
          <a:p>
            <a:endParaRPr lang="ru-RU"/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69680DD0-C8F5-6C02-7294-08F65A5CF41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00800" y="1404938"/>
            <a:ext cx="5419725" cy="2155825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endParaRPr lang="ru-RU" dirty="0"/>
          </a:p>
        </p:txBody>
      </p:sp>
      <p:sp>
        <p:nvSpPr>
          <p:cNvPr id="12" name="Текст 10">
            <a:extLst>
              <a:ext uri="{FF2B5EF4-FFF2-40B4-BE49-F238E27FC236}">
                <a16:creationId xmlns:a16="http://schemas.microsoft.com/office/drawing/2014/main" id="{D84DBC2F-0B99-A327-5493-A3836F1F37D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400800" y="3827837"/>
            <a:ext cx="5419725" cy="2155825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1068454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блока объекта+текст-пояснение темная те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7747FA-1DE1-EC78-CD8A-8ED782C88E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22D20E3-B626-3D0D-A06E-2DB7407D275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1B6E38F-B587-A5C9-E4CE-766B33656B8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2AC049-6798-41A8-A0BD-CA68192034D3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CE5D3FB-865E-1E54-C78D-16D0FA5D7038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741683" y="1329541"/>
            <a:ext cx="7007406" cy="2309207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7" name="Объект 5">
            <a:extLst>
              <a:ext uri="{FF2B5EF4-FFF2-40B4-BE49-F238E27FC236}">
                <a16:creationId xmlns:a16="http://schemas.microsoft.com/office/drawing/2014/main" id="{FFB63690-B944-1FCB-1E08-CDAD88DA539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741683" y="3775202"/>
            <a:ext cx="7007406" cy="23092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43EB6E94-98FC-F568-FA76-DF764AAE30A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2913" y="1330325"/>
            <a:ext cx="4176712" cy="450850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  <a:latin typeface="Tilda Sans Black" panose="020B0902020204020303" pitchFamily="34" charset="0"/>
              </a:defRPr>
            </a:lvl1pPr>
          </a:lstStyle>
          <a:p>
            <a:pPr lvl="0"/>
            <a:r>
              <a:rPr lang="ru-RU" dirty="0"/>
              <a:t>Подзаголовок </a:t>
            </a:r>
          </a:p>
        </p:txBody>
      </p:sp>
      <p:sp>
        <p:nvSpPr>
          <p:cNvPr id="10" name="Текст 8">
            <a:extLst>
              <a:ext uri="{FF2B5EF4-FFF2-40B4-BE49-F238E27FC236}">
                <a16:creationId xmlns:a16="http://schemas.microsoft.com/office/drawing/2014/main" id="{DC82FBA0-A12A-AB33-6032-4EC7FB4DDDD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2913" y="1936738"/>
            <a:ext cx="4176712" cy="414767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6766693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 блока объекта+текст-пояснение темная те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7747FA-1DE1-EC78-CD8A-8ED782C88E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22D20E3-B626-3D0D-A06E-2DB7407D275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1B6E38F-B587-A5C9-E4CE-766B33656B8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2AC049-6798-41A8-A0BD-CA68192034D3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Объект 5">
            <a:extLst>
              <a:ext uri="{FF2B5EF4-FFF2-40B4-BE49-F238E27FC236}">
                <a16:creationId xmlns:a16="http://schemas.microsoft.com/office/drawing/2014/main" id="{FFB63690-B944-1FCB-1E08-CDAD88DA539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745039" y="1324360"/>
            <a:ext cx="3440783" cy="476004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43EB6E94-98FC-F568-FA76-DF764AAE30A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2913" y="1330325"/>
            <a:ext cx="4176712" cy="450850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  <a:latin typeface="Tilda Sans Black" panose="020B0902020204020303" pitchFamily="34" charset="0"/>
              </a:defRPr>
            </a:lvl1pPr>
          </a:lstStyle>
          <a:p>
            <a:pPr lvl="0"/>
            <a:r>
              <a:rPr lang="ru-RU" dirty="0"/>
              <a:t>Подзаголовок </a:t>
            </a:r>
          </a:p>
        </p:txBody>
      </p:sp>
      <p:sp>
        <p:nvSpPr>
          <p:cNvPr id="10" name="Текст 8">
            <a:extLst>
              <a:ext uri="{FF2B5EF4-FFF2-40B4-BE49-F238E27FC236}">
                <a16:creationId xmlns:a16="http://schemas.microsoft.com/office/drawing/2014/main" id="{DC82FBA0-A12A-AB33-6032-4EC7FB4DDDD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2913" y="1936738"/>
            <a:ext cx="4176712" cy="414767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endParaRPr lang="ru-RU" dirty="0"/>
          </a:p>
        </p:txBody>
      </p:sp>
      <p:sp>
        <p:nvSpPr>
          <p:cNvPr id="8" name="Объект 5">
            <a:extLst>
              <a:ext uri="{FF2B5EF4-FFF2-40B4-BE49-F238E27FC236}">
                <a16:creationId xmlns:a16="http://schemas.microsoft.com/office/drawing/2014/main" id="{B79F8F21-9095-0C61-F83E-BA40FB5FADE6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8311235" y="1324360"/>
            <a:ext cx="3440783" cy="476004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97404182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е и 4 доп. рисунка (команда) темная те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ED0912-F87A-F020-7174-87BE36024E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8A17F4F-ED1A-D354-DE8D-53096A8A127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EB65750-D0C8-777E-A9CD-941D269144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2AC049-6798-41A8-A0BD-CA68192034D3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" name="Рисунок 5">
            <a:extLst>
              <a:ext uri="{FF2B5EF4-FFF2-40B4-BE49-F238E27FC236}">
                <a16:creationId xmlns:a16="http://schemas.microsoft.com/office/drawing/2014/main" id="{8894D439-B6F7-D2EC-CD4A-BC22BBB27E2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006770" y="1435261"/>
            <a:ext cx="4178460" cy="4138452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Рисунок 9">
            <a:extLst>
              <a:ext uri="{FF2B5EF4-FFF2-40B4-BE49-F238E27FC236}">
                <a16:creationId xmlns:a16="http://schemas.microsoft.com/office/drawing/2014/main" id="{4A4A191A-68AB-A034-9ECF-E5AA529FFD9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61963" y="1435260"/>
            <a:ext cx="3386137" cy="1713054"/>
          </a:xfrm>
        </p:spPr>
        <p:txBody>
          <a:bodyPr/>
          <a:lstStyle/>
          <a:p>
            <a:endParaRPr lang="ru-RU"/>
          </a:p>
        </p:txBody>
      </p:sp>
      <p:sp>
        <p:nvSpPr>
          <p:cNvPr id="13" name="Текст 12">
            <a:extLst>
              <a:ext uri="{FF2B5EF4-FFF2-40B4-BE49-F238E27FC236}">
                <a16:creationId xmlns:a16="http://schemas.microsoft.com/office/drawing/2014/main" id="{012A4166-540D-0DEF-F0C6-0F8265EEF8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52438" y="3261869"/>
            <a:ext cx="3395662" cy="167129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  <a:latin typeface="Tilda Sans Black" panose="020B0902020204020303" pitchFamily="34" charset="0"/>
              </a:defRPr>
            </a:lvl1pPr>
          </a:lstStyle>
          <a:p>
            <a:pPr lvl="0"/>
            <a:endParaRPr lang="ru-RU" dirty="0"/>
          </a:p>
        </p:txBody>
      </p:sp>
      <p:sp>
        <p:nvSpPr>
          <p:cNvPr id="14" name="Текст 12">
            <a:extLst>
              <a:ext uri="{FF2B5EF4-FFF2-40B4-BE49-F238E27FC236}">
                <a16:creationId xmlns:a16="http://schemas.microsoft.com/office/drawing/2014/main" id="{E0B7B751-702B-2185-E3A4-5CD31E136DD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52438" y="3519404"/>
            <a:ext cx="3395662" cy="167129"/>
          </a:xfrm>
        </p:spPr>
        <p:txBody>
          <a:bodyPr>
            <a:noAutofit/>
          </a:bodyPr>
          <a:lstStyle>
            <a:lvl1pPr marL="0" indent="0">
              <a:buNone/>
              <a:defRPr sz="1600" i="1">
                <a:latin typeface="Tilda Sans" panose="020B0502020204020303" pitchFamily="34" charset="0"/>
              </a:defRPr>
            </a:lvl1pPr>
          </a:lstStyle>
          <a:p>
            <a:pPr lvl="0"/>
            <a:endParaRPr lang="ru-RU" dirty="0"/>
          </a:p>
        </p:txBody>
      </p:sp>
      <p:sp>
        <p:nvSpPr>
          <p:cNvPr id="20" name="Рисунок 9">
            <a:extLst>
              <a:ext uri="{FF2B5EF4-FFF2-40B4-BE49-F238E27FC236}">
                <a16:creationId xmlns:a16="http://schemas.microsoft.com/office/drawing/2014/main" id="{ACFB40F7-BAAD-DBAD-D2A5-4557656C8B5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52438" y="3860658"/>
            <a:ext cx="3386137" cy="1713054"/>
          </a:xfrm>
        </p:spPr>
        <p:txBody>
          <a:bodyPr/>
          <a:lstStyle/>
          <a:p>
            <a:endParaRPr lang="ru-RU"/>
          </a:p>
        </p:txBody>
      </p:sp>
      <p:sp>
        <p:nvSpPr>
          <p:cNvPr id="21" name="Текст 12">
            <a:extLst>
              <a:ext uri="{FF2B5EF4-FFF2-40B4-BE49-F238E27FC236}">
                <a16:creationId xmlns:a16="http://schemas.microsoft.com/office/drawing/2014/main" id="{0577780A-5F1B-CDAB-C1ED-EB38EE2C135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42913" y="5687267"/>
            <a:ext cx="3395662" cy="167129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  <a:latin typeface="Tilda Sans Black" panose="020B0902020204020303" pitchFamily="34" charset="0"/>
              </a:defRPr>
            </a:lvl1pPr>
          </a:lstStyle>
          <a:p>
            <a:pPr lvl="0"/>
            <a:endParaRPr lang="ru-RU" dirty="0"/>
          </a:p>
        </p:txBody>
      </p:sp>
      <p:sp>
        <p:nvSpPr>
          <p:cNvPr id="22" name="Текст 12">
            <a:extLst>
              <a:ext uri="{FF2B5EF4-FFF2-40B4-BE49-F238E27FC236}">
                <a16:creationId xmlns:a16="http://schemas.microsoft.com/office/drawing/2014/main" id="{49285A11-9A82-19BE-95AF-0869421782D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42913" y="5944802"/>
            <a:ext cx="3395662" cy="167129"/>
          </a:xfrm>
        </p:spPr>
        <p:txBody>
          <a:bodyPr>
            <a:noAutofit/>
          </a:bodyPr>
          <a:lstStyle>
            <a:lvl1pPr marL="0" indent="0">
              <a:buNone/>
              <a:defRPr sz="1600" i="1">
                <a:latin typeface="Tilda Sans" panose="020B0502020204020303" pitchFamily="34" charset="0"/>
              </a:defRPr>
            </a:lvl1pPr>
          </a:lstStyle>
          <a:p>
            <a:pPr lvl="0"/>
            <a:endParaRPr lang="ru-RU" dirty="0"/>
          </a:p>
        </p:txBody>
      </p:sp>
      <p:sp>
        <p:nvSpPr>
          <p:cNvPr id="23" name="Рисунок 9">
            <a:extLst>
              <a:ext uri="{FF2B5EF4-FFF2-40B4-BE49-F238E27FC236}">
                <a16:creationId xmlns:a16="http://schemas.microsoft.com/office/drawing/2014/main" id="{4957C002-6386-98DF-29E6-338C9F1FB36D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343900" y="1435260"/>
            <a:ext cx="3386137" cy="1713054"/>
          </a:xfrm>
        </p:spPr>
        <p:txBody>
          <a:bodyPr/>
          <a:lstStyle/>
          <a:p>
            <a:endParaRPr lang="ru-RU"/>
          </a:p>
        </p:txBody>
      </p:sp>
      <p:sp>
        <p:nvSpPr>
          <p:cNvPr id="24" name="Текст 12">
            <a:extLst>
              <a:ext uri="{FF2B5EF4-FFF2-40B4-BE49-F238E27FC236}">
                <a16:creationId xmlns:a16="http://schemas.microsoft.com/office/drawing/2014/main" id="{25741F00-C167-7D50-FD35-FD2F9F82576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334375" y="3261869"/>
            <a:ext cx="3395662" cy="167129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  <a:latin typeface="Tilda Sans Black" panose="020B0902020204020303" pitchFamily="34" charset="0"/>
              </a:defRPr>
            </a:lvl1pPr>
          </a:lstStyle>
          <a:p>
            <a:pPr lvl="0"/>
            <a:endParaRPr lang="ru-RU" dirty="0"/>
          </a:p>
        </p:txBody>
      </p:sp>
      <p:sp>
        <p:nvSpPr>
          <p:cNvPr id="25" name="Текст 12">
            <a:extLst>
              <a:ext uri="{FF2B5EF4-FFF2-40B4-BE49-F238E27FC236}">
                <a16:creationId xmlns:a16="http://schemas.microsoft.com/office/drawing/2014/main" id="{20D8C855-77C4-48A4-91ED-0DF494B57F1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334375" y="3519404"/>
            <a:ext cx="3395662" cy="167129"/>
          </a:xfrm>
        </p:spPr>
        <p:txBody>
          <a:bodyPr>
            <a:noAutofit/>
          </a:bodyPr>
          <a:lstStyle>
            <a:lvl1pPr marL="0" indent="0">
              <a:buNone/>
              <a:defRPr sz="1600" i="1">
                <a:latin typeface="Tilda Sans" panose="020B0502020204020303" pitchFamily="34" charset="0"/>
              </a:defRPr>
            </a:lvl1pPr>
          </a:lstStyle>
          <a:p>
            <a:pPr lvl="0"/>
            <a:endParaRPr lang="ru-RU" dirty="0"/>
          </a:p>
        </p:txBody>
      </p:sp>
      <p:sp>
        <p:nvSpPr>
          <p:cNvPr id="26" name="Рисунок 9">
            <a:extLst>
              <a:ext uri="{FF2B5EF4-FFF2-40B4-BE49-F238E27FC236}">
                <a16:creationId xmlns:a16="http://schemas.microsoft.com/office/drawing/2014/main" id="{EF1B6074-2700-5873-1D5E-BAFB85EF098A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8334375" y="3860658"/>
            <a:ext cx="3386137" cy="1713054"/>
          </a:xfrm>
        </p:spPr>
        <p:txBody>
          <a:bodyPr/>
          <a:lstStyle/>
          <a:p>
            <a:endParaRPr lang="ru-RU"/>
          </a:p>
        </p:txBody>
      </p:sp>
      <p:sp>
        <p:nvSpPr>
          <p:cNvPr id="27" name="Текст 12">
            <a:extLst>
              <a:ext uri="{FF2B5EF4-FFF2-40B4-BE49-F238E27FC236}">
                <a16:creationId xmlns:a16="http://schemas.microsoft.com/office/drawing/2014/main" id="{4C596905-9C28-9DF0-7135-179BE4BD1F8D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8324850" y="5687267"/>
            <a:ext cx="3395662" cy="167129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  <a:latin typeface="Tilda Sans Black" panose="020B0902020204020303" pitchFamily="34" charset="0"/>
              </a:defRPr>
            </a:lvl1pPr>
          </a:lstStyle>
          <a:p>
            <a:pPr lvl="0"/>
            <a:endParaRPr lang="ru-RU" dirty="0"/>
          </a:p>
        </p:txBody>
      </p:sp>
      <p:sp>
        <p:nvSpPr>
          <p:cNvPr id="28" name="Текст 12">
            <a:extLst>
              <a:ext uri="{FF2B5EF4-FFF2-40B4-BE49-F238E27FC236}">
                <a16:creationId xmlns:a16="http://schemas.microsoft.com/office/drawing/2014/main" id="{EFD97A91-4690-2931-E270-422D4CBC8DCC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8324850" y="5944802"/>
            <a:ext cx="3395662" cy="167129"/>
          </a:xfrm>
        </p:spPr>
        <p:txBody>
          <a:bodyPr>
            <a:noAutofit/>
          </a:bodyPr>
          <a:lstStyle>
            <a:lvl1pPr marL="0" indent="0">
              <a:buNone/>
              <a:defRPr sz="1600" i="1">
                <a:latin typeface="Tilda Sans" panose="020B0502020204020303" pitchFamily="34" charset="0"/>
              </a:defRPr>
            </a:lvl1pPr>
          </a:lstStyle>
          <a:p>
            <a:pPr lvl="0"/>
            <a:endParaRPr lang="ru-RU" dirty="0"/>
          </a:p>
        </p:txBody>
      </p:sp>
      <p:sp>
        <p:nvSpPr>
          <p:cNvPr id="29" name="Текст 12">
            <a:extLst>
              <a:ext uri="{FF2B5EF4-FFF2-40B4-BE49-F238E27FC236}">
                <a16:creationId xmlns:a16="http://schemas.microsoft.com/office/drawing/2014/main" id="{25916AE8-A2C3-2A4C-6D54-30483FE9B1A3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006770" y="5687267"/>
            <a:ext cx="4178460" cy="167129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  <a:latin typeface="Tilda Sans Black" panose="020B0902020204020303" pitchFamily="34" charset="0"/>
              </a:defRPr>
            </a:lvl1pPr>
          </a:lstStyle>
          <a:p>
            <a:pPr lvl="0"/>
            <a:endParaRPr lang="ru-RU" dirty="0"/>
          </a:p>
        </p:txBody>
      </p:sp>
      <p:sp>
        <p:nvSpPr>
          <p:cNvPr id="30" name="Текст 12">
            <a:extLst>
              <a:ext uri="{FF2B5EF4-FFF2-40B4-BE49-F238E27FC236}">
                <a16:creationId xmlns:a16="http://schemas.microsoft.com/office/drawing/2014/main" id="{53EFA6BF-0CAA-6784-6132-D34478E42960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006770" y="5944802"/>
            <a:ext cx="4178460" cy="167129"/>
          </a:xfrm>
        </p:spPr>
        <p:txBody>
          <a:bodyPr>
            <a:noAutofit/>
          </a:bodyPr>
          <a:lstStyle>
            <a:lvl1pPr marL="0" indent="0">
              <a:buNone/>
              <a:defRPr sz="1600" i="1">
                <a:latin typeface="Tilda Sans" panose="020B0502020204020303" pitchFamily="34" charset="0"/>
              </a:defRPr>
            </a:lvl1pPr>
          </a:lstStyle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3825938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блока текста и рисунок темная те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6B4C0A-309E-5049-B512-B5D2F37AD0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5070DD5-9C69-396C-62B5-F01C5ECDB51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F0D76AF-0EAD-BA9C-F74A-984BAE53DCC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2AC049-6798-41A8-A0BD-CA68192034D3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AAF6AD25-F7E3-210D-5B3A-2C4F5132FDA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42913" y="1371600"/>
            <a:ext cx="5561012" cy="18288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endParaRPr lang="ru-RU" dirty="0"/>
          </a:p>
        </p:txBody>
      </p:sp>
      <p:sp>
        <p:nvSpPr>
          <p:cNvPr id="7" name="Текст 5">
            <a:extLst>
              <a:ext uri="{FF2B5EF4-FFF2-40B4-BE49-F238E27FC236}">
                <a16:creationId xmlns:a16="http://schemas.microsoft.com/office/drawing/2014/main" id="{71E80348-845E-576B-9CE7-930785D021C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88075" y="1371600"/>
            <a:ext cx="5561012" cy="18288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endParaRPr lang="ru-RU" dirty="0"/>
          </a:p>
        </p:txBody>
      </p:sp>
      <p:sp>
        <p:nvSpPr>
          <p:cNvPr id="9" name="Рисунок 8">
            <a:extLst>
              <a:ext uri="{FF2B5EF4-FFF2-40B4-BE49-F238E27FC236}">
                <a16:creationId xmlns:a16="http://schemas.microsoft.com/office/drawing/2014/main" id="{894E6226-706C-F430-340F-1B2FFE74C42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33388" y="3352800"/>
            <a:ext cx="11315700" cy="2671763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09811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блока текста с наименованиями и рисунок темная те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7FEBBA-A26F-6FA1-50AF-1733497A7E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5227789-E642-3418-3B23-91EF01BFCE5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135AB39-80FE-585D-66E8-1F3B1CCDF13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2AC049-6798-41A8-A0BD-CA68192034D3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A7D89D24-9258-D5F8-D158-0131C54AC9B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42913" y="1798320"/>
            <a:ext cx="5541327" cy="102381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endParaRPr lang="ru-RU" dirty="0"/>
          </a:p>
        </p:txBody>
      </p:sp>
      <p:sp>
        <p:nvSpPr>
          <p:cNvPr id="9" name="Текст 5">
            <a:extLst>
              <a:ext uri="{FF2B5EF4-FFF2-40B4-BE49-F238E27FC236}">
                <a16:creationId xmlns:a16="http://schemas.microsoft.com/office/drawing/2014/main" id="{F71CA0DD-D913-C8BB-5C2A-26B0AD9F9F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07760" y="1798320"/>
            <a:ext cx="5541327" cy="102381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endParaRPr lang="ru-RU" dirty="0"/>
          </a:p>
        </p:txBody>
      </p:sp>
      <p:sp>
        <p:nvSpPr>
          <p:cNvPr id="10" name="Текст 5">
            <a:extLst>
              <a:ext uri="{FF2B5EF4-FFF2-40B4-BE49-F238E27FC236}">
                <a16:creationId xmlns:a16="http://schemas.microsoft.com/office/drawing/2014/main" id="{8BC2D885-1D8C-162D-EF98-FC15C336647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2913" y="1381760"/>
            <a:ext cx="5541327" cy="310276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  <a:latin typeface="Tilda Sans Black" panose="020B0902020204020303" pitchFamily="34" charset="0"/>
              </a:defRPr>
            </a:lvl1pPr>
          </a:lstStyle>
          <a:p>
            <a:pPr lvl="0"/>
            <a:endParaRPr lang="ru-RU" dirty="0"/>
          </a:p>
        </p:txBody>
      </p:sp>
      <p:sp>
        <p:nvSpPr>
          <p:cNvPr id="11" name="Текст 5">
            <a:extLst>
              <a:ext uri="{FF2B5EF4-FFF2-40B4-BE49-F238E27FC236}">
                <a16:creationId xmlns:a16="http://schemas.microsoft.com/office/drawing/2014/main" id="{798DBB6B-ED8A-B39F-6CE0-CF4AFCDC9E9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07760" y="1381760"/>
            <a:ext cx="5541327" cy="310276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  <a:latin typeface="Tilda Sans Black" panose="020B0902020204020303" pitchFamily="34" charset="0"/>
              </a:defRPr>
            </a:lvl1pPr>
          </a:lstStyle>
          <a:p>
            <a:pPr lvl="0"/>
            <a:endParaRPr lang="ru-RU" dirty="0"/>
          </a:p>
        </p:txBody>
      </p:sp>
      <p:sp>
        <p:nvSpPr>
          <p:cNvPr id="12" name="Текст 5">
            <a:extLst>
              <a:ext uri="{FF2B5EF4-FFF2-40B4-BE49-F238E27FC236}">
                <a16:creationId xmlns:a16="http://schemas.microsoft.com/office/drawing/2014/main" id="{C5E8E78D-8C74-F781-CFAB-8613FD32FEF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42913" y="3375462"/>
            <a:ext cx="5541327" cy="102381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endParaRPr lang="ru-RU" dirty="0"/>
          </a:p>
        </p:txBody>
      </p:sp>
      <p:sp>
        <p:nvSpPr>
          <p:cNvPr id="13" name="Текст 5">
            <a:extLst>
              <a:ext uri="{FF2B5EF4-FFF2-40B4-BE49-F238E27FC236}">
                <a16:creationId xmlns:a16="http://schemas.microsoft.com/office/drawing/2014/main" id="{206201FE-1D33-A0B2-9F93-2AD20CE7CC2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207760" y="3375462"/>
            <a:ext cx="5541327" cy="102381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endParaRPr lang="ru-RU" dirty="0"/>
          </a:p>
        </p:txBody>
      </p:sp>
      <p:sp>
        <p:nvSpPr>
          <p:cNvPr id="14" name="Текст 5">
            <a:extLst>
              <a:ext uri="{FF2B5EF4-FFF2-40B4-BE49-F238E27FC236}">
                <a16:creationId xmlns:a16="http://schemas.microsoft.com/office/drawing/2014/main" id="{B25EDA5C-6426-D487-B415-A77DFBDAF51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42913" y="2958902"/>
            <a:ext cx="5541327" cy="310276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  <a:latin typeface="Tilda Sans Black" panose="020B0902020204020303" pitchFamily="34" charset="0"/>
              </a:defRPr>
            </a:lvl1pPr>
          </a:lstStyle>
          <a:p>
            <a:pPr lvl="0"/>
            <a:endParaRPr lang="ru-RU" dirty="0"/>
          </a:p>
        </p:txBody>
      </p:sp>
      <p:sp>
        <p:nvSpPr>
          <p:cNvPr id="15" name="Текст 5">
            <a:extLst>
              <a:ext uri="{FF2B5EF4-FFF2-40B4-BE49-F238E27FC236}">
                <a16:creationId xmlns:a16="http://schemas.microsoft.com/office/drawing/2014/main" id="{2CF248DD-5A35-60A1-09C3-2A7442E20DF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207760" y="2958902"/>
            <a:ext cx="5541327" cy="310276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  <a:latin typeface="Tilda Sans Black" panose="020B0902020204020303" pitchFamily="34" charset="0"/>
              </a:defRPr>
            </a:lvl1pPr>
          </a:lstStyle>
          <a:p>
            <a:pPr lvl="0"/>
            <a:endParaRPr lang="ru-RU" dirty="0"/>
          </a:p>
        </p:txBody>
      </p:sp>
      <p:sp>
        <p:nvSpPr>
          <p:cNvPr id="17" name="Рисунок 16">
            <a:extLst>
              <a:ext uri="{FF2B5EF4-FFF2-40B4-BE49-F238E27FC236}">
                <a16:creationId xmlns:a16="http://schemas.microsoft.com/office/drawing/2014/main" id="{E9C6D4FD-259C-9286-A433-98B7371A4A95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42913" y="4505564"/>
            <a:ext cx="11306175" cy="1650761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989753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ри рисунка, три блока текста с наименованиями темная те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FA2DF3-BDF6-4A30-53D5-575CBF49FB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E1C0DA2-B9EC-7A86-025E-A5C82DE9E95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9C115D2-5FD5-C010-3143-6EF79821943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2AC049-6798-41A8-A0BD-CA68192034D3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" name="Рисунок 5">
            <a:extLst>
              <a:ext uri="{FF2B5EF4-FFF2-40B4-BE49-F238E27FC236}">
                <a16:creationId xmlns:a16="http://schemas.microsoft.com/office/drawing/2014/main" id="{6D3B5427-BB9C-15FC-7A0B-E3E1C42C6A9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42913" y="1292449"/>
            <a:ext cx="3692207" cy="2136552"/>
          </a:xfrm>
        </p:spPr>
        <p:txBody>
          <a:bodyPr/>
          <a:lstStyle/>
          <a:p>
            <a:endParaRPr lang="ru-RU"/>
          </a:p>
        </p:txBody>
      </p:sp>
      <p:sp>
        <p:nvSpPr>
          <p:cNvPr id="9" name="Рисунок 5">
            <a:extLst>
              <a:ext uri="{FF2B5EF4-FFF2-40B4-BE49-F238E27FC236}">
                <a16:creationId xmlns:a16="http://schemas.microsoft.com/office/drawing/2014/main" id="{DD8BB7BA-62D2-05AA-07A1-5CB1D624146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249896" y="1292449"/>
            <a:ext cx="3692207" cy="2136552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Рисунок 5">
            <a:extLst>
              <a:ext uri="{FF2B5EF4-FFF2-40B4-BE49-F238E27FC236}">
                <a16:creationId xmlns:a16="http://schemas.microsoft.com/office/drawing/2014/main" id="{E570094C-F30B-5A59-BE2E-C05870973FC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056880" y="1292449"/>
            <a:ext cx="3692207" cy="2136552"/>
          </a:xfrm>
        </p:spPr>
        <p:txBody>
          <a:bodyPr/>
          <a:lstStyle/>
          <a:p>
            <a:endParaRPr lang="ru-RU"/>
          </a:p>
        </p:txBody>
      </p:sp>
      <p:sp>
        <p:nvSpPr>
          <p:cNvPr id="12" name="Текст 11">
            <a:extLst>
              <a:ext uri="{FF2B5EF4-FFF2-40B4-BE49-F238E27FC236}">
                <a16:creationId xmlns:a16="http://schemas.microsoft.com/office/drawing/2014/main" id="{50AEF06A-34C0-9669-4F4A-2CA6A4BB87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2913" y="3556000"/>
            <a:ext cx="3692525" cy="365125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  <a:latin typeface="Tilda Sans Black" panose="020B0902020204020303" pitchFamily="34" charset="0"/>
              </a:defRPr>
            </a:lvl1pPr>
          </a:lstStyle>
          <a:p>
            <a:pPr lvl="0"/>
            <a:endParaRPr lang="ru-RU" dirty="0"/>
          </a:p>
        </p:txBody>
      </p:sp>
      <p:sp>
        <p:nvSpPr>
          <p:cNvPr id="13" name="Текст 11">
            <a:extLst>
              <a:ext uri="{FF2B5EF4-FFF2-40B4-BE49-F238E27FC236}">
                <a16:creationId xmlns:a16="http://schemas.microsoft.com/office/drawing/2014/main" id="{BF350222-2199-4D43-1180-A84F6BB856C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245024" y="3556000"/>
            <a:ext cx="3692525" cy="365125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  <a:latin typeface="Tilda Sans Black" panose="020B0902020204020303" pitchFamily="34" charset="0"/>
              </a:defRPr>
            </a:lvl1pPr>
          </a:lstStyle>
          <a:p>
            <a:pPr lvl="0"/>
            <a:endParaRPr lang="ru-RU" dirty="0"/>
          </a:p>
        </p:txBody>
      </p:sp>
      <p:sp>
        <p:nvSpPr>
          <p:cNvPr id="14" name="Текст 11">
            <a:extLst>
              <a:ext uri="{FF2B5EF4-FFF2-40B4-BE49-F238E27FC236}">
                <a16:creationId xmlns:a16="http://schemas.microsoft.com/office/drawing/2014/main" id="{CEB9D39D-C54C-B2DE-2996-4828C2D66BB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056880" y="3556000"/>
            <a:ext cx="3692525" cy="365125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  <a:latin typeface="Tilda Sans Black" panose="020B0902020204020303" pitchFamily="34" charset="0"/>
              </a:defRPr>
            </a:lvl1pPr>
          </a:lstStyle>
          <a:p>
            <a:pPr lvl="0"/>
            <a:endParaRPr lang="ru-RU" dirty="0"/>
          </a:p>
        </p:txBody>
      </p:sp>
      <p:sp>
        <p:nvSpPr>
          <p:cNvPr id="15" name="Текст 11">
            <a:extLst>
              <a:ext uri="{FF2B5EF4-FFF2-40B4-BE49-F238E27FC236}">
                <a16:creationId xmlns:a16="http://schemas.microsoft.com/office/drawing/2014/main" id="{DEF2D405-1B74-0C61-2894-AAEBCF78F93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42913" y="4048125"/>
            <a:ext cx="3692525" cy="2068195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  <a:latin typeface="Tilda Sans" panose="020B0502020204020303" pitchFamily="34" charset="0"/>
              </a:defRPr>
            </a:lvl1pPr>
          </a:lstStyle>
          <a:p>
            <a:pPr lvl="0"/>
            <a:endParaRPr lang="ru-RU" dirty="0"/>
          </a:p>
        </p:txBody>
      </p:sp>
      <p:sp>
        <p:nvSpPr>
          <p:cNvPr id="16" name="Текст 11">
            <a:extLst>
              <a:ext uri="{FF2B5EF4-FFF2-40B4-BE49-F238E27FC236}">
                <a16:creationId xmlns:a16="http://schemas.microsoft.com/office/drawing/2014/main" id="{FA532B45-E61C-E583-0400-D81AEDD8038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245024" y="4048125"/>
            <a:ext cx="3692525" cy="2068195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  <a:latin typeface="Tilda Sans" panose="020B0502020204020303" pitchFamily="34" charset="0"/>
              </a:defRPr>
            </a:lvl1pPr>
          </a:lstStyle>
          <a:p>
            <a:pPr lvl="0"/>
            <a:endParaRPr lang="ru-RU" dirty="0"/>
          </a:p>
        </p:txBody>
      </p:sp>
      <p:sp>
        <p:nvSpPr>
          <p:cNvPr id="17" name="Текст 11">
            <a:extLst>
              <a:ext uri="{FF2B5EF4-FFF2-40B4-BE49-F238E27FC236}">
                <a16:creationId xmlns:a16="http://schemas.microsoft.com/office/drawing/2014/main" id="{04E016B5-6889-7411-5F70-9EDEB7FCA65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56880" y="4048125"/>
            <a:ext cx="3692525" cy="2068195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  <a:latin typeface="Tilda Sans" panose="020B0502020204020303" pitchFamily="34" charset="0"/>
              </a:defRPr>
            </a:lvl1pPr>
          </a:lstStyle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126724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ри рисунка и три блока текста нестандар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1CDD65-2FC5-1618-B152-172CF5A050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486" y="560527"/>
            <a:ext cx="7963754" cy="60826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026FB7C-591E-5510-27FF-6E88FA41408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18DF2A5-15F2-B1D0-F480-30E142A99BC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2AC049-6798-41A8-A0BD-CA68192034D3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" name="Рисунок 5">
            <a:extLst>
              <a:ext uri="{FF2B5EF4-FFF2-40B4-BE49-F238E27FC236}">
                <a16:creationId xmlns:a16="http://schemas.microsoft.com/office/drawing/2014/main" id="{9908EAB5-CBDF-65A0-EDC6-F7514B98497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625840" y="620713"/>
            <a:ext cx="3123248" cy="4042727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8" name="Рисунок 5">
            <a:extLst>
              <a:ext uri="{FF2B5EF4-FFF2-40B4-BE49-F238E27FC236}">
                <a16:creationId xmlns:a16="http://schemas.microsoft.com/office/drawing/2014/main" id="{99258F0A-B507-D90C-1259-607A7803941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33486" y="1432560"/>
            <a:ext cx="3123248" cy="323088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9" name="Рисунок 5">
            <a:extLst>
              <a:ext uri="{FF2B5EF4-FFF2-40B4-BE49-F238E27FC236}">
                <a16:creationId xmlns:a16="http://schemas.microsoft.com/office/drawing/2014/main" id="{8B865EB2-9C44-AC5A-00EB-3CE23AB744E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33486" y="4927204"/>
            <a:ext cx="4610954" cy="1092596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3ED49B4B-50E5-DF28-9FBA-111328D2B88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905195" y="1431924"/>
            <a:ext cx="4500617" cy="14941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</a:lstStyle>
          <a:p>
            <a:pPr lvl="0"/>
            <a:endParaRPr lang="ru-RU" dirty="0"/>
          </a:p>
        </p:txBody>
      </p:sp>
      <p:sp>
        <p:nvSpPr>
          <p:cNvPr id="12" name="Текст 10">
            <a:extLst>
              <a:ext uri="{FF2B5EF4-FFF2-40B4-BE49-F238E27FC236}">
                <a16:creationId xmlns:a16="http://schemas.microsoft.com/office/drawing/2014/main" id="{717D6650-EE84-3DF1-3E63-3A1E1E860A1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905195" y="3169285"/>
            <a:ext cx="4500617" cy="14941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</a:lstStyle>
          <a:p>
            <a:pPr lvl="0"/>
            <a:endParaRPr lang="ru-RU" dirty="0"/>
          </a:p>
        </p:txBody>
      </p:sp>
      <p:sp>
        <p:nvSpPr>
          <p:cNvPr id="13" name="Текст 10">
            <a:extLst>
              <a:ext uri="{FF2B5EF4-FFF2-40B4-BE49-F238E27FC236}">
                <a16:creationId xmlns:a16="http://schemas.microsoft.com/office/drawing/2014/main" id="{EE03D184-256A-32ED-CE3B-F8F89D77247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181599" y="4927205"/>
            <a:ext cx="6567487" cy="10925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ru-RU" dirty="0"/>
          </a:p>
        </p:txBody>
      </p: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BABE7D41-D988-9A47-056D-0B0717C86BF6}"/>
              </a:ext>
            </a:extLst>
          </p:cNvPr>
          <p:cNvCxnSpPr>
            <a:cxnSpLocks/>
          </p:cNvCxnSpPr>
          <p:nvPr userDrawn="1"/>
        </p:nvCxnSpPr>
        <p:spPr>
          <a:xfrm>
            <a:off x="3796239" y="1422497"/>
            <a:ext cx="0" cy="3250939"/>
          </a:xfrm>
          <a:prstGeom prst="line">
            <a:avLst/>
          </a:prstGeom>
          <a:ln w="47625">
            <a:gradFill flip="none" rotWithShape="1">
              <a:gsLst>
                <a:gs pos="0">
                  <a:srgbClr val="049EEE"/>
                </a:gs>
                <a:gs pos="87000">
                  <a:srgbClr val="002060">
                    <a:alpha val="28000"/>
                  </a:srgb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97704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931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</p15:sldGuideLst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 темная те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8EB8547-C784-35E0-279B-BB5793497D1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8404393-14FE-872E-E8FF-27C139915FD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2AC049-6798-41A8-A0BD-CA68192034D3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9795912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рисунка нестандарт,  2 блока текста темная те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7CB8AD-5881-3BBD-EA26-D227CFF1CC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0" y="620713"/>
            <a:ext cx="5653088" cy="151288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 на две строки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BBBB799-1C10-BA82-1DB9-6CB7AB1875A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2AC049-6798-41A8-A0BD-CA68192034D3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" name="Рисунок 5">
            <a:extLst>
              <a:ext uri="{FF2B5EF4-FFF2-40B4-BE49-F238E27FC236}">
                <a16:creationId xmlns:a16="http://schemas.microsoft.com/office/drawing/2014/main" id="{6A69AAB2-4448-E787-A3F8-30E421D0494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2835275" cy="4094163"/>
          </a:xfrm>
        </p:spPr>
        <p:txBody>
          <a:bodyPr/>
          <a:lstStyle/>
          <a:p>
            <a:endParaRPr lang="ru-RU"/>
          </a:p>
        </p:txBody>
      </p:sp>
      <p:sp>
        <p:nvSpPr>
          <p:cNvPr id="8" name="Рисунок 7">
            <a:extLst>
              <a:ext uri="{FF2B5EF4-FFF2-40B4-BE49-F238E27FC236}">
                <a16:creationId xmlns:a16="http://schemas.microsoft.com/office/drawing/2014/main" id="{8B10B8EA-25A7-1E9C-0480-817E101C8BE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4212590"/>
            <a:ext cx="2835275" cy="2641600"/>
          </a:xfrm>
        </p:spPr>
        <p:txBody>
          <a:bodyPr/>
          <a:lstStyle/>
          <a:p>
            <a:endParaRPr lang="ru-RU"/>
          </a:p>
        </p:txBody>
      </p:sp>
      <p:sp>
        <p:nvSpPr>
          <p:cNvPr id="9" name="Рисунок 7">
            <a:extLst>
              <a:ext uri="{FF2B5EF4-FFF2-40B4-BE49-F238E27FC236}">
                <a16:creationId xmlns:a16="http://schemas.microsoft.com/office/drawing/2014/main" id="{9E44B48A-477F-1AE1-888C-50DCE8A8817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976880" y="2540"/>
            <a:ext cx="2835275" cy="2641600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Рисунок 5">
            <a:extLst>
              <a:ext uri="{FF2B5EF4-FFF2-40B4-BE49-F238E27FC236}">
                <a16:creationId xmlns:a16="http://schemas.microsoft.com/office/drawing/2014/main" id="{1D47F3B7-9C1E-FD79-9A6B-DD0081980F9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976879" y="2759710"/>
            <a:ext cx="2835275" cy="4094163"/>
          </a:xfrm>
        </p:spPr>
        <p:txBody>
          <a:bodyPr/>
          <a:lstStyle/>
          <a:p>
            <a:endParaRPr lang="ru-RU"/>
          </a:p>
        </p:txBody>
      </p:sp>
      <p:sp>
        <p:nvSpPr>
          <p:cNvPr id="12" name="Текст 11">
            <a:extLst>
              <a:ext uri="{FF2B5EF4-FFF2-40B4-BE49-F238E27FC236}">
                <a16:creationId xmlns:a16="http://schemas.microsoft.com/office/drawing/2014/main" id="{6E0C49A8-4D43-3539-E32C-F17B60D4D72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096000" y="2326550"/>
            <a:ext cx="5653088" cy="374650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  <a:latin typeface="Tilda Sans Black" panose="020B0902020204020303" pitchFamily="34" charset="0"/>
              </a:defRPr>
            </a:lvl1pPr>
          </a:lstStyle>
          <a:p>
            <a:pPr lvl="0"/>
            <a:endParaRPr lang="ru-RU" dirty="0"/>
          </a:p>
        </p:txBody>
      </p:sp>
      <p:sp>
        <p:nvSpPr>
          <p:cNvPr id="13" name="Текст 11">
            <a:extLst>
              <a:ext uri="{FF2B5EF4-FFF2-40B4-BE49-F238E27FC236}">
                <a16:creationId xmlns:a16="http://schemas.microsoft.com/office/drawing/2014/main" id="{BD1F1461-2473-4BAE-475C-A8BD222EC9E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096000" y="2764699"/>
            <a:ext cx="5653088" cy="1370231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</a:lstStyle>
          <a:p>
            <a:pPr lvl="0"/>
            <a:endParaRPr lang="ru-RU" dirty="0"/>
          </a:p>
        </p:txBody>
      </p:sp>
      <p:sp>
        <p:nvSpPr>
          <p:cNvPr id="14" name="Текст 11">
            <a:extLst>
              <a:ext uri="{FF2B5EF4-FFF2-40B4-BE49-F238E27FC236}">
                <a16:creationId xmlns:a16="http://schemas.microsoft.com/office/drawing/2014/main" id="{5D7B9008-6CB3-2C61-99A8-FAB5B29AE46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096000" y="4314630"/>
            <a:ext cx="5653088" cy="374650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  <a:latin typeface="Tilda Sans Black" panose="020B0902020204020303" pitchFamily="34" charset="0"/>
              </a:defRPr>
            </a:lvl1pPr>
          </a:lstStyle>
          <a:p>
            <a:pPr lvl="0"/>
            <a:endParaRPr lang="ru-RU" dirty="0"/>
          </a:p>
        </p:txBody>
      </p:sp>
      <p:sp>
        <p:nvSpPr>
          <p:cNvPr id="15" name="Текст 11">
            <a:extLst>
              <a:ext uri="{FF2B5EF4-FFF2-40B4-BE49-F238E27FC236}">
                <a16:creationId xmlns:a16="http://schemas.microsoft.com/office/drawing/2014/main" id="{D3A3F6B8-2492-23DC-B6AF-78AD471BF34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096000" y="4752779"/>
            <a:ext cx="5653088" cy="1370231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</a:lstStyle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6677012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иаграмма и три блока текста темная те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AC483A-031A-FCCA-4ADA-7024BD62A2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F355A87-4517-0A8C-E0A4-778D41B7D41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70754CA-8D03-C5F6-35C9-3484BF606D6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2AC049-6798-41A8-A0BD-CA68192034D3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5" name="Диаграмма 5">
            <a:extLst>
              <a:ext uri="{FF2B5EF4-FFF2-40B4-BE49-F238E27FC236}">
                <a16:creationId xmlns:a16="http://schemas.microsoft.com/office/drawing/2014/main" id="{186C6CEB-028C-E516-9EED-B4479E3725BC}"/>
              </a:ext>
            </a:extLst>
          </p:cNvPr>
          <p:cNvSpPr>
            <a:spLocks noGrp="1"/>
          </p:cNvSpPr>
          <p:nvPr>
            <p:ph type="chart" sz="quarter" idx="12"/>
          </p:nvPr>
        </p:nvSpPr>
        <p:spPr>
          <a:xfrm>
            <a:off x="433388" y="1249363"/>
            <a:ext cx="7318375" cy="4884737"/>
          </a:xfrm>
        </p:spPr>
        <p:txBody>
          <a:bodyPr/>
          <a:lstStyle/>
          <a:p>
            <a:endParaRPr lang="ru-RU"/>
          </a:p>
        </p:txBody>
      </p:sp>
      <p:sp>
        <p:nvSpPr>
          <p:cNvPr id="7" name="Текст 7">
            <a:extLst>
              <a:ext uri="{FF2B5EF4-FFF2-40B4-BE49-F238E27FC236}">
                <a16:creationId xmlns:a16="http://schemas.microsoft.com/office/drawing/2014/main" id="{4EFA9C30-D09D-D802-18C1-483ED9D5B6E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882358" y="1249363"/>
            <a:ext cx="3866729" cy="1655180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latin typeface="Tilda Sans" panose="020B0502020204020303" pitchFamily="34" charset="0"/>
              </a:defRPr>
            </a:lvl1pPr>
          </a:lstStyle>
          <a:p>
            <a:pPr lvl="0"/>
            <a:endParaRPr lang="ru-RU" dirty="0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530E7303-0384-B471-C553-B226CC4D152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882359" y="2864142"/>
            <a:ext cx="3866729" cy="1655180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latin typeface="Tilda Sans" panose="020B0502020204020303" pitchFamily="34" charset="0"/>
              </a:defRPr>
            </a:lvl1pPr>
          </a:lstStyle>
          <a:p>
            <a:pPr lvl="0"/>
            <a:endParaRPr lang="ru-RU" dirty="0"/>
          </a:p>
        </p:txBody>
      </p:sp>
      <p:sp>
        <p:nvSpPr>
          <p:cNvPr id="9" name="Текст 7">
            <a:extLst>
              <a:ext uri="{FF2B5EF4-FFF2-40B4-BE49-F238E27FC236}">
                <a16:creationId xmlns:a16="http://schemas.microsoft.com/office/drawing/2014/main" id="{D882644A-333F-8CBC-938D-2ADF5D89B56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882359" y="4478921"/>
            <a:ext cx="3866729" cy="1655180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latin typeface="Tilda Sans" panose="020B0502020204020303" pitchFamily="34" charset="0"/>
              </a:defRPr>
            </a:lvl1pPr>
          </a:lstStyle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5692367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ультимедиа, 2 рисунка, текст - ключевые показатели темная те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3FBA0A-12FB-EEE8-884A-6F5B79D1A1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1A0F59E-AE1C-CB46-8FC6-9CB63D0AB22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7640AE7-B4D5-A49E-1934-ECF96BC1DA7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2AC049-6798-41A8-A0BD-CA68192034D3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" name="Мультимедиа 5">
            <a:extLst>
              <a:ext uri="{FF2B5EF4-FFF2-40B4-BE49-F238E27FC236}">
                <a16:creationId xmlns:a16="http://schemas.microsoft.com/office/drawing/2014/main" id="{75794E95-90E9-91E0-A886-07B33ADE7CDF}"/>
              </a:ext>
            </a:extLst>
          </p:cNvPr>
          <p:cNvSpPr>
            <a:spLocks noGrp="1"/>
          </p:cNvSpPr>
          <p:nvPr>
            <p:ph type="media" sz="quarter" idx="12"/>
          </p:nvPr>
        </p:nvSpPr>
        <p:spPr>
          <a:xfrm>
            <a:off x="4919663" y="1365250"/>
            <a:ext cx="6829425" cy="2349500"/>
          </a:xfrm>
        </p:spPr>
        <p:txBody>
          <a:bodyPr/>
          <a:lstStyle/>
          <a:p>
            <a:endParaRPr lang="ru-RU"/>
          </a:p>
        </p:txBody>
      </p:sp>
      <p:sp>
        <p:nvSpPr>
          <p:cNvPr id="8" name="Рисунок 7">
            <a:extLst>
              <a:ext uri="{FF2B5EF4-FFF2-40B4-BE49-F238E27FC236}">
                <a16:creationId xmlns:a16="http://schemas.microsoft.com/office/drawing/2014/main" id="{4E871446-5BB8-9E84-AD77-ED3339E79A5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919663" y="3841754"/>
            <a:ext cx="3333086" cy="2187971"/>
          </a:xfrm>
        </p:spPr>
        <p:txBody>
          <a:bodyPr/>
          <a:lstStyle/>
          <a:p>
            <a:endParaRPr lang="ru-RU"/>
          </a:p>
        </p:txBody>
      </p:sp>
      <p:sp>
        <p:nvSpPr>
          <p:cNvPr id="12" name="Рисунок 7">
            <a:extLst>
              <a:ext uri="{FF2B5EF4-FFF2-40B4-BE49-F238E27FC236}">
                <a16:creationId xmlns:a16="http://schemas.microsoft.com/office/drawing/2014/main" id="{8D94F474-40C2-8209-E1EE-723D9D9BAAD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401152" y="3841754"/>
            <a:ext cx="3333086" cy="2187971"/>
          </a:xfrm>
        </p:spPr>
        <p:txBody>
          <a:bodyPr/>
          <a:lstStyle/>
          <a:p>
            <a:endParaRPr lang="ru-RU"/>
          </a:p>
        </p:txBody>
      </p:sp>
      <p:sp>
        <p:nvSpPr>
          <p:cNvPr id="14" name="Текст 13">
            <a:extLst>
              <a:ext uri="{FF2B5EF4-FFF2-40B4-BE49-F238E27FC236}">
                <a16:creationId xmlns:a16="http://schemas.microsoft.com/office/drawing/2014/main" id="{8311F873-77D1-79D3-17A3-E56344524E3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2913" y="1365250"/>
            <a:ext cx="4383087" cy="1574720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latin typeface="Tilda Sans" panose="020B0502020204020303" pitchFamily="34" charset="0"/>
              </a:defRPr>
            </a:lvl1pPr>
          </a:lstStyle>
          <a:p>
            <a:pPr lvl="0"/>
            <a:endParaRPr lang="ru-RU" dirty="0"/>
          </a:p>
        </p:txBody>
      </p:sp>
      <p:sp>
        <p:nvSpPr>
          <p:cNvPr id="16" name="Текст 15">
            <a:extLst>
              <a:ext uri="{FF2B5EF4-FFF2-40B4-BE49-F238E27FC236}">
                <a16:creationId xmlns:a16="http://schemas.microsoft.com/office/drawing/2014/main" id="{52D2A937-FC4B-A137-DCD1-6B0356B9163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2913" y="3183000"/>
            <a:ext cx="4383087" cy="612775"/>
          </a:xfrm>
        </p:spPr>
        <p:txBody>
          <a:bodyPr>
            <a:noAutofit/>
          </a:bodyPr>
          <a:lstStyle>
            <a:lvl1pPr marL="0" indent="0">
              <a:buNone/>
              <a:defRPr sz="4400">
                <a:solidFill>
                  <a:schemeClr val="bg1"/>
                </a:solidFill>
                <a:latin typeface="Tilda Sans Black" panose="020B0902020204020303" pitchFamily="34" charset="0"/>
              </a:defRPr>
            </a:lvl1pPr>
          </a:lstStyle>
          <a:p>
            <a:pPr lvl="0"/>
            <a:r>
              <a:rPr lang="ru-RU" dirty="0"/>
              <a:t>ХХХ</a:t>
            </a:r>
          </a:p>
        </p:txBody>
      </p:sp>
      <p:sp>
        <p:nvSpPr>
          <p:cNvPr id="19" name="Текст 15">
            <a:extLst>
              <a:ext uri="{FF2B5EF4-FFF2-40B4-BE49-F238E27FC236}">
                <a16:creationId xmlns:a16="http://schemas.microsoft.com/office/drawing/2014/main" id="{5145B018-0695-B8DC-32CB-9464CCB934D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2913" y="4710376"/>
            <a:ext cx="4383087" cy="612775"/>
          </a:xfrm>
        </p:spPr>
        <p:txBody>
          <a:bodyPr>
            <a:noAutofit/>
          </a:bodyPr>
          <a:lstStyle>
            <a:lvl1pPr marL="0" indent="0">
              <a:buNone/>
              <a:defRPr sz="4400">
                <a:solidFill>
                  <a:schemeClr val="bg1"/>
                </a:solidFill>
                <a:latin typeface="Tilda Sans Black" panose="020B0902020204020303" pitchFamily="34" charset="0"/>
              </a:defRPr>
            </a:lvl1pPr>
          </a:lstStyle>
          <a:p>
            <a:pPr lvl="0"/>
            <a:r>
              <a:rPr lang="ru-RU" dirty="0"/>
              <a:t>ХХХ</a:t>
            </a:r>
          </a:p>
        </p:txBody>
      </p:sp>
      <p:sp>
        <p:nvSpPr>
          <p:cNvPr id="20" name="Текст 15">
            <a:extLst>
              <a:ext uri="{FF2B5EF4-FFF2-40B4-BE49-F238E27FC236}">
                <a16:creationId xmlns:a16="http://schemas.microsoft.com/office/drawing/2014/main" id="{051103EC-1492-F88C-6E48-E47300B7486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42913" y="3881193"/>
            <a:ext cx="4383087" cy="612775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latin typeface="Tilda Sans" panose="020B0502020204020303" pitchFamily="34" charset="0"/>
              </a:defRPr>
            </a:lvl1pPr>
          </a:lstStyle>
          <a:p>
            <a:pPr lvl="0"/>
            <a:r>
              <a:rPr lang="ru-RU" dirty="0"/>
              <a:t>Ключевой показатель</a:t>
            </a:r>
          </a:p>
        </p:txBody>
      </p:sp>
      <p:sp>
        <p:nvSpPr>
          <p:cNvPr id="21" name="Текст 15">
            <a:extLst>
              <a:ext uri="{FF2B5EF4-FFF2-40B4-BE49-F238E27FC236}">
                <a16:creationId xmlns:a16="http://schemas.microsoft.com/office/drawing/2014/main" id="{873F4120-8AD6-FBCD-8394-D7A42340D6F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42913" y="5404857"/>
            <a:ext cx="4383087" cy="612775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latin typeface="Tilda Sans" panose="020B0502020204020303" pitchFamily="34" charset="0"/>
              </a:defRPr>
            </a:lvl1pPr>
          </a:lstStyle>
          <a:p>
            <a:pPr lvl="0"/>
            <a:r>
              <a:rPr lang="ru-RU" dirty="0"/>
              <a:t>Ключевой показатель</a:t>
            </a:r>
          </a:p>
        </p:txBody>
      </p:sp>
    </p:spTree>
    <p:extLst>
      <p:ext uri="{BB962C8B-B14F-4D97-AF65-F5344CB8AC3E}">
        <p14:creationId xmlns:p14="http://schemas.microsoft.com/office/powerpoint/2010/main" val="320798396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рисунка и 4 текстовых блока темная те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8CDE6C-7BC9-B423-3F9D-9541C0EF7E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65CCED5-4357-7432-6912-99ECCDFADEB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E09B23A-F1C0-CD82-E31B-040F94C63F3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2AC049-6798-41A8-A0BD-CA68192034D3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" name="Рисунок 5">
            <a:extLst>
              <a:ext uri="{FF2B5EF4-FFF2-40B4-BE49-F238E27FC236}">
                <a16:creationId xmlns:a16="http://schemas.microsoft.com/office/drawing/2014/main" id="{5401FE2B-E294-ABFF-EBCA-B9979275A83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751763" y="1342763"/>
            <a:ext cx="3997325" cy="2291686"/>
          </a:xfrm>
        </p:spPr>
        <p:txBody>
          <a:bodyPr/>
          <a:lstStyle/>
          <a:p>
            <a:endParaRPr lang="ru-RU"/>
          </a:p>
        </p:txBody>
      </p:sp>
      <p:sp>
        <p:nvSpPr>
          <p:cNvPr id="9" name="Рисунок 5">
            <a:extLst>
              <a:ext uri="{FF2B5EF4-FFF2-40B4-BE49-F238E27FC236}">
                <a16:creationId xmlns:a16="http://schemas.microsoft.com/office/drawing/2014/main" id="{CDE94ECF-CB23-8A1E-CC03-C2456F9EB50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751763" y="3774319"/>
            <a:ext cx="3997325" cy="2291686"/>
          </a:xfrm>
        </p:spPr>
        <p:txBody>
          <a:bodyPr/>
          <a:lstStyle/>
          <a:p>
            <a:endParaRPr lang="ru-RU"/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17595030-E6E6-D379-9DD9-75865050AB8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1417" y="1342763"/>
            <a:ext cx="3495233" cy="2291686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endParaRPr lang="ru-RU" dirty="0"/>
          </a:p>
        </p:txBody>
      </p:sp>
      <p:sp>
        <p:nvSpPr>
          <p:cNvPr id="13" name="Текст 10">
            <a:extLst>
              <a:ext uri="{FF2B5EF4-FFF2-40B4-BE49-F238E27FC236}">
                <a16:creationId xmlns:a16="http://schemas.microsoft.com/office/drawing/2014/main" id="{96290F45-689E-D74E-9654-F4507F44CF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01590" y="1342763"/>
            <a:ext cx="3495233" cy="2291686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endParaRPr lang="ru-RU" dirty="0"/>
          </a:p>
        </p:txBody>
      </p:sp>
      <p:sp>
        <p:nvSpPr>
          <p:cNvPr id="14" name="Текст 10">
            <a:extLst>
              <a:ext uri="{FF2B5EF4-FFF2-40B4-BE49-F238E27FC236}">
                <a16:creationId xmlns:a16="http://schemas.microsoft.com/office/drawing/2014/main" id="{6B255C99-D7B8-1EA6-D659-455570773A1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51417" y="3774319"/>
            <a:ext cx="3495233" cy="2291686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endParaRPr lang="ru-RU" dirty="0"/>
          </a:p>
        </p:txBody>
      </p:sp>
      <p:sp>
        <p:nvSpPr>
          <p:cNvPr id="15" name="Текст 10">
            <a:extLst>
              <a:ext uri="{FF2B5EF4-FFF2-40B4-BE49-F238E27FC236}">
                <a16:creationId xmlns:a16="http://schemas.microsoft.com/office/drawing/2014/main" id="{4985439F-C9B6-F7B0-93AC-5564248374E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101590" y="3774319"/>
            <a:ext cx="3495233" cy="2291686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0429638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ультимедиа темная те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2AC049-6798-41A8-A0BD-CA68192034D3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" name="Мультимедиа 5"/>
          <p:cNvSpPr>
            <a:spLocks noGrp="1"/>
          </p:cNvSpPr>
          <p:nvPr>
            <p:ph type="media" sz="quarter" idx="12"/>
          </p:nvPr>
        </p:nvSpPr>
        <p:spPr>
          <a:xfrm>
            <a:off x="5521325" y="1331913"/>
            <a:ext cx="6227763" cy="4749800"/>
          </a:xfrm>
        </p:spPr>
        <p:txBody>
          <a:bodyPr/>
          <a:lstStyle/>
          <a:p>
            <a:endParaRPr lang="ru-RU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3" hasCustomPrompt="1"/>
          </p:nvPr>
        </p:nvSpPr>
        <p:spPr>
          <a:xfrm>
            <a:off x="442913" y="1327055"/>
            <a:ext cx="4927600" cy="559092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latin typeface="Tilda Sans Black" panose="020B0604020202020204" charset="0"/>
              </a:defRPr>
            </a:lvl1pPr>
          </a:lstStyle>
          <a:p>
            <a:pPr lvl="0"/>
            <a:r>
              <a:rPr lang="ru-RU" dirty="0" smtClean="0"/>
              <a:t>подзаголовок</a:t>
            </a:r>
            <a:endParaRPr lang="ru-RU" dirty="0"/>
          </a:p>
        </p:txBody>
      </p:sp>
      <p:sp>
        <p:nvSpPr>
          <p:cNvPr id="10" name="Текст 9"/>
          <p:cNvSpPr>
            <a:spLocks noGrp="1"/>
          </p:cNvSpPr>
          <p:nvPr>
            <p:ph type="body" sz="quarter" idx="14" hasCustomPrompt="1"/>
          </p:nvPr>
        </p:nvSpPr>
        <p:spPr>
          <a:xfrm>
            <a:off x="433388" y="2014538"/>
            <a:ext cx="4937125" cy="4067175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ru-RU" dirty="0" smtClean="0"/>
              <a:t>текст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4434283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 заголовок сле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22709A-F441-1AFB-8F80-4CA3FEE23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65626367-FC3A-BCFC-EA4C-9C465B0F03E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A5782F2-C4FE-9F31-1D53-811FA24F48A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33AB004-3A64-4209-82F3-5E03AE04294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599B60F0-9A2D-57BA-4DB9-180C79C28F2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2911" y="3432493"/>
            <a:ext cx="11306175" cy="671513"/>
          </a:xfrm>
        </p:spPr>
        <p:txBody>
          <a:bodyPr lIns="0">
            <a:normAutofit/>
          </a:bodyPr>
          <a:lstStyle>
            <a:lvl1pPr marL="0" indent="0">
              <a:buNone/>
              <a:defRPr sz="3200">
                <a:solidFill>
                  <a:srgbClr val="002060"/>
                </a:solidFill>
                <a:latin typeface="Tilda Sans Semibold" panose="020B0602020204020303" pitchFamily="34" charset="0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56307797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по центру две стро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1077D5-ED85-0B7F-03ED-66988761A4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2913" y="2448243"/>
            <a:ext cx="11306175" cy="1961515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 dirty="0"/>
              <a:t>Образец заголовка </a:t>
            </a:r>
            <a:br>
              <a:rPr lang="ru-RU" dirty="0"/>
            </a:br>
            <a:r>
              <a:rPr lang="ru-RU" dirty="0"/>
              <a:t>две строки 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A0E6ED9-B5FB-CB46-8EF0-1BBB947273D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3FF90B7-85C7-D4BF-8C96-81E6927D852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33AB004-3A64-4209-82F3-5E03AE04294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62460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. слайд с рисунком горизонт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045A29-4595-2C55-9DDA-E740DA01AB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2" y="2254885"/>
            <a:ext cx="11306175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6" name="Рисунок 5">
            <a:extLst>
              <a:ext uri="{FF2B5EF4-FFF2-40B4-BE49-F238E27FC236}">
                <a16:creationId xmlns:a16="http://schemas.microsoft.com/office/drawing/2014/main" id="{B3A3743E-F411-C252-B109-6EB4415F59C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3869690"/>
            <a:ext cx="12192000" cy="2988310"/>
          </a:xfrm>
        </p:spPr>
        <p:txBody>
          <a:bodyPr/>
          <a:lstStyle/>
          <a:p>
            <a:endParaRPr lang="ru-RU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7E29F16C-0502-A4E6-008F-9531CDF8A6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2913" y="1768475"/>
            <a:ext cx="11306175" cy="319088"/>
          </a:xfrm>
        </p:spPr>
        <p:txBody>
          <a:bodyPr lIns="0">
            <a:noAutofit/>
          </a:bodyPr>
          <a:lstStyle>
            <a:lvl1pPr marL="0" indent="0">
              <a:buNone/>
              <a:defRPr sz="3200">
                <a:solidFill>
                  <a:srgbClr val="002060"/>
                </a:solidFill>
              </a:defRPr>
            </a:lvl1pPr>
          </a:lstStyle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0920539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. слайд с рисунком вер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045A29-4595-2C55-9DDA-E740DA01AB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3" y="2199281"/>
            <a:ext cx="6781391" cy="1050608"/>
          </a:xfrm>
        </p:spPr>
        <p:txBody>
          <a:bodyPr anchor="t" anchorCtr="0">
            <a:noAutofit/>
          </a:bodyPr>
          <a:lstStyle>
            <a:lvl1pPr>
              <a:lnSpc>
                <a:spcPct val="80000"/>
              </a:lnSpc>
              <a:defRPr sz="4400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6" name="Рисунок 5">
            <a:extLst>
              <a:ext uri="{FF2B5EF4-FFF2-40B4-BE49-F238E27FC236}">
                <a16:creationId xmlns:a16="http://schemas.microsoft.com/office/drawing/2014/main" id="{B3A3743E-F411-C252-B109-6EB4415F59C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559040" y="0"/>
            <a:ext cx="4632960" cy="6858000"/>
          </a:xfrm>
        </p:spPr>
        <p:txBody>
          <a:bodyPr/>
          <a:lstStyle/>
          <a:p>
            <a:endParaRPr lang="ru-RU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7139BED-C7E7-41B1-B95A-DA22A2924C0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2912" y="3467649"/>
            <a:ext cx="6780847" cy="1050608"/>
          </a:xfrm>
        </p:spPr>
        <p:txBody>
          <a:bodyPr lIns="0">
            <a:normAutofit/>
          </a:bodyPr>
          <a:lstStyle>
            <a:lvl1pPr marL="0" indent="0">
              <a:buNone/>
              <a:defRPr sz="2400">
                <a:solidFill>
                  <a:srgbClr val="002060"/>
                </a:solidFill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7" name="Нижний колонтитул 4">
            <a:extLst>
              <a:ext uri="{FF2B5EF4-FFF2-40B4-BE49-F238E27FC236}">
                <a16:creationId xmlns:a16="http://schemas.microsoft.com/office/drawing/2014/main" id="{6BECF4ED-345A-D6A9-3EEE-D9670BDF63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42913" y="6233478"/>
            <a:ext cx="6780847" cy="33496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ru-RU" sz="1200" kern="1200" dirty="0">
                <a:solidFill>
                  <a:schemeClr val="tx1"/>
                </a:solidFill>
                <a:latin typeface="Tilda Sans Light" panose="020B0302020204020303" pitchFamily="34" charset="0"/>
                <a:ea typeface="+mn-ea"/>
                <a:cs typeface="+mn-cs"/>
              </a:defRPr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700421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ри рисунка с наименованиями, общ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A50C81-DBE5-3816-BA85-0FD2913D11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486" y="560527"/>
            <a:ext cx="7066909" cy="60826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59A9D6A-E2CD-35D5-CCC5-10BEBE1B7E0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1B1EF4C-88A8-09D1-C684-C367A0C5E41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2AC049-6798-41A8-A0BD-CA68192034D3}" type="slidenum">
              <a:rPr lang="ru-RU" smtClean="0"/>
              <a:pPr/>
              <a:t>‹#›</a:t>
            </a:fld>
            <a:endParaRPr lang="ru-RU" dirty="0"/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E0F72EAE-2632-166C-FF58-3F092959A4BC}"/>
              </a:ext>
            </a:extLst>
          </p:cNvPr>
          <p:cNvCxnSpPr>
            <a:cxnSpLocks/>
          </p:cNvCxnSpPr>
          <p:nvPr userDrawn="1"/>
        </p:nvCxnSpPr>
        <p:spPr>
          <a:xfrm>
            <a:off x="442913" y="1353052"/>
            <a:ext cx="0" cy="1471173"/>
          </a:xfrm>
          <a:prstGeom prst="line">
            <a:avLst/>
          </a:prstGeom>
          <a:ln w="47625">
            <a:gradFill flip="none" rotWithShape="1">
              <a:gsLst>
                <a:gs pos="0">
                  <a:srgbClr val="049EEE"/>
                </a:gs>
                <a:gs pos="87000">
                  <a:srgbClr val="002060">
                    <a:alpha val="28000"/>
                  </a:srgb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Текст 8">
            <a:extLst>
              <a:ext uri="{FF2B5EF4-FFF2-40B4-BE49-F238E27FC236}">
                <a16:creationId xmlns:a16="http://schemas.microsoft.com/office/drawing/2014/main" id="{316F4E7A-7E3C-4D05-1166-EDFFDB3C44E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5475" y="1353053"/>
            <a:ext cx="11123613" cy="14716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</a:lstStyle>
          <a:p>
            <a:pPr lvl="0"/>
            <a:endParaRPr lang="ru-RU" dirty="0"/>
          </a:p>
        </p:txBody>
      </p:sp>
      <p:sp>
        <p:nvSpPr>
          <p:cNvPr id="11" name="Рисунок 10">
            <a:extLst>
              <a:ext uri="{FF2B5EF4-FFF2-40B4-BE49-F238E27FC236}">
                <a16:creationId xmlns:a16="http://schemas.microsoft.com/office/drawing/2014/main" id="{2A61110A-DF47-DA0C-2AB4-E838EAEE6A9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33388" y="3044364"/>
            <a:ext cx="3548302" cy="2418889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4" name="Рисунок 10">
            <a:extLst>
              <a:ext uri="{FF2B5EF4-FFF2-40B4-BE49-F238E27FC236}">
                <a16:creationId xmlns:a16="http://schemas.microsoft.com/office/drawing/2014/main" id="{EBE4D05E-3B34-A368-12A5-8E7A672B4BE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317085" y="3044364"/>
            <a:ext cx="3548302" cy="2418889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5" name="Рисунок 10">
            <a:extLst>
              <a:ext uri="{FF2B5EF4-FFF2-40B4-BE49-F238E27FC236}">
                <a16:creationId xmlns:a16="http://schemas.microsoft.com/office/drawing/2014/main" id="{1C3F44A3-0271-A82F-D8C6-8B6D5C8A8FF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200781" y="3044364"/>
            <a:ext cx="3548302" cy="2418889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21" name="Текст 20">
            <a:extLst>
              <a:ext uri="{FF2B5EF4-FFF2-40B4-BE49-F238E27FC236}">
                <a16:creationId xmlns:a16="http://schemas.microsoft.com/office/drawing/2014/main" id="{E05CB14E-A714-4349-26C0-D5396B529D7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42913" y="5556250"/>
            <a:ext cx="3538537" cy="5207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</a:lstStyle>
          <a:p>
            <a:pPr lvl="0"/>
            <a:endParaRPr lang="ru-RU" dirty="0"/>
          </a:p>
        </p:txBody>
      </p:sp>
      <p:sp>
        <p:nvSpPr>
          <p:cNvPr id="22" name="Текст 20">
            <a:extLst>
              <a:ext uri="{FF2B5EF4-FFF2-40B4-BE49-F238E27FC236}">
                <a16:creationId xmlns:a16="http://schemas.microsoft.com/office/drawing/2014/main" id="{A4CC7AE8-DD61-7B7A-891D-634577DEC68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320945" y="5556250"/>
            <a:ext cx="3538537" cy="5207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</a:lstStyle>
          <a:p>
            <a:pPr lvl="0"/>
            <a:endParaRPr lang="ru-RU" dirty="0"/>
          </a:p>
        </p:txBody>
      </p:sp>
      <p:sp>
        <p:nvSpPr>
          <p:cNvPr id="23" name="Текст 20">
            <a:extLst>
              <a:ext uri="{FF2B5EF4-FFF2-40B4-BE49-F238E27FC236}">
                <a16:creationId xmlns:a16="http://schemas.microsoft.com/office/drawing/2014/main" id="{D80393DD-EBF5-E0BE-BB3E-30777B6979C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198976" y="5556250"/>
            <a:ext cx="3538537" cy="5207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</a:lstStyle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9989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. слайд с рисунком наиско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Рисунок 8">
            <a:extLst>
              <a:ext uri="{FF2B5EF4-FFF2-40B4-BE49-F238E27FC236}">
                <a16:creationId xmlns:a16="http://schemas.microsoft.com/office/drawing/2014/main" id="{6C39805F-906A-FF90-5864-8797EEC1FD2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223760" y="0"/>
            <a:ext cx="6781391" cy="6858000"/>
          </a:xfrm>
          <a:custGeom>
            <a:avLst/>
            <a:gdLst>
              <a:gd name="connsiteX0" fmla="*/ 1009546 w 6781391"/>
              <a:gd name="connsiteY0" fmla="*/ 0 h 7696200"/>
              <a:gd name="connsiteX1" fmla="*/ 6781391 w 6781391"/>
              <a:gd name="connsiteY1" fmla="*/ 0 h 7696200"/>
              <a:gd name="connsiteX2" fmla="*/ 5771845 w 6781391"/>
              <a:gd name="connsiteY2" fmla="*/ 7696200 h 7696200"/>
              <a:gd name="connsiteX3" fmla="*/ 0 w 6781391"/>
              <a:gd name="connsiteY3" fmla="*/ 7696200 h 7696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81391" h="7696200">
                <a:moveTo>
                  <a:pt x="1009546" y="0"/>
                </a:moveTo>
                <a:lnTo>
                  <a:pt x="6781391" y="0"/>
                </a:lnTo>
                <a:lnTo>
                  <a:pt x="5771845" y="7696200"/>
                </a:lnTo>
                <a:lnTo>
                  <a:pt x="0" y="76962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045A29-4595-2C55-9DDA-E740DA01AB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3" y="2262433"/>
            <a:ext cx="6781391" cy="1166567"/>
          </a:xfrm>
        </p:spPr>
        <p:txBody>
          <a:bodyPr anchor="t" anchorCtr="0">
            <a:noAutofit/>
          </a:bodyPr>
          <a:lstStyle>
            <a:lvl1pPr>
              <a:lnSpc>
                <a:spcPct val="80000"/>
              </a:lnSpc>
              <a:defRPr sz="4400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7139BED-C7E7-41B1-B95A-DA22A2924C0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2913" y="3567588"/>
            <a:ext cx="6780847" cy="1050608"/>
          </a:xfrm>
        </p:spPr>
        <p:txBody>
          <a:bodyPr lIns="0">
            <a:normAutofit/>
          </a:bodyPr>
          <a:lstStyle>
            <a:lvl1pPr marL="0" indent="0">
              <a:buNone/>
              <a:defRPr sz="2400">
                <a:solidFill>
                  <a:srgbClr val="002060"/>
                </a:solidFill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345326180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. слайд с 3 рисунками вер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045A29-4595-2C55-9DDA-E740DA01AB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3" y="2139885"/>
            <a:ext cx="6781391" cy="1317396"/>
          </a:xfrm>
        </p:spPr>
        <p:txBody>
          <a:bodyPr anchor="t" anchorCtr="0">
            <a:noAutofit/>
          </a:bodyPr>
          <a:lstStyle>
            <a:lvl1pPr>
              <a:lnSpc>
                <a:spcPct val="80000"/>
              </a:lnSpc>
              <a:defRPr sz="4400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6" name="Рисунок 5">
            <a:extLst>
              <a:ext uri="{FF2B5EF4-FFF2-40B4-BE49-F238E27FC236}">
                <a16:creationId xmlns:a16="http://schemas.microsoft.com/office/drawing/2014/main" id="{B3A3743E-F411-C252-B109-6EB4415F59C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559040" y="0"/>
            <a:ext cx="4632960" cy="3429000"/>
          </a:xfrm>
        </p:spPr>
        <p:txBody>
          <a:bodyPr/>
          <a:lstStyle/>
          <a:p>
            <a:endParaRPr lang="ru-RU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7139BED-C7E7-41B1-B95A-DA22A2924C0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2912" y="3585633"/>
            <a:ext cx="6780847" cy="1050608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002060"/>
                </a:solidFill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7" name="Нижний колонтитул 4">
            <a:extLst>
              <a:ext uri="{FF2B5EF4-FFF2-40B4-BE49-F238E27FC236}">
                <a16:creationId xmlns:a16="http://schemas.microsoft.com/office/drawing/2014/main" id="{6BECF4ED-345A-D6A9-3EEE-D9670BDF63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42913" y="6233478"/>
            <a:ext cx="6780847" cy="33496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ru-RU" sz="1200" kern="1200" dirty="0">
                <a:solidFill>
                  <a:schemeClr val="tx1"/>
                </a:solidFill>
                <a:latin typeface="Tilda Sans Light" panose="020B0302020204020303" pitchFamily="34" charset="0"/>
                <a:ea typeface="+mn-ea"/>
                <a:cs typeface="+mn-cs"/>
              </a:defRPr>
            </a:lvl1pPr>
          </a:lstStyle>
          <a:p>
            <a:endParaRPr lang="ru-RU" dirty="0"/>
          </a:p>
        </p:txBody>
      </p:sp>
      <p:sp>
        <p:nvSpPr>
          <p:cNvPr id="4" name="Рисунок 3">
            <a:extLst>
              <a:ext uri="{FF2B5EF4-FFF2-40B4-BE49-F238E27FC236}">
                <a16:creationId xmlns:a16="http://schemas.microsoft.com/office/drawing/2014/main" id="{7428A7EC-D852-7F32-6797-A3926822CC1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559040" y="3535680"/>
            <a:ext cx="2255520" cy="3322320"/>
          </a:xfrm>
        </p:spPr>
        <p:txBody>
          <a:bodyPr/>
          <a:lstStyle/>
          <a:p>
            <a:endParaRPr lang="ru-RU"/>
          </a:p>
        </p:txBody>
      </p:sp>
      <p:sp>
        <p:nvSpPr>
          <p:cNvPr id="8" name="Рисунок 3">
            <a:extLst>
              <a:ext uri="{FF2B5EF4-FFF2-40B4-BE49-F238E27FC236}">
                <a16:creationId xmlns:a16="http://schemas.microsoft.com/office/drawing/2014/main" id="{438A707A-58F1-EE0B-DEE7-7EE300F580F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921875" y="3535680"/>
            <a:ext cx="2255520" cy="332232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43875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 userDrawn="1"/>
        </p:nvSpPr>
        <p:spPr>
          <a:xfrm flipH="1">
            <a:off x="-2" y="0"/>
            <a:ext cx="4752753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C1977F-CC36-88E1-10D3-26D1D5DDA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2163445"/>
            <a:ext cx="5653087" cy="1325563"/>
          </a:xfrm>
        </p:spPr>
        <p:txBody>
          <a:bodyPr/>
          <a:lstStyle>
            <a:lvl1pPr>
              <a:lnSpc>
                <a:spcPct val="80000"/>
              </a:lnSpc>
              <a:defRPr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DCCAC6D-C11E-CE04-392C-00E4FD4DCD9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33AB004-3A64-4209-82F3-5E03AE04294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Рисунок 6">
            <a:extLst>
              <a:ext uri="{FF2B5EF4-FFF2-40B4-BE49-F238E27FC236}">
                <a16:creationId xmlns:a16="http://schemas.microsoft.com/office/drawing/2014/main" id="{0C3F5C1F-3509-668D-862D-7A14EB338F2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-21771" y="620712"/>
            <a:ext cx="5630093" cy="5616575"/>
          </a:xfrm>
        </p:spPr>
        <p:txBody>
          <a:bodyPr/>
          <a:lstStyle/>
          <a:p>
            <a:endParaRPr lang="ru-RU"/>
          </a:p>
        </p:txBody>
      </p:sp>
      <p:sp>
        <p:nvSpPr>
          <p:cNvPr id="8" name="Текст 4">
            <a:extLst>
              <a:ext uri="{FF2B5EF4-FFF2-40B4-BE49-F238E27FC236}">
                <a16:creationId xmlns:a16="http://schemas.microsoft.com/office/drawing/2014/main" id="{288F8A53-369D-146D-C9D0-537DF15FE91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6000" y="3719195"/>
            <a:ext cx="5653087" cy="1050608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002060"/>
                </a:solidFill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B14E11-73A1-CE13-197B-AA1C14EFDFF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1436" y="89206"/>
            <a:ext cx="471597" cy="47132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C651E82-78F3-B0D5-EE12-99F44A61177C}"/>
              </a:ext>
            </a:extLst>
          </p:cNvPr>
          <p:cNvSpPr txBox="1"/>
          <p:nvPr userDrawn="1"/>
        </p:nvSpPr>
        <p:spPr>
          <a:xfrm>
            <a:off x="9333033" y="108197"/>
            <a:ext cx="25821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>
                <a:latin typeface="Tilda Sans Semibold" panose="020B0602020204020303" pitchFamily="34" charset="0"/>
              </a:rPr>
              <a:t>ФГБОУ ВО СГМУ (г</a:t>
            </a:r>
            <a:r>
              <a:rPr lang="ru-RU" sz="1200" dirty="0" smtClean="0">
                <a:latin typeface="Tilda Sans Semibold" panose="020B0602020204020303" pitchFamily="34" charset="0"/>
              </a:rPr>
              <a:t>. Архангельск</a:t>
            </a:r>
            <a:r>
              <a:rPr lang="ru-RU" sz="1200" dirty="0">
                <a:latin typeface="Tilda Sans Semibold" panose="020B0602020204020303" pitchFamily="34" charset="0"/>
              </a:rPr>
              <a:t>) </a:t>
            </a:r>
          </a:p>
          <a:p>
            <a:r>
              <a:rPr lang="ru-RU" sz="1200" dirty="0">
                <a:latin typeface="Tilda Sans Semibold" panose="020B0602020204020303" pitchFamily="34" charset="0"/>
              </a:rPr>
              <a:t>Минздрава России</a:t>
            </a:r>
          </a:p>
        </p:txBody>
      </p:sp>
    </p:spTree>
    <p:extLst>
      <p:ext uri="{BB962C8B-B14F-4D97-AF65-F5344CB8AC3E}">
        <p14:creationId xmlns:p14="http://schemas.microsoft.com/office/powerpoint/2010/main" val="320388983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. с фоновым рисун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54554F10-3F01-74BF-D963-57C645BC30D4}"/>
              </a:ext>
            </a:extLst>
          </p:cNvPr>
          <p:cNvSpPr/>
          <p:nvPr userDrawn="1"/>
        </p:nvSpPr>
        <p:spPr>
          <a:xfrm>
            <a:off x="0" y="0"/>
            <a:ext cx="3984171" cy="783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Рисунок 5">
            <a:extLst>
              <a:ext uri="{FF2B5EF4-FFF2-40B4-BE49-F238E27FC236}">
                <a16:creationId xmlns:a16="http://schemas.microsoft.com/office/drawing/2014/main" id="{13C73E9C-151B-E041-BBA7-C9753E088EC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-1" y="0"/>
            <a:ext cx="12192000" cy="68580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F908D3-A730-30DF-3CB0-8CDF78C9D1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2" y="1774371"/>
            <a:ext cx="11306175" cy="1882277"/>
          </a:xfrm>
        </p:spPr>
        <p:txBody>
          <a:bodyPr>
            <a:normAutofit/>
          </a:bodyPr>
          <a:lstStyle>
            <a:lvl1pPr algn="ctr">
              <a:defRPr sz="8000">
                <a:solidFill>
                  <a:srgbClr val="002060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8" name="Текст 4">
            <a:extLst>
              <a:ext uri="{FF2B5EF4-FFF2-40B4-BE49-F238E27FC236}">
                <a16:creationId xmlns:a16="http://schemas.microsoft.com/office/drawing/2014/main" id="{688374A7-8C60-8288-8B96-1E0C5B43C12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2913" y="3703320"/>
            <a:ext cx="11306175" cy="1050608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rgbClr val="002060"/>
                </a:solidFill>
                <a:latin typeface="Tilda Sans Black" panose="020B0902020204020303" pitchFamily="34" charset="0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90000710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A581FA-EA9D-4DD0-2720-BDE48DC6AF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2913" y="2552382"/>
            <a:ext cx="11306175" cy="1290274"/>
          </a:xfrm>
        </p:spPr>
        <p:txBody>
          <a:bodyPr anchor="t" anchorCtr="0">
            <a:normAutofit/>
          </a:bodyPr>
          <a:lstStyle>
            <a:lvl1pPr>
              <a:defRPr sz="4400"/>
            </a:lvl1pPr>
          </a:lstStyle>
          <a:p>
            <a:r>
              <a:rPr lang="ru-RU" dirty="0"/>
              <a:t>Наименование раздела 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30B877C-8F6B-CB80-5B10-272FB8B279E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33AB004-3A64-4209-82F3-5E03AE04294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0876A58A-6056-4C77-0398-CCC95C35DC4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2913" y="3929743"/>
            <a:ext cx="11306175" cy="1374412"/>
          </a:xfrm>
        </p:spPr>
        <p:txBody>
          <a:bodyPr lIns="0"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ru-RU" dirty="0"/>
              <a:t>аннотация раздела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FA6775B1-47DE-54F0-CFB4-BB7B061DB8CB}"/>
              </a:ext>
            </a:extLst>
          </p:cNvPr>
          <p:cNvCxnSpPr/>
          <p:nvPr userDrawn="1"/>
        </p:nvCxnSpPr>
        <p:spPr>
          <a:xfrm>
            <a:off x="417512" y="2438974"/>
            <a:ext cx="11306175" cy="0"/>
          </a:xfrm>
          <a:prstGeom prst="line">
            <a:avLst/>
          </a:prstGeom>
          <a:ln w="28575">
            <a:gradFill flip="none" rotWithShape="1">
              <a:gsLst>
                <a:gs pos="0">
                  <a:srgbClr val="002060"/>
                </a:gs>
                <a:gs pos="87000">
                  <a:srgbClr val="002060">
                    <a:alpha val="28000"/>
                  </a:srgb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2727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аздел 2 строки_рисунок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3C64A3B-2649-9007-BFA8-CD0F44B1F80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33AB004-3A64-4209-82F3-5E03AE04294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3572037D-8C89-0E5E-B6D5-0572594B01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2913" y="1447166"/>
            <a:ext cx="6735127" cy="1745932"/>
          </a:xfrm>
        </p:spPr>
        <p:txBody>
          <a:bodyPr anchor="t" anchorCtr="0">
            <a:normAutofit/>
          </a:bodyPr>
          <a:lstStyle>
            <a:lvl1pPr>
              <a:defRPr sz="4400"/>
            </a:lvl1pPr>
          </a:lstStyle>
          <a:p>
            <a:r>
              <a:rPr lang="ru-RU" dirty="0"/>
              <a:t>Наименование раздела две строки 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528177FA-5139-1DAA-C56F-B5A51D9D61D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2913" y="3306763"/>
            <a:ext cx="6735127" cy="1890712"/>
          </a:xfrm>
        </p:spPr>
        <p:txBody>
          <a:bodyPr lIns="0"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ru-RU" dirty="0"/>
              <a:t>аннотация раздела</a:t>
            </a:r>
          </a:p>
        </p:txBody>
      </p:sp>
      <p:sp>
        <p:nvSpPr>
          <p:cNvPr id="8" name="Рисунок 7">
            <a:extLst>
              <a:ext uri="{FF2B5EF4-FFF2-40B4-BE49-F238E27FC236}">
                <a16:creationId xmlns:a16="http://schemas.microsoft.com/office/drawing/2014/main" id="{4618B7D2-F3DC-519A-A630-A37FF4B9CFA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437438" y="0"/>
            <a:ext cx="4754562" cy="685800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584533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 заголовок слева темная тема"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22709A-F441-1AFB-8F80-4CA3FEE23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65626367-FC3A-BCFC-EA4C-9C465B0F03E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A5782F2-C4FE-9F31-1D53-811FA24F48A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33AB004-3A64-4209-82F3-5E03AE04294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5" name="Текст 6">
            <a:extLst>
              <a:ext uri="{FF2B5EF4-FFF2-40B4-BE49-F238E27FC236}">
                <a16:creationId xmlns:a16="http://schemas.microsoft.com/office/drawing/2014/main" id="{23D47958-51EA-046B-87C0-49CB19B1A3F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2911" y="3432493"/>
            <a:ext cx="11306175" cy="671513"/>
          </a:xfrm>
        </p:spPr>
        <p:txBody>
          <a:bodyPr lIns="0"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  <a:latin typeface="Tilda Sans Semibold" panose="020B0602020204020303" pitchFamily="34" charset="0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289549255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по центру две строки темная тема"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1077D5-ED85-0B7F-03ED-66988761A4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2913" y="2448243"/>
            <a:ext cx="11306175" cy="1961515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 dirty="0"/>
              <a:t>Образец заголовка </a:t>
            </a:r>
            <a:br>
              <a:rPr lang="ru-RU" dirty="0"/>
            </a:br>
            <a:r>
              <a:rPr lang="ru-RU" dirty="0"/>
              <a:t>две строки 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A0E6ED9-B5FB-CB46-8EF0-1BBB947273D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3FF90B7-85C7-D4BF-8C96-81E6927D852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33AB004-3A64-4209-82F3-5E03AE04294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80671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. слайд с рисунком горизонт. темная те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045A29-4595-2C55-9DDA-E740DA01AB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2" y="2254885"/>
            <a:ext cx="11306175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6" name="Рисунок 5">
            <a:extLst>
              <a:ext uri="{FF2B5EF4-FFF2-40B4-BE49-F238E27FC236}">
                <a16:creationId xmlns:a16="http://schemas.microsoft.com/office/drawing/2014/main" id="{B3A3743E-F411-C252-B109-6EB4415F59C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3869690"/>
            <a:ext cx="12192000" cy="2988310"/>
          </a:xfrm>
        </p:spPr>
        <p:txBody>
          <a:bodyPr/>
          <a:lstStyle/>
          <a:p>
            <a:endParaRPr lang="ru-RU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7E29F16C-0502-A4E6-008F-9531CDF8A6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2913" y="1768475"/>
            <a:ext cx="11306175" cy="319088"/>
          </a:xfrm>
        </p:spPr>
        <p:txBody>
          <a:bodyPr lIns="0">
            <a:no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473812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. слайд с рисунком верт темная те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045A29-4595-2C55-9DDA-E740DA01AB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3" y="1844041"/>
            <a:ext cx="6781391" cy="1584959"/>
          </a:xfrm>
        </p:spPr>
        <p:txBody>
          <a:bodyPr anchor="t" anchorCtr="0">
            <a:noAutofit/>
          </a:bodyPr>
          <a:lstStyle>
            <a:lvl1pPr>
              <a:defRPr sz="4400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6" name="Рисунок 5">
            <a:extLst>
              <a:ext uri="{FF2B5EF4-FFF2-40B4-BE49-F238E27FC236}">
                <a16:creationId xmlns:a16="http://schemas.microsoft.com/office/drawing/2014/main" id="{B3A3743E-F411-C252-B109-6EB4415F59C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559040" y="0"/>
            <a:ext cx="4632960" cy="6858000"/>
          </a:xfrm>
        </p:spPr>
        <p:txBody>
          <a:bodyPr/>
          <a:lstStyle/>
          <a:p>
            <a:endParaRPr lang="ru-RU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7139BED-C7E7-41B1-B95A-DA22A2924C0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2913" y="3703320"/>
            <a:ext cx="6780847" cy="1050608"/>
          </a:xfrm>
        </p:spPr>
        <p:txBody>
          <a:bodyPr lIns="0"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7" name="Нижний колонтитул 4">
            <a:extLst>
              <a:ext uri="{FF2B5EF4-FFF2-40B4-BE49-F238E27FC236}">
                <a16:creationId xmlns:a16="http://schemas.microsoft.com/office/drawing/2014/main" id="{6BECF4ED-345A-D6A9-3EEE-D9670BDF63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42913" y="6233478"/>
            <a:ext cx="6780847" cy="33496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ru-RU" sz="1200" kern="1200" dirty="0">
                <a:solidFill>
                  <a:schemeClr val="bg1"/>
                </a:solidFill>
                <a:latin typeface="Tilda Sans Light" panose="020B0302020204020303" pitchFamily="34" charset="0"/>
                <a:ea typeface="+mn-ea"/>
                <a:cs typeface="+mn-cs"/>
              </a:defRPr>
            </a:lvl1pPr>
          </a:lstStyle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00018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 с наименованием и описасние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093439-1039-881E-59BD-93066349D6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0CFE8EC-B8E2-A673-DA48-4CC48047FE9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4A4C523-1661-358F-189E-471CA6C2D5F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2AC049-6798-41A8-A0BD-CA68192034D3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356630E-CD6E-BFB8-A367-BAB8C9A4C46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42914" y="3067050"/>
            <a:ext cx="5564348" cy="29511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ru-RU" dirty="0"/>
          </a:p>
        </p:txBody>
      </p:sp>
      <p:sp>
        <p:nvSpPr>
          <p:cNvPr id="8" name="Объект 5">
            <a:extLst>
              <a:ext uri="{FF2B5EF4-FFF2-40B4-BE49-F238E27FC236}">
                <a16:creationId xmlns:a16="http://schemas.microsoft.com/office/drawing/2014/main" id="{DF649312-8D1A-C3C5-B18C-47DC3A1D176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184738" y="3067050"/>
            <a:ext cx="5564348" cy="29511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ru-RU" dirty="0"/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9A1DC2FC-7A8E-FE32-ECF7-4CC65E53BAB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2913" y="1964860"/>
            <a:ext cx="5564187" cy="96785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</a:lstStyle>
          <a:p>
            <a:pPr lvl="0"/>
            <a:r>
              <a:rPr lang="ru-RU" dirty="0"/>
              <a:t>Описание объекта</a:t>
            </a:r>
          </a:p>
        </p:txBody>
      </p:sp>
      <p:sp>
        <p:nvSpPr>
          <p:cNvPr id="11" name="Текст 9">
            <a:extLst>
              <a:ext uri="{FF2B5EF4-FFF2-40B4-BE49-F238E27FC236}">
                <a16:creationId xmlns:a16="http://schemas.microsoft.com/office/drawing/2014/main" id="{EE233C25-496D-31A6-A533-815A6DD716C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84738" y="1964860"/>
            <a:ext cx="5564187" cy="96785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</a:lstStyle>
          <a:p>
            <a:pPr lvl="0"/>
            <a:r>
              <a:rPr lang="ru-RU" dirty="0"/>
              <a:t>Описание объекта</a:t>
            </a:r>
          </a:p>
        </p:txBody>
      </p:sp>
      <p:sp>
        <p:nvSpPr>
          <p:cNvPr id="12" name="Текст 9">
            <a:extLst>
              <a:ext uri="{FF2B5EF4-FFF2-40B4-BE49-F238E27FC236}">
                <a16:creationId xmlns:a16="http://schemas.microsoft.com/office/drawing/2014/main" id="{E71CCE98-92FF-EA0E-0E4D-BF1568A564E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2913" y="1346596"/>
            <a:ext cx="5564187" cy="4839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Tilda Sans Black" panose="020B0902020204020303" pitchFamily="34" charset="0"/>
              </a:defRPr>
            </a:lvl1pPr>
          </a:lstStyle>
          <a:p>
            <a:pPr lvl="0"/>
            <a:r>
              <a:rPr lang="ru-RU" dirty="0"/>
              <a:t>Наименование объекта</a:t>
            </a:r>
          </a:p>
        </p:txBody>
      </p:sp>
      <p:sp>
        <p:nvSpPr>
          <p:cNvPr id="13" name="Текст 9">
            <a:extLst>
              <a:ext uri="{FF2B5EF4-FFF2-40B4-BE49-F238E27FC236}">
                <a16:creationId xmlns:a16="http://schemas.microsoft.com/office/drawing/2014/main" id="{435541B6-8857-6184-8B56-0177DFCFE66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84738" y="1346596"/>
            <a:ext cx="5564187" cy="4839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Tilda Sans Black" panose="020B0902020204020303" pitchFamily="34" charset="0"/>
              </a:defRPr>
            </a:lvl1pPr>
          </a:lstStyle>
          <a:p>
            <a:pPr lvl="0"/>
            <a:r>
              <a:rPr lang="ru-RU" dirty="0"/>
              <a:t>Наименование объекта</a:t>
            </a:r>
          </a:p>
        </p:txBody>
      </p:sp>
    </p:spTree>
    <p:extLst>
      <p:ext uri="{BB962C8B-B14F-4D97-AF65-F5344CB8AC3E}">
        <p14:creationId xmlns:p14="http://schemas.microsoft.com/office/powerpoint/2010/main" val="391386778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. слайд с рисунком наиско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Рисунок 8">
            <a:extLst>
              <a:ext uri="{FF2B5EF4-FFF2-40B4-BE49-F238E27FC236}">
                <a16:creationId xmlns:a16="http://schemas.microsoft.com/office/drawing/2014/main" id="{6C39805F-906A-FF90-5864-8797EEC1FD2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223760" y="0"/>
            <a:ext cx="6781391" cy="6858000"/>
          </a:xfrm>
          <a:custGeom>
            <a:avLst/>
            <a:gdLst>
              <a:gd name="connsiteX0" fmla="*/ 1009546 w 6781391"/>
              <a:gd name="connsiteY0" fmla="*/ 0 h 7696200"/>
              <a:gd name="connsiteX1" fmla="*/ 6781391 w 6781391"/>
              <a:gd name="connsiteY1" fmla="*/ 0 h 7696200"/>
              <a:gd name="connsiteX2" fmla="*/ 5771845 w 6781391"/>
              <a:gd name="connsiteY2" fmla="*/ 7696200 h 7696200"/>
              <a:gd name="connsiteX3" fmla="*/ 0 w 6781391"/>
              <a:gd name="connsiteY3" fmla="*/ 7696200 h 7696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81391" h="7696200">
                <a:moveTo>
                  <a:pt x="1009546" y="0"/>
                </a:moveTo>
                <a:lnTo>
                  <a:pt x="6781391" y="0"/>
                </a:lnTo>
                <a:lnTo>
                  <a:pt x="5771845" y="7696200"/>
                </a:lnTo>
                <a:lnTo>
                  <a:pt x="0" y="76962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045A29-4595-2C55-9DDA-E740DA01AB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3" y="1844041"/>
            <a:ext cx="6781391" cy="1584959"/>
          </a:xfrm>
        </p:spPr>
        <p:txBody>
          <a:bodyPr anchor="t" anchorCtr="0">
            <a:noAutofit/>
          </a:bodyPr>
          <a:lstStyle>
            <a:lvl1pPr>
              <a:defRPr sz="4400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7139BED-C7E7-41B1-B95A-DA22A2924C0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2913" y="3703320"/>
            <a:ext cx="6780847" cy="1050608"/>
          </a:xfrm>
        </p:spPr>
        <p:txBody>
          <a:bodyPr lIns="0"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256924194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. слайд с 3 рисунками верт темная те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045A29-4595-2C55-9DDA-E740DA01AB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3" y="2223770"/>
            <a:ext cx="6781391" cy="1205230"/>
          </a:xfrm>
        </p:spPr>
        <p:txBody>
          <a:bodyPr anchor="t" anchorCtr="0">
            <a:noAutofit/>
          </a:bodyPr>
          <a:lstStyle>
            <a:lvl1pPr>
              <a:lnSpc>
                <a:spcPct val="80000"/>
              </a:lnSpc>
              <a:defRPr sz="4400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6" name="Рисунок 5">
            <a:extLst>
              <a:ext uri="{FF2B5EF4-FFF2-40B4-BE49-F238E27FC236}">
                <a16:creationId xmlns:a16="http://schemas.microsoft.com/office/drawing/2014/main" id="{B3A3743E-F411-C252-B109-6EB4415F59C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559040" y="0"/>
            <a:ext cx="4632960" cy="3429000"/>
          </a:xfrm>
        </p:spPr>
        <p:txBody>
          <a:bodyPr/>
          <a:lstStyle/>
          <a:p>
            <a:endParaRPr lang="ru-RU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7139BED-C7E7-41B1-B95A-DA22A2924C0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2913" y="3616234"/>
            <a:ext cx="6780847" cy="1050608"/>
          </a:xfrm>
        </p:spPr>
        <p:txBody>
          <a:bodyPr lIns="0"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7" name="Нижний колонтитул 4">
            <a:extLst>
              <a:ext uri="{FF2B5EF4-FFF2-40B4-BE49-F238E27FC236}">
                <a16:creationId xmlns:a16="http://schemas.microsoft.com/office/drawing/2014/main" id="{6BECF4ED-345A-D6A9-3EEE-D9670BDF63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42913" y="6233478"/>
            <a:ext cx="6780847" cy="33496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ru-RU" sz="1200" kern="1200" dirty="0">
                <a:solidFill>
                  <a:schemeClr val="bg1"/>
                </a:solidFill>
                <a:latin typeface="Tilda Sans Light" panose="020B0302020204020303" pitchFamily="34" charset="0"/>
                <a:ea typeface="+mn-ea"/>
                <a:cs typeface="+mn-cs"/>
              </a:defRPr>
            </a:lvl1pPr>
          </a:lstStyle>
          <a:p>
            <a:endParaRPr lang="ru-RU"/>
          </a:p>
        </p:txBody>
      </p:sp>
      <p:sp>
        <p:nvSpPr>
          <p:cNvPr id="4" name="Рисунок 3">
            <a:extLst>
              <a:ext uri="{FF2B5EF4-FFF2-40B4-BE49-F238E27FC236}">
                <a16:creationId xmlns:a16="http://schemas.microsoft.com/office/drawing/2014/main" id="{7428A7EC-D852-7F32-6797-A3926822CC1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559040" y="3535680"/>
            <a:ext cx="2255520" cy="3322320"/>
          </a:xfrm>
        </p:spPr>
        <p:txBody>
          <a:bodyPr/>
          <a:lstStyle/>
          <a:p>
            <a:endParaRPr lang="ru-RU"/>
          </a:p>
        </p:txBody>
      </p:sp>
      <p:sp>
        <p:nvSpPr>
          <p:cNvPr id="8" name="Рисунок 3">
            <a:extLst>
              <a:ext uri="{FF2B5EF4-FFF2-40B4-BE49-F238E27FC236}">
                <a16:creationId xmlns:a16="http://schemas.microsoft.com/office/drawing/2014/main" id="{438A707A-58F1-EE0B-DEE7-7EE300F580F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921875" y="3535680"/>
            <a:ext cx="2255520" cy="332232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62145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раздела темная те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A581FA-EA9D-4DD0-2720-BDE48DC6AF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2913" y="2552382"/>
            <a:ext cx="11306175" cy="1410018"/>
          </a:xfrm>
        </p:spPr>
        <p:txBody>
          <a:bodyPr anchor="t" anchorCtr="0">
            <a:normAutofit/>
          </a:bodyPr>
          <a:lstStyle>
            <a:lvl1pPr>
              <a:defRPr sz="4400"/>
            </a:lvl1pPr>
          </a:lstStyle>
          <a:p>
            <a:r>
              <a:rPr lang="ru-RU" dirty="0"/>
              <a:t>Наименование раздела 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30B877C-8F6B-CB80-5B10-272FB8B279E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33AB004-3A64-4209-82F3-5E03AE04294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0876A58A-6056-4C77-0398-CCC95C35DC4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2913" y="4060371"/>
            <a:ext cx="11306175" cy="1243784"/>
          </a:xfrm>
        </p:spPr>
        <p:txBody>
          <a:bodyPr lIns="0"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ru-RU" dirty="0"/>
              <a:t>аннотация раздела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FA6775B1-47DE-54F0-CFB4-BB7B061DB8CB}"/>
              </a:ext>
            </a:extLst>
          </p:cNvPr>
          <p:cNvCxnSpPr/>
          <p:nvPr userDrawn="1"/>
        </p:nvCxnSpPr>
        <p:spPr>
          <a:xfrm>
            <a:off x="417512" y="2438974"/>
            <a:ext cx="11306175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08752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аздел 2 строки+рисунок темная те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9CFF722-69D0-73C7-5A78-31D636744AC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42913" y="6233478"/>
            <a:ext cx="6735127" cy="38481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3C64A3B-2649-9007-BFA8-CD0F44B1F80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33AB004-3A64-4209-82F3-5E03AE04294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3572037D-8C89-0E5E-B6D5-0572594B01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2913" y="1447166"/>
            <a:ext cx="6735127" cy="1745932"/>
          </a:xfrm>
        </p:spPr>
        <p:txBody>
          <a:bodyPr anchor="t" anchorCtr="0">
            <a:normAutofit/>
          </a:bodyPr>
          <a:lstStyle>
            <a:lvl1pPr>
              <a:defRPr sz="4400"/>
            </a:lvl1pPr>
          </a:lstStyle>
          <a:p>
            <a:r>
              <a:rPr lang="ru-RU" dirty="0"/>
              <a:t>Наименование раздела две строки 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528177FA-5139-1DAA-C56F-B5A51D9D61D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2913" y="3306763"/>
            <a:ext cx="6735127" cy="1890712"/>
          </a:xfrm>
        </p:spPr>
        <p:txBody>
          <a:bodyPr lIns="0"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ru-RU" dirty="0"/>
              <a:t>аннотация раздела</a:t>
            </a:r>
          </a:p>
        </p:txBody>
      </p:sp>
      <p:sp>
        <p:nvSpPr>
          <p:cNvPr id="8" name="Рисунок 7">
            <a:extLst>
              <a:ext uri="{FF2B5EF4-FFF2-40B4-BE49-F238E27FC236}">
                <a16:creationId xmlns:a16="http://schemas.microsoft.com/office/drawing/2014/main" id="{4618B7D2-F3DC-519A-A630-A37FF4B9CFA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437438" y="0"/>
            <a:ext cx="4754562" cy="685800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97582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image" Target="../media/image1.png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57.xml"/><Relationship Id="rId18" Type="http://schemas.openxmlformats.org/officeDocument/2006/relationships/slideLayout" Target="../slideLayouts/slideLayout62.xml"/><Relationship Id="rId26" Type="http://schemas.openxmlformats.org/officeDocument/2006/relationships/slideLayout" Target="../slideLayouts/slideLayout70.xml"/><Relationship Id="rId3" Type="http://schemas.openxmlformats.org/officeDocument/2006/relationships/slideLayout" Target="../slideLayouts/slideLayout47.xml"/><Relationship Id="rId21" Type="http://schemas.openxmlformats.org/officeDocument/2006/relationships/slideLayout" Target="../slideLayouts/slideLayout65.xml"/><Relationship Id="rId34" Type="http://schemas.openxmlformats.org/officeDocument/2006/relationships/image" Target="../media/image1.png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17" Type="http://schemas.openxmlformats.org/officeDocument/2006/relationships/slideLayout" Target="../slideLayouts/slideLayout61.xml"/><Relationship Id="rId25" Type="http://schemas.openxmlformats.org/officeDocument/2006/relationships/slideLayout" Target="../slideLayouts/slideLayout69.xml"/><Relationship Id="rId33" Type="http://schemas.openxmlformats.org/officeDocument/2006/relationships/image" Target="../media/image7.jpg"/><Relationship Id="rId2" Type="http://schemas.openxmlformats.org/officeDocument/2006/relationships/slideLayout" Target="../slideLayouts/slideLayout46.xml"/><Relationship Id="rId16" Type="http://schemas.openxmlformats.org/officeDocument/2006/relationships/slideLayout" Target="../slideLayouts/slideLayout60.xml"/><Relationship Id="rId20" Type="http://schemas.openxmlformats.org/officeDocument/2006/relationships/slideLayout" Target="../slideLayouts/slideLayout64.xml"/><Relationship Id="rId29" Type="http://schemas.openxmlformats.org/officeDocument/2006/relationships/slideLayout" Target="../slideLayouts/slideLayout73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24" Type="http://schemas.openxmlformats.org/officeDocument/2006/relationships/slideLayout" Target="../slideLayouts/slideLayout68.xml"/><Relationship Id="rId32" Type="http://schemas.openxmlformats.org/officeDocument/2006/relationships/theme" Target="../theme/theme2.xml"/><Relationship Id="rId5" Type="http://schemas.openxmlformats.org/officeDocument/2006/relationships/slideLayout" Target="../slideLayouts/slideLayout49.xml"/><Relationship Id="rId15" Type="http://schemas.openxmlformats.org/officeDocument/2006/relationships/slideLayout" Target="../slideLayouts/slideLayout59.xml"/><Relationship Id="rId23" Type="http://schemas.openxmlformats.org/officeDocument/2006/relationships/slideLayout" Target="../slideLayouts/slideLayout67.xml"/><Relationship Id="rId28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54.xml"/><Relationship Id="rId19" Type="http://schemas.openxmlformats.org/officeDocument/2006/relationships/slideLayout" Target="../slideLayouts/slideLayout63.xml"/><Relationship Id="rId31" Type="http://schemas.openxmlformats.org/officeDocument/2006/relationships/slideLayout" Target="../slideLayouts/slideLayout75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slideLayout" Target="../slideLayouts/slideLayout58.xml"/><Relationship Id="rId22" Type="http://schemas.openxmlformats.org/officeDocument/2006/relationships/slideLayout" Target="../slideLayouts/slideLayout66.xml"/><Relationship Id="rId27" Type="http://schemas.openxmlformats.org/officeDocument/2006/relationships/slideLayout" Target="../slideLayouts/slideLayout71.xml"/><Relationship Id="rId30" Type="http://schemas.openxmlformats.org/officeDocument/2006/relationships/slideLayout" Target="../slideLayouts/slideLayout74.xml"/><Relationship Id="rId8" Type="http://schemas.openxmlformats.org/officeDocument/2006/relationships/slideLayout" Target="../slideLayouts/slideLayout5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3" Type="http://schemas.openxmlformats.org/officeDocument/2006/relationships/slideLayout" Target="../slideLayouts/slideLayout88.xml"/><Relationship Id="rId7" Type="http://schemas.openxmlformats.org/officeDocument/2006/relationships/slideLayout" Target="../slideLayouts/slideLayout92.xml"/><Relationship Id="rId2" Type="http://schemas.openxmlformats.org/officeDocument/2006/relationships/slideLayout" Target="../slideLayouts/slideLayout87.xml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90.xml"/><Relationship Id="rId10" Type="http://schemas.openxmlformats.org/officeDocument/2006/relationships/image" Target="../media/image7.jpg"/><Relationship Id="rId4" Type="http://schemas.openxmlformats.org/officeDocument/2006/relationships/slideLayout" Target="../slideLayouts/slideLayout89.xml"/><Relationship Id="rId9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7914AC-EB8F-524D-41B0-28240D7D20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486" y="620713"/>
            <a:ext cx="11315602" cy="548083"/>
          </a:xfrm>
          <a:prstGeom prst="rect">
            <a:avLst/>
          </a:prstGeom>
        </p:spPr>
        <p:txBody>
          <a:bodyPr vert="horz" lIns="0" tIns="0" rIns="91440" bIns="45720" rtlCol="0" anchor="t" anchorCtr="0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E97E3C3-7F36-F801-18C4-895FE0F7FC65}"/>
              </a:ext>
            </a:extLst>
          </p:cNvPr>
          <p:cNvPicPr>
            <a:picLocks noChangeAspect="1"/>
          </p:cNvPicPr>
          <p:nvPr userDrawn="1"/>
        </p:nvPicPr>
        <p:blipFill>
          <a:blip r:embed="rId4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1436" y="89206"/>
            <a:ext cx="471597" cy="47132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FD12A86-9854-4D40-CC4B-7C66BFB0D6FC}"/>
              </a:ext>
            </a:extLst>
          </p:cNvPr>
          <p:cNvSpPr txBox="1"/>
          <p:nvPr userDrawn="1"/>
        </p:nvSpPr>
        <p:spPr>
          <a:xfrm>
            <a:off x="9333033" y="108197"/>
            <a:ext cx="25821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>
                <a:latin typeface="Tilda Sans Semibold" panose="020B0602020204020303" pitchFamily="34" charset="0"/>
              </a:rPr>
              <a:t>ФГБОУ ВО СГМУ (г</a:t>
            </a:r>
            <a:r>
              <a:rPr lang="ru-RU" sz="1200" dirty="0" smtClean="0">
                <a:latin typeface="Tilda Sans Semibold" panose="020B0602020204020303" pitchFamily="34" charset="0"/>
              </a:rPr>
              <a:t>. Архангельск</a:t>
            </a:r>
            <a:r>
              <a:rPr lang="ru-RU" sz="1200" dirty="0">
                <a:latin typeface="Tilda Sans Semibold" panose="020B0602020204020303" pitchFamily="34" charset="0"/>
              </a:rPr>
              <a:t>) </a:t>
            </a:r>
          </a:p>
          <a:p>
            <a:r>
              <a:rPr lang="ru-RU" sz="1200" dirty="0">
                <a:latin typeface="Tilda Sans Semibold" panose="020B0602020204020303" pitchFamily="34" charset="0"/>
              </a:rPr>
              <a:t>Минздрава России</a:t>
            </a:r>
          </a:p>
        </p:txBody>
      </p:sp>
      <p:sp>
        <p:nvSpPr>
          <p:cNvPr id="7" name="Нижний колонтитул 2">
            <a:extLst>
              <a:ext uri="{FF2B5EF4-FFF2-40B4-BE49-F238E27FC236}">
                <a16:creationId xmlns:a16="http://schemas.microsoft.com/office/drawing/2014/main" id="{ADF875F2-3786-E40B-2CB2-F04507C8A7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42913" y="6239972"/>
            <a:ext cx="7296388" cy="365125"/>
          </a:xfrm>
          <a:prstGeom prst="rect">
            <a:avLst/>
          </a:prstGeom>
        </p:spPr>
        <p:txBody>
          <a:bodyPr lIns="0"/>
          <a:lstStyle>
            <a:lvl1pPr>
              <a:defRPr sz="1200">
                <a:latin typeface="Tilda Sans Light" panose="020B0302020204020303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8" name="Номер слайда 3">
            <a:extLst>
              <a:ext uri="{FF2B5EF4-FFF2-40B4-BE49-F238E27FC236}">
                <a16:creationId xmlns:a16="http://schemas.microsoft.com/office/drawing/2014/main" id="{759909B7-4172-2B3A-7B28-EF9A2E2CB6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75787" y="6239972"/>
            <a:ext cx="2273301" cy="365125"/>
          </a:xfrm>
          <a:prstGeom prst="rect">
            <a:avLst/>
          </a:prstGeom>
        </p:spPr>
        <p:txBody>
          <a:bodyPr lIns="0"/>
          <a:lstStyle>
            <a:lvl1pPr algn="r">
              <a:defRPr lang="ru-RU" sz="1200" smtClean="0">
                <a:latin typeface="Tilda Sans Light" panose="020B0302020204020303" pitchFamily="34" charset="0"/>
              </a:defRPr>
            </a:lvl1pPr>
          </a:lstStyle>
          <a:p>
            <a:fld id="{192AC049-6798-41A8-A0BD-CA68192034D3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0" name="Текст 2">
            <a:extLst>
              <a:ext uri="{FF2B5EF4-FFF2-40B4-BE49-F238E27FC236}">
                <a16:creationId xmlns:a16="http://schemas.microsoft.com/office/drawing/2014/main" id="{4D1254C0-25E2-9508-B8C6-6E0DE50B11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2913" y="1825625"/>
            <a:ext cx="11306175" cy="21062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91988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27" r:id="rId2"/>
    <p:sldLayoutId id="2147483799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  <p:sldLayoutId id="2147483737" r:id="rId13"/>
    <p:sldLayoutId id="2147483738" r:id="rId14"/>
    <p:sldLayoutId id="2147483740" r:id="rId15"/>
    <p:sldLayoutId id="2147483741" r:id="rId16"/>
    <p:sldLayoutId id="2147483742" r:id="rId17"/>
    <p:sldLayoutId id="2147483743" r:id="rId18"/>
    <p:sldLayoutId id="2147483744" r:id="rId19"/>
    <p:sldLayoutId id="2147483745" r:id="rId20"/>
    <p:sldLayoutId id="2147483746" r:id="rId21"/>
    <p:sldLayoutId id="2147483747" r:id="rId22"/>
    <p:sldLayoutId id="2147483748" r:id="rId23"/>
    <p:sldLayoutId id="2147483749" r:id="rId24"/>
    <p:sldLayoutId id="2147483793" r:id="rId25"/>
    <p:sldLayoutId id="2147483750" r:id="rId26"/>
    <p:sldLayoutId id="2147483751" r:id="rId27"/>
    <p:sldLayoutId id="2147483752" r:id="rId28"/>
    <p:sldLayoutId id="2147483753" r:id="rId29"/>
    <p:sldLayoutId id="2147483754" r:id="rId30"/>
    <p:sldLayoutId id="2147483755" r:id="rId31"/>
    <p:sldLayoutId id="2147483756" r:id="rId32"/>
    <p:sldLayoutId id="2147483757" r:id="rId33"/>
    <p:sldLayoutId id="2147483758" r:id="rId34"/>
    <p:sldLayoutId id="2147483795" r:id="rId35"/>
    <p:sldLayoutId id="2147483797" r:id="rId36"/>
    <p:sldLayoutId id="2147483759" r:id="rId37"/>
    <p:sldLayoutId id="2147483760" r:id="rId38"/>
    <p:sldLayoutId id="2147483761" r:id="rId39"/>
    <p:sldLayoutId id="2147483762" r:id="rId40"/>
    <p:sldLayoutId id="2147483763" r:id="rId41"/>
    <p:sldLayoutId id="2147483800" r:id="rId42"/>
    <p:sldLayoutId id="2147483802" r:id="rId43"/>
    <p:sldLayoutId id="2147483803" r:id="rId44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2060"/>
          </a:solidFill>
          <a:latin typeface="Tilda Sans Black" panose="020B0902020204020303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Tilda Sans" panose="020B0502020204020303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ilda Sans" panose="020B0502020204020303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ilda Sans" panose="020B0502020204020303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ilda Sans" panose="020B0502020204020303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ilda Sans" panose="020B0502020204020303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3929" userDrawn="1">
          <p15:clr>
            <a:srgbClr val="F26B43"/>
          </p15:clr>
        </p15:guide>
        <p15:guide id="2" pos="279">
          <p15:clr>
            <a:srgbClr val="F26B43"/>
          </p15:clr>
        </p15:guide>
        <p15:guide id="3" orient="horz" pos="391" userDrawn="1">
          <p15:clr>
            <a:srgbClr val="F26B43"/>
          </p15:clr>
        </p15:guide>
        <p15:guide id="4" pos="7401">
          <p15:clr>
            <a:srgbClr val="F26B43"/>
          </p15:clr>
        </p15:guide>
        <p15:guide id="5" orient="horz" pos="2160" userDrawn="1">
          <p15:clr>
            <a:srgbClr val="F26B43"/>
          </p15:clr>
        </p15:guide>
        <p15:guide id="6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7914AC-EB8F-524D-41B0-28240D7D20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486" y="560527"/>
            <a:ext cx="11315602" cy="608269"/>
          </a:xfrm>
          <a:prstGeom prst="rect">
            <a:avLst/>
          </a:prstGeom>
        </p:spPr>
        <p:txBody>
          <a:bodyPr vert="horz" lIns="0" tIns="0" rIns="91440" bIns="45720" rtlCol="0" anchor="t" anchorCtr="0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E97E3C3-7F36-F801-18C4-895FE0F7FC65}"/>
              </a:ext>
            </a:extLst>
          </p:cNvPr>
          <p:cNvPicPr>
            <a:picLocks noChangeAspect="1"/>
          </p:cNvPicPr>
          <p:nvPr userDrawn="1"/>
        </p:nvPicPr>
        <p:blipFill>
          <a:blip r:embed="rId3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1436" y="89206"/>
            <a:ext cx="471597" cy="47132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FD12A86-9854-4D40-CC4B-7C66BFB0D6FC}"/>
              </a:ext>
            </a:extLst>
          </p:cNvPr>
          <p:cNvSpPr txBox="1"/>
          <p:nvPr userDrawn="1"/>
        </p:nvSpPr>
        <p:spPr>
          <a:xfrm>
            <a:off x="9333033" y="108197"/>
            <a:ext cx="25821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>
                <a:solidFill>
                  <a:schemeClr val="bg1"/>
                </a:solidFill>
                <a:latin typeface="Tilda Sans Semibold" panose="020B0602020204020303" pitchFamily="34" charset="0"/>
              </a:rPr>
              <a:t>ФГБОУ ВО СГМУ (г</a:t>
            </a:r>
            <a:r>
              <a:rPr lang="ru-RU" sz="1200" dirty="0" smtClean="0">
                <a:solidFill>
                  <a:schemeClr val="bg1"/>
                </a:solidFill>
                <a:latin typeface="Tilda Sans Semibold" panose="020B0602020204020303" pitchFamily="34" charset="0"/>
              </a:rPr>
              <a:t>. Архангельск</a:t>
            </a:r>
            <a:r>
              <a:rPr lang="ru-RU" sz="1200" dirty="0">
                <a:solidFill>
                  <a:schemeClr val="bg1"/>
                </a:solidFill>
                <a:latin typeface="Tilda Sans Semibold" panose="020B0602020204020303" pitchFamily="34" charset="0"/>
              </a:rPr>
              <a:t>) </a:t>
            </a:r>
          </a:p>
          <a:p>
            <a:r>
              <a:rPr lang="ru-RU" sz="1200" dirty="0">
                <a:solidFill>
                  <a:schemeClr val="bg1"/>
                </a:solidFill>
                <a:latin typeface="Tilda Sans Semibold" panose="020B0602020204020303" pitchFamily="34" charset="0"/>
              </a:rPr>
              <a:t>Минздрава России</a:t>
            </a:r>
          </a:p>
        </p:txBody>
      </p:sp>
      <p:sp>
        <p:nvSpPr>
          <p:cNvPr id="7" name="Нижний колонтитул 2">
            <a:extLst>
              <a:ext uri="{FF2B5EF4-FFF2-40B4-BE49-F238E27FC236}">
                <a16:creationId xmlns:a16="http://schemas.microsoft.com/office/drawing/2014/main" id="{ADF875F2-3786-E40B-2CB2-F04507C8A7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42913" y="6239972"/>
            <a:ext cx="7296388" cy="365125"/>
          </a:xfrm>
          <a:prstGeom prst="rect">
            <a:avLst/>
          </a:prstGeom>
        </p:spPr>
        <p:txBody>
          <a:bodyPr lIns="0"/>
          <a:lstStyle>
            <a:lvl1pPr>
              <a:defRPr sz="1200">
                <a:solidFill>
                  <a:schemeClr val="bg1"/>
                </a:solidFill>
                <a:latin typeface="Tilda Sans Light" panose="020B0302020204020303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8" name="Номер слайда 3">
            <a:extLst>
              <a:ext uri="{FF2B5EF4-FFF2-40B4-BE49-F238E27FC236}">
                <a16:creationId xmlns:a16="http://schemas.microsoft.com/office/drawing/2014/main" id="{759909B7-4172-2B3A-7B28-EF9A2E2CB6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75787" y="6239972"/>
            <a:ext cx="2273301" cy="365125"/>
          </a:xfrm>
          <a:prstGeom prst="rect">
            <a:avLst/>
          </a:prstGeom>
        </p:spPr>
        <p:txBody>
          <a:bodyPr lIns="0"/>
          <a:lstStyle>
            <a:lvl1pPr algn="r">
              <a:defRPr lang="ru-RU" sz="1200" smtClean="0">
                <a:solidFill>
                  <a:schemeClr val="bg1"/>
                </a:solidFill>
                <a:latin typeface="Tilda Sans Light" panose="020B0302020204020303" pitchFamily="34" charset="0"/>
              </a:defRPr>
            </a:lvl1pPr>
          </a:lstStyle>
          <a:p>
            <a:fld id="{192AC049-6798-41A8-A0BD-CA68192034D3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9" name="Текст 2">
            <a:extLst>
              <a:ext uri="{FF2B5EF4-FFF2-40B4-BE49-F238E27FC236}">
                <a16:creationId xmlns:a16="http://schemas.microsoft.com/office/drawing/2014/main" id="{7A954E74-D523-3306-FCEA-5772BF86CE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1119842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71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  <p:sldLayoutId id="2147483774" r:id="rId12"/>
    <p:sldLayoutId id="2147483775" r:id="rId13"/>
    <p:sldLayoutId id="2147483776" r:id="rId14"/>
    <p:sldLayoutId id="2147483777" r:id="rId15"/>
    <p:sldLayoutId id="2147483778" r:id="rId16"/>
    <p:sldLayoutId id="2147483779" r:id="rId17"/>
    <p:sldLayoutId id="2147483780" r:id="rId18"/>
    <p:sldLayoutId id="2147483781" r:id="rId19"/>
    <p:sldLayoutId id="2147483782" r:id="rId20"/>
    <p:sldLayoutId id="2147483783" r:id="rId21"/>
    <p:sldLayoutId id="2147483784" r:id="rId22"/>
    <p:sldLayoutId id="2147483785" r:id="rId23"/>
    <p:sldLayoutId id="2147483786" r:id="rId24"/>
    <p:sldLayoutId id="2147483787" r:id="rId25"/>
    <p:sldLayoutId id="2147483788" r:id="rId26"/>
    <p:sldLayoutId id="2147483789" r:id="rId27"/>
    <p:sldLayoutId id="2147483790" r:id="rId28"/>
    <p:sldLayoutId id="2147483791" r:id="rId29"/>
    <p:sldLayoutId id="2147483792" r:id="rId30"/>
    <p:sldLayoutId id="2147483796" r:id="rId31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Tilda Sans Black" panose="020B0902020204020303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Tilda Sans" panose="020B0502020204020303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Tilda Sans" panose="020B0502020204020303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Tilda Sans" panose="020B0502020204020303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Tilda Sans" panose="020B0502020204020303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Tilda Sans" panose="020B0502020204020303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3929">
          <p15:clr>
            <a:srgbClr val="F26B43"/>
          </p15:clr>
        </p15:guide>
        <p15:guide id="2" pos="279">
          <p15:clr>
            <a:srgbClr val="F26B43"/>
          </p15:clr>
        </p15:guide>
        <p15:guide id="3" orient="horz" pos="391">
          <p15:clr>
            <a:srgbClr val="F26B43"/>
          </p15:clr>
        </p15:guide>
        <p15:guide id="4" pos="7401">
          <p15:clr>
            <a:srgbClr val="F26B43"/>
          </p15:clr>
        </p15:guide>
        <p15:guide id="5" pos="3840" userDrawn="1">
          <p15:clr>
            <a:srgbClr val="F26B43"/>
          </p15:clr>
        </p15:guide>
        <p15:guide id="6" orient="horz" pos="216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4D2D93-6114-470E-A3BE-7C86C75FC2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2" y="2346325"/>
            <a:ext cx="11306175" cy="1325563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8ACA434-DFAC-AFF6-6A13-DDEC3E8032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2913" y="3753802"/>
            <a:ext cx="11306174" cy="19764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98AAEE1-A2F2-B0ED-1ACC-80ABC654C8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42913" y="6233478"/>
            <a:ext cx="730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ru-RU" sz="1200" kern="1200" dirty="0">
                <a:solidFill>
                  <a:schemeClr val="tx1"/>
                </a:solidFill>
                <a:latin typeface="Tilda Sans Light" panose="020B0302020204020303" pitchFamily="34" charset="0"/>
                <a:ea typeface="+mn-ea"/>
                <a:cs typeface="+mn-cs"/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EC82B60-1F83-119E-3442-1DBD290094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05887" y="6253163"/>
            <a:ext cx="2743200" cy="365125"/>
          </a:xfrm>
          <a:prstGeom prst="rect">
            <a:avLst/>
          </a:prstGeom>
        </p:spPr>
        <p:txBody>
          <a:bodyPr lIns="0"/>
          <a:lstStyle>
            <a:lvl1pPr algn="r">
              <a:defRPr lang="ru-RU" sz="1200" smtClean="0">
                <a:latin typeface="Tilda Sans Light" panose="020B0302020204020303" pitchFamily="34" charset="0"/>
              </a:defRPr>
            </a:lvl1pPr>
          </a:lstStyle>
          <a:p>
            <a:fld id="{533AB004-3A64-4209-82F3-5E03AE042946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AF6EBDD-669A-42B6-F1B2-0DB0C27DC877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796" y="89206"/>
            <a:ext cx="471597" cy="47132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E322E32-4EB4-5616-EB60-593259423D23}"/>
              </a:ext>
            </a:extLst>
          </p:cNvPr>
          <p:cNvSpPr txBox="1"/>
          <p:nvPr userDrawn="1"/>
        </p:nvSpPr>
        <p:spPr>
          <a:xfrm>
            <a:off x="910393" y="108197"/>
            <a:ext cx="25821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>
                <a:latin typeface="Tilda Sans Semibold" panose="020B0602020204020303" pitchFamily="34" charset="0"/>
              </a:rPr>
              <a:t>ФГБОУ ВО СГМУ (г</a:t>
            </a:r>
            <a:r>
              <a:rPr lang="ru-RU" sz="1200" dirty="0" smtClean="0">
                <a:latin typeface="Tilda Sans Semibold" panose="020B0602020204020303" pitchFamily="34" charset="0"/>
              </a:rPr>
              <a:t>. Архангельск</a:t>
            </a:r>
            <a:r>
              <a:rPr lang="ru-RU" sz="1200" dirty="0">
                <a:latin typeface="Tilda Sans Semibold" panose="020B0602020204020303" pitchFamily="34" charset="0"/>
              </a:rPr>
              <a:t>) </a:t>
            </a:r>
          </a:p>
          <a:p>
            <a:r>
              <a:rPr lang="ru-RU" sz="1200" dirty="0">
                <a:latin typeface="Tilda Sans Semibold" panose="020B0602020204020303" pitchFamily="34" charset="0"/>
              </a:rPr>
              <a:t>Минздрава России</a:t>
            </a:r>
          </a:p>
        </p:txBody>
      </p:sp>
    </p:spTree>
    <p:extLst>
      <p:ext uri="{BB962C8B-B14F-4D97-AF65-F5344CB8AC3E}">
        <p14:creationId xmlns:p14="http://schemas.microsoft.com/office/powerpoint/2010/main" val="3215728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6" r:id="rId5"/>
    <p:sldLayoutId id="2147483715" r:id="rId6"/>
    <p:sldLayoutId id="2147483717" r:id="rId7"/>
    <p:sldLayoutId id="2147483718" r:id="rId8"/>
    <p:sldLayoutId id="2147483723" r:id="rId9"/>
    <p:sldLayoutId id="2147483725" r:id="rId10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rgbClr val="002060"/>
          </a:solidFill>
          <a:latin typeface="Tilda Sans Black" panose="020B0902020204020303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Tilda Sans" panose="020B0502020204020303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ilda Sans" panose="020B0502020204020303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ilda Sans" panose="020B0502020204020303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ilda Sans" panose="020B0502020204020303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ilda Sans" panose="020B0502020204020303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391" userDrawn="1">
          <p15:clr>
            <a:srgbClr val="F26B43"/>
          </p15:clr>
        </p15:guide>
        <p15:guide id="2" pos="279" userDrawn="1">
          <p15:clr>
            <a:srgbClr val="F26B43"/>
          </p15:clr>
        </p15:guide>
        <p15:guide id="3" pos="7401" userDrawn="1">
          <p15:clr>
            <a:srgbClr val="F26B43"/>
          </p15:clr>
        </p15:guide>
        <p15:guide id="4" orient="horz" pos="3929" userDrawn="1">
          <p15:clr>
            <a:srgbClr val="F26B43"/>
          </p15:clr>
        </p15:guide>
        <p15:guide id="5" pos="3840" userDrawn="1">
          <p15:clr>
            <a:srgbClr val="F26B43"/>
          </p15:clr>
        </p15:guide>
        <p15:guide id="6" orient="horz" pos="216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4D2D93-6114-470E-A3BE-7C86C75FC2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2" y="2346325"/>
            <a:ext cx="11306175" cy="1325563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8ACA434-DFAC-AFF6-6A13-DDEC3E8032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2913" y="3753802"/>
            <a:ext cx="11306174" cy="19764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98AAEE1-A2F2-B0ED-1ACC-80ABC654C8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42913" y="6233478"/>
            <a:ext cx="730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ru-RU" sz="1200" kern="1200" dirty="0">
                <a:solidFill>
                  <a:schemeClr val="bg1"/>
                </a:solidFill>
                <a:latin typeface="Tilda Sans Light" panose="020B0302020204020303" pitchFamily="34" charset="0"/>
                <a:ea typeface="+mn-ea"/>
                <a:cs typeface="+mn-cs"/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EC82B60-1F83-119E-3442-1DBD290094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05887" y="6253163"/>
            <a:ext cx="2743200" cy="365125"/>
          </a:xfrm>
          <a:prstGeom prst="rect">
            <a:avLst/>
          </a:prstGeom>
        </p:spPr>
        <p:txBody>
          <a:bodyPr lIns="0"/>
          <a:lstStyle>
            <a:lvl1pPr algn="r">
              <a:defRPr lang="ru-RU" sz="1200" smtClean="0">
                <a:solidFill>
                  <a:schemeClr val="bg1"/>
                </a:solidFill>
                <a:latin typeface="Tilda Sans Light" panose="020B0302020204020303" pitchFamily="34" charset="0"/>
              </a:defRPr>
            </a:lvl1pPr>
          </a:lstStyle>
          <a:p>
            <a:fld id="{533AB004-3A64-4209-82F3-5E03AE042946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AF6EBDD-669A-42B6-F1B2-0DB0C27DC877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796" y="89206"/>
            <a:ext cx="471597" cy="47132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E322E32-4EB4-5616-EB60-593259423D23}"/>
              </a:ext>
            </a:extLst>
          </p:cNvPr>
          <p:cNvSpPr txBox="1"/>
          <p:nvPr userDrawn="1"/>
        </p:nvSpPr>
        <p:spPr>
          <a:xfrm>
            <a:off x="910393" y="108197"/>
            <a:ext cx="25821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>
                <a:solidFill>
                  <a:schemeClr val="bg1"/>
                </a:solidFill>
                <a:latin typeface="Tilda Sans Semibold" panose="020B0602020204020303" pitchFamily="34" charset="0"/>
              </a:rPr>
              <a:t>ФГБОУ ВО СГМУ (г</a:t>
            </a:r>
            <a:r>
              <a:rPr lang="ru-RU" sz="1200" dirty="0" smtClean="0">
                <a:solidFill>
                  <a:schemeClr val="bg1"/>
                </a:solidFill>
                <a:latin typeface="Tilda Sans Semibold" panose="020B0602020204020303" pitchFamily="34" charset="0"/>
              </a:rPr>
              <a:t>. Архангельск</a:t>
            </a:r>
            <a:r>
              <a:rPr lang="ru-RU" sz="1200" dirty="0">
                <a:solidFill>
                  <a:schemeClr val="bg1"/>
                </a:solidFill>
                <a:latin typeface="Tilda Sans Semibold" panose="020B0602020204020303" pitchFamily="34" charset="0"/>
              </a:rPr>
              <a:t>) </a:t>
            </a:r>
          </a:p>
          <a:p>
            <a:r>
              <a:rPr lang="ru-RU" sz="1200" dirty="0">
                <a:solidFill>
                  <a:schemeClr val="bg1"/>
                </a:solidFill>
                <a:latin typeface="Tilda Sans Semibold" panose="020B0602020204020303" pitchFamily="34" charset="0"/>
              </a:rPr>
              <a:t>Минздрава России</a:t>
            </a:r>
          </a:p>
        </p:txBody>
      </p:sp>
    </p:spTree>
    <p:extLst>
      <p:ext uri="{BB962C8B-B14F-4D97-AF65-F5344CB8AC3E}">
        <p14:creationId xmlns:p14="http://schemas.microsoft.com/office/powerpoint/2010/main" val="3189665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9" r:id="rId3"/>
    <p:sldLayoutId id="2147483720" r:id="rId4"/>
    <p:sldLayoutId id="2147483721" r:id="rId5"/>
    <p:sldLayoutId id="2147483722" r:id="rId6"/>
    <p:sldLayoutId id="2147483724" r:id="rId7"/>
    <p:sldLayoutId id="2147483726" r:id="rId8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bg1"/>
          </a:solidFill>
          <a:latin typeface="Tilda Sans Black" panose="020B0902020204020303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Tilda Sans" panose="020B0502020204020303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Tilda Sans" panose="020B0502020204020303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Tilda Sans" panose="020B0502020204020303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Tilda Sans" panose="020B0502020204020303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Tilda Sans" panose="020B0502020204020303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391">
          <p15:clr>
            <a:srgbClr val="F26B43"/>
          </p15:clr>
        </p15:guide>
        <p15:guide id="2" pos="279">
          <p15:clr>
            <a:srgbClr val="F26B43"/>
          </p15:clr>
        </p15:guide>
        <p15:guide id="3" pos="7401">
          <p15:clr>
            <a:srgbClr val="F26B43"/>
          </p15:clr>
        </p15:guide>
        <p15:guide id="4" orient="horz" pos="3929">
          <p15:clr>
            <a:srgbClr val="F26B43"/>
          </p15:clr>
        </p15:guide>
        <p15:guide id="5" pos="3840" userDrawn="1">
          <p15:clr>
            <a:srgbClr val="F26B43"/>
          </p15:clr>
        </p15:guide>
        <p15:guide id="6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8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4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49.jp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40.jp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4D6F11-BFDB-8E70-D22B-34B4094309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5376" y="1105988"/>
            <a:ext cx="7538628" cy="3744685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</a:pPr>
            <a:r>
              <a:rPr lang="ru-RU" sz="2600" dirty="0">
                <a:latin typeface="Arial Black" panose="020B0A04020102020204" pitchFamily="34" charset="0"/>
              </a:rPr>
              <a:t>ОТЧЕТ</a:t>
            </a:r>
            <a:br>
              <a:rPr lang="ru-RU" sz="2600" dirty="0">
                <a:latin typeface="Arial Black" panose="020B0A04020102020204" pitchFamily="34" charset="0"/>
              </a:rPr>
            </a:br>
            <a:r>
              <a:rPr lang="ru-RU" sz="2600" dirty="0">
                <a:latin typeface="Arial Black" panose="020B0A04020102020204" pitchFamily="34" charset="0"/>
              </a:rPr>
              <a:t>О ФИНАНСОВО-ЭКОНОМИЧЕСКОЙ ДЕЯТЕЛЬНОСТИ УНИВЕРСИТЕТА </a:t>
            </a:r>
            <a:br>
              <a:rPr lang="ru-RU" sz="2600" dirty="0">
                <a:latin typeface="Arial Black" panose="020B0A04020102020204" pitchFamily="34" charset="0"/>
              </a:rPr>
            </a:br>
            <a:r>
              <a:rPr lang="ru-RU" sz="2600" dirty="0">
                <a:latin typeface="Arial Black" panose="020B0A04020102020204" pitchFamily="34" charset="0"/>
              </a:rPr>
              <a:t>ЗА </a:t>
            </a:r>
            <a:r>
              <a:rPr lang="ru-RU" sz="2600" dirty="0" smtClean="0">
                <a:latin typeface="Arial Black" panose="020B0A04020102020204" pitchFamily="34" charset="0"/>
              </a:rPr>
              <a:t>2024 </a:t>
            </a:r>
            <a:r>
              <a:rPr lang="ru-RU" sz="2600" dirty="0">
                <a:latin typeface="Arial Black" panose="020B0A04020102020204" pitchFamily="34" charset="0"/>
              </a:rPr>
              <a:t>ГОД </a:t>
            </a:r>
            <a:br>
              <a:rPr lang="ru-RU" sz="2600" dirty="0">
                <a:latin typeface="Arial Black" panose="020B0A04020102020204" pitchFamily="34" charset="0"/>
              </a:rPr>
            </a:br>
            <a:r>
              <a:rPr lang="ru-RU" sz="2600" dirty="0">
                <a:latin typeface="Arial Black" panose="020B0A04020102020204" pitchFamily="34" charset="0"/>
              </a:rPr>
              <a:t>И ОСНОВНЫЕ НАПРАВЛЕНИЯ</a:t>
            </a:r>
            <a:br>
              <a:rPr lang="ru-RU" sz="2600" dirty="0">
                <a:latin typeface="Arial Black" panose="020B0A04020102020204" pitchFamily="34" charset="0"/>
              </a:rPr>
            </a:br>
            <a:r>
              <a:rPr lang="ru-RU" sz="2600" dirty="0">
                <a:latin typeface="Arial Black" panose="020B0A04020102020204" pitchFamily="34" charset="0"/>
              </a:rPr>
              <a:t>НА </a:t>
            </a:r>
            <a:r>
              <a:rPr lang="ru-RU" sz="2600" dirty="0" smtClean="0">
                <a:latin typeface="Arial Black" panose="020B0A04020102020204" pitchFamily="34" charset="0"/>
              </a:rPr>
              <a:t>2025 </a:t>
            </a:r>
            <a:r>
              <a:rPr lang="ru-RU" sz="2600" dirty="0">
                <a:latin typeface="Arial Black" panose="020B0A04020102020204" pitchFamily="34" charset="0"/>
              </a:rPr>
              <a:t>ГОД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7481C5A0-E434-00B8-2751-795C01C3172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33AB004-3A64-4209-82F3-5E03AE042946}" type="slidenum">
              <a:rPr lang="ru-RU" smtClean="0"/>
              <a:pPr/>
              <a:t>1</a:t>
            </a:fld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E18BBD5-1085-F9BA-4DC7-EE91A224C53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24" r="15324"/>
          <a:stretch>
            <a:fillRect/>
          </a:stretch>
        </p:blipFill>
        <p:spPr>
          <a:xfrm>
            <a:off x="-21771" y="620712"/>
            <a:ext cx="5357523" cy="5344659"/>
          </a:xfrm>
        </p:spPr>
      </p:pic>
      <p:sp>
        <p:nvSpPr>
          <p:cNvPr id="5" name="Текст 4">
            <a:extLst>
              <a:ext uri="{FF2B5EF4-FFF2-40B4-BE49-F238E27FC236}">
                <a16:creationId xmlns:a16="http://schemas.microsoft.com/office/drawing/2014/main" id="{F400FCD7-EC01-7C4B-80AE-ABBBD391FB2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705601" y="5385116"/>
            <a:ext cx="5419724" cy="1149033"/>
          </a:xfrm>
        </p:spPr>
        <p:txBody>
          <a:bodyPr>
            <a:normAutofit/>
          </a:bodyPr>
          <a:lstStyle/>
          <a:p>
            <a:pPr algn="r"/>
            <a:r>
              <a:rPr lang="ru-RU" dirty="0" smtClean="0">
                <a:latin typeface="Arial Black" panose="020B0A04020102020204" pitchFamily="34" charset="0"/>
              </a:rPr>
              <a:t>Начальник планово-финансового управления</a:t>
            </a:r>
            <a:r>
              <a:rPr lang="ru-RU" dirty="0">
                <a:latin typeface="Arial Black" panose="020B0A04020102020204" pitchFamily="34" charset="0"/>
              </a:rPr>
              <a:t> </a:t>
            </a:r>
            <a:r>
              <a:rPr lang="ru-RU" dirty="0" smtClean="0">
                <a:latin typeface="Arial Black" panose="020B0A04020102020204" pitchFamily="34" charset="0"/>
              </a:rPr>
              <a:t>Катышева М.С.</a:t>
            </a:r>
          </a:p>
        </p:txBody>
      </p:sp>
    </p:spTree>
    <p:extLst>
      <p:ext uri="{BB962C8B-B14F-4D97-AF65-F5344CB8AC3E}">
        <p14:creationId xmlns:p14="http://schemas.microsoft.com/office/powerpoint/2010/main" val="337094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10</a:t>
            </a:fld>
            <a:endParaRPr lang="ru-RU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376048" y="564383"/>
            <a:ext cx="11815952" cy="48273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i="0" kern="1200">
                <a:solidFill>
                  <a:srgbClr val="1F487C"/>
                </a:solidFill>
                <a:latin typeface="Times New Roman"/>
                <a:ea typeface="+mj-ea"/>
                <a:cs typeface="Times New Roman"/>
              </a:defRPr>
            </a:lvl1pPr>
          </a:lstStyle>
          <a:p>
            <a:pPr algn="ctr"/>
            <a:r>
              <a:rPr lang="ru-RU" sz="3000" dirty="0" smtClean="0">
                <a:latin typeface="Arial Black" panose="020B0A04020102020204" pitchFamily="34" charset="0"/>
              </a:rPr>
              <a:t>Стипендиальное обеспечение в 2024 г.</a:t>
            </a:r>
            <a:endParaRPr lang="ru-RU" sz="3000" dirty="0">
              <a:latin typeface="Arial Black" panose="020B0A04020102020204" pitchFamily="34" charset="0"/>
            </a:endParaRPr>
          </a:p>
        </p:txBody>
      </p:sp>
      <p:graphicFrame>
        <p:nvGraphicFramePr>
          <p:cNvPr id="8" name="Диаграмма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67195046"/>
              </p:ext>
            </p:extLst>
          </p:nvPr>
        </p:nvGraphicFramePr>
        <p:xfrm>
          <a:off x="155325" y="981527"/>
          <a:ext cx="6132264" cy="33727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0" name="Диаграмма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89847706"/>
              </p:ext>
            </p:extLst>
          </p:nvPr>
        </p:nvGraphicFramePr>
        <p:xfrm>
          <a:off x="5124450" y="981526"/>
          <a:ext cx="7067550" cy="32570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2" name="Диаграмма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86569224"/>
              </p:ext>
            </p:extLst>
          </p:nvPr>
        </p:nvGraphicFramePr>
        <p:xfrm>
          <a:off x="0" y="4029075"/>
          <a:ext cx="6591299" cy="29432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3" name="Диаграмма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16777743"/>
              </p:ext>
            </p:extLst>
          </p:nvPr>
        </p:nvGraphicFramePr>
        <p:xfrm>
          <a:off x="5286375" y="4029075"/>
          <a:ext cx="6905625" cy="29432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41789577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11</a:t>
            </a:fld>
            <a:endParaRPr lang="ru-RU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376048" y="612008"/>
            <a:ext cx="11815952" cy="48273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i="0" kern="1200">
                <a:solidFill>
                  <a:srgbClr val="1F487C"/>
                </a:solidFill>
                <a:latin typeface="Times New Roman"/>
                <a:ea typeface="+mj-ea"/>
                <a:cs typeface="Times New Roman"/>
              </a:defRPr>
            </a:lvl1pPr>
          </a:lstStyle>
          <a:p>
            <a:pPr algn="ctr"/>
            <a:r>
              <a:rPr lang="ru-RU" sz="3000" dirty="0" smtClean="0">
                <a:latin typeface="Arial Black" panose="020B0A04020102020204" pitchFamily="34" charset="0"/>
              </a:rPr>
              <a:t>Стипендиальное обеспечение в 2024 г.</a:t>
            </a:r>
            <a:endParaRPr lang="ru-RU" sz="3000" dirty="0">
              <a:latin typeface="Arial Black" panose="020B0A04020102020204" pitchFamily="34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5442281"/>
              </p:ext>
            </p:extLst>
          </p:nvPr>
        </p:nvGraphicFramePr>
        <p:xfrm>
          <a:off x="247650" y="1094736"/>
          <a:ext cx="11501439" cy="57141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052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957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004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59246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Arial Black" panose="020B0A04020102020204" pitchFamily="34" charset="0"/>
                          <a:cs typeface="Times New Roman" pitchFamily="18" charset="0"/>
                        </a:rPr>
                        <a:t>Вид стипендии</a:t>
                      </a:r>
                      <a:endParaRPr lang="ru-RU" sz="2000" dirty="0">
                        <a:latin typeface="Arial Black" panose="020B0A04020102020204" pitchFamily="34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tx2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Arial Black" panose="020B0A04020102020204" pitchFamily="34" charset="0"/>
                          <a:cs typeface="Times New Roman" pitchFamily="18" charset="0"/>
                        </a:rPr>
                        <a:t>Количество обучающихся, получающих выплаты в среднем в месяц</a:t>
                      </a:r>
                      <a:endParaRPr lang="ru-RU" sz="1500" dirty="0">
                        <a:latin typeface="Arial Black" panose="020B0A04020102020204" pitchFamily="34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tx2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Arial Black" panose="020B0A04020102020204" pitchFamily="34" charset="0"/>
                          <a:cs typeface="Times New Roman" pitchFamily="18" charset="0"/>
                        </a:rPr>
                        <a:t>Сумма, </a:t>
                      </a:r>
                    </a:p>
                    <a:p>
                      <a:pPr algn="ctr"/>
                      <a:r>
                        <a:rPr lang="ru-RU" sz="1500" dirty="0" smtClean="0">
                          <a:latin typeface="Arial Black" panose="020B0A04020102020204" pitchFamily="34" charset="0"/>
                          <a:cs typeface="Times New Roman" pitchFamily="18" charset="0"/>
                        </a:rPr>
                        <a:t>тыс. руб.</a:t>
                      </a:r>
                      <a:endParaRPr lang="ru-RU" sz="1500" dirty="0">
                        <a:latin typeface="Arial Black" panose="020B0A04020102020204" pitchFamily="34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tx2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926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Arial Black" panose="020B0A04020102020204" pitchFamily="34" charset="0"/>
                          <a:cs typeface="Times New Roman" pitchFamily="18" charset="0"/>
                        </a:rPr>
                        <a:t>Академическая стипендия</a:t>
                      </a:r>
                      <a:endParaRPr lang="ru-RU" sz="1600" dirty="0">
                        <a:latin typeface="Arial Black" panose="020B0A04020102020204" pitchFamily="34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Arial Black" panose="020B0A04020102020204" pitchFamily="34" charset="0"/>
                          <a:cs typeface="Times New Roman" pitchFamily="18" charset="0"/>
                        </a:rPr>
                        <a:t>979</a:t>
                      </a:r>
                    </a:p>
                  </a:txBody>
                  <a:tcPr anchor="ctr"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Arial Black" panose="020B0A04020102020204" pitchFamily="34" charset="0"/>
                          <a:cs typeface="Times New Roman" pitchFamily="18" charset="0"/>
                        </a:rPr>
                        <a:t>42 079,77</a:t>
                      </a:r>
                      <a:endParaRPr lang="ru-RU" sz="2000" b="1" dirty="0">
                        <a:latin typeface="Arial Black" panose="020B0A04020102020204" pitchFamily="34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4302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Arial Black" panose="020B0A04020102020204" pitchFamily="34" charset="0"/>
                          <a:cs typeface="Times New Roman" pitchFamily="18" charset="0"/>
                        </a:rPr>
                        <a:t>Академическая стипендия ординаторам, аспирантам</a:t>
                      </a:r>
                      <a:endParaRPr lang="ru-RU" sz="1600" dirty="0">
                        <a:latin typeface="Arial Black" panose="020B0A04020102020204" pitchFamily="34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Arial Black" panose="020B0A04020102020204" pitchFamily="34" charset="0"/>
                          <a:cs typeface="Times New Roman" pitchFamily="18" charset="0"/>
                        </a:rPr>
                        <a:t>301</a:t>
                      </a:r>
                      <a:endParaRPr lang="ru-RU" sz="2000" b="1" dirty="0">
                        <a:latin typeface="Arial Black" panose="020B0A04020102020204" pitchFamily="34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Arial Black" panose="020B0A04020102020204" pitchFamily="34" charset="0"/>
                          <a:cs typeface="Times New Roman" pitchFamily="18" charset="0"/>
                        </a:rPr>
                        <a:t>44 551,61</a:t>
                      </a:r>
                      <a:endParaRPr lang="ru-RU" sz="2000" b="1" dirty="0">
                        <a:latin typeface="Arial Black" panose="020B0A04020102020204" pitchFamily="34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926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Arial Black" panose="020B0A04020102020204" pitchFamily="34" charset="0"/>
                          <a:cs typeface="Times New Roman" pitchFamily="18" charset="0"/>
                        </a:rPr>
                        <a:t>Социальная стипендия</a:t>
                      </a:r>
                      <a:endParaRPr lang="ru-RU" sz="1600" dirty="0">
                        <a:latin typeface="Arial Black" panose="020B0A04020102020204" pitchFamily="34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Arial Black" panose="020B0A04020102020204" pitchFamily="34" charset="0"/>
                          <a:cs typeface="Times New Roman" pitchFamily="18" charset="0"/>
                        </a:rPr>
                        <a:t>705</a:t>
                      </a:r>
                      <a:endParaRPr lang="ru-RU" sz="2000" b="1" dirty="0">
                        <a:latin typeface="Arial Black" panose="020B0A04020102020204" pitchFamily="34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Arial Black" panose="020B0A04020102020204" pitchFamily="34" charset="0"/>
                          <a:cs typeface="Times New Roman" pitchFamily="18" charset="0"/>
                        </a:rPr>
                        <a:t>35 766,06</a:t>
                      </a:r>
                      <a:endParaRPr lang="ru-RU" sz="2000" b="1" dirty="0">
                        <a:latin typeface="Arial Black" panose="020B0A04020102020204" pitchFamily="34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926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Arial Black" panose="020B0A04020102020204" pitchFamily="34" charset="0"/>
                          <a:cs typeface="Times New Roman" pitchFamily="18" charset="0"/>
                        </a:rPr>
                        <a:t>Повышенная академическая</a:t>
                      </a:r>
                      <a:r>
                        <a:rPr lang="ru-RU" sz="1600" baseline="0" dirty="0" smtClean="0">
                          <a:latin typeface="Arial Black" panose="020B0A04020102020204" pitchFamily="34" charset="0"/>
                          <a:cs typeface="Times New Roman" pitchFamily="18" charset="0"/>
                        </a:rPr>
                        <a:t> стипендия</a:t>
                      </a:r>
                      <a:endParaRPr lang="ru-RU" sz="1600" dirty="0">
                        <a:latin typeface="Arial Black" panose="020B0A04020102020204" pitchFamily="34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Arial Black" panose="020B0A04020102020204" pitchFamily="34" charset="0"/>
                          <a:cs typeface="Times New Roman" pitchFamily="18" charset="0"/>
                        </a:rPr>
                        <a:t>139</a:t>
                      </a:r>
                      <a:endParaRPr lang="ru-RU" sz="2000" b="1" dirty="0">
                        <a:latin typeface="Arial Black" panose="020B0A04020102020204" pitchFamily="34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Arial Black" panose="020B0A04020102020204" pitchFamily="34" charset="0"/>
                          <a:cs typeface="Times New Roman" pitchFamily="18" charset="0"/>
                        </a:rPr>
                        <a:t>14 533,29</a:t>
                      </a:r>
                      <a:endParaRPr lang="ru-RU" sz="2000" b="1" dirty="0">
                        <a:latin typeface="Arial Black" panose="020B0A04020102020204" pitchFamily="34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54302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Arial Black" panose="020B0A04020102020204" pitchFamily="34" charset="0"/>
                          <a:cs typeface="Times New Roman" pitchFamily="18" charset="0"/>
                        </a:rPr>
                        <a:t>Социальная</a:t>
                      </a:r>
                      <a:r>
                        <a:rPr lang="ru-RU" sz="1600" baseline="0" dirty="0" smtClean="0">
                          <a:latin typeface="Arial Black" panose="020B0A04020102020204" pitchFamily="34" charset="0"/>
                          <a:cs typeface="Times New Roman" pitchFamily="18" charset="0"/>
                        </a:rPr>
                        <a:t> стипендия в п</a:t>
                      </a:r>
                      <a:r>
                        <a:rPr lang="ru-RU" sz="1600" dirty="0" smtClean="0">
                          <a:latin typeface="Arial Black" panose="020B0A04020102020204" pitchFamily="34" charset="0"/>
                          <a:cs typeface="Times New Roman" pitchFamily="18" charset="0"/>
                        </a:rPr>
                        <a:t>овышенном размере</a:t>
                      </a:r>
                      <a:endParaRPr lang="ru-RU" sz="1600" dirty="0">
                        <a:latin typeface="Arial Black" panose="020B0A04020102020204" pitchFamily="34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Arial Black" panose="020B0A04020102020204" pitchFamily="34" charset="0"/>
                          <a:cs typeface="Times New Roman" pitchFamily="18" charset="0"/>
                        </a:rPr>
                        <a:t>106</a:t>
                      </a:r>
                      <a:endParaRPr lang="ru-RU" sz="2000" b="1" dirty="0">
                        <a:latin typeface="Arial Black" panose="020B0A04020102020204" pitchFamily="34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Arial Black" panose="020B0A04020102020204" pitchFamily="34" charset="0"/>
                          <a:cs typeface="Times New Roman" pitchFamily="18" charset="0"/>
                        </a:rPr>
                        <a:t>20 716,52</a:t>
                      </a:r>
                      <a:endParaRPr lang="ru-RU" sz="2000" b="1" dirty="0">
                        <a:latin typeface="Arial Black" panose="020B0A04020102020204" pitchFamily="34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926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Arial Black" panose="020B0A04020102020204" pitchFamily="34" charset="0"/>
                          <a:cs typeface="Times New Roman" pitchFamily="18" charset="0"/>
                        </a:rPr>
                        <a:t>Материальная поддержка</a:t>
                      </a:r>
                      <a:endParaRPr lang="ru-RU" sz="1600" dirty="0">
                        <a:latin typeface="Arial Black" panose="020B0A04020102020204" pitchFamily="34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Arial Black" panose="020B0A04020102020204" pitchFamily="34" charset="0"/>
                          <a:cs typeface="Times New Roman" pitchFamily="18" charset="0"/>
                        </a:rPr>
                        <a:t>34</a:t>
                      </a:r>
                      <a:endParaRPr lang="ru-RU" sz="2000" b="1" dirty="0">
                        <a:latin typeface="Arial Black" panose="020B0A04020102020204" pitchFamily="34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Arial Black" panose="020B0A04020102020204" pitchFamily="34" charset="0"/>
                          <a:cs typeface="Times New Roman" pitchFamily="18" charset="0"/>
                        </a:rPr>
                        <a:t>6 191,63</a:t>
                      </a:r>
                      <a:endParaRPr lang="ru-RU" sz="2000" b="1" dirty="0">
                        <a:latin typeface="Arial Black" panose="020B0A04020102020204" pitchFamily="34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926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Arial Black" panose="020B0A04020102020204" pitchFamily="34" charset="0"/>
                          <a:cs typeface="Times New Roman" pitchFamily="18" charset="0"/>
                        </a:rPr>
                        <a:t>Стипендия</a:t>
                      </a:r>
                      <a:r>
                        <a:rPr lang="ru-RU" sz="1600" baseline="0" dirty="0" smtClean="0">
                          <a:latin typeface="Arial Black" panose="020B0A04020102020204" pitchFamily="34" charset="0"/>
                          <a:cs typeface="Times New Roman" pitchFamily="18" charset="0"/>
                        </a:rPr>
                        <a:t> Правительства РФ</a:t>
                      </a:r>
                      <a:endParaRPr lang="ru-RU" sz="1600" dirty="0">
                        <a:latin typeface="Arial Black" panose="020B0A04020102020204" pitchFamily="34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Arial Black" panose="020B0A04020102020204" pitchFamily="34" charset="0"/>
                          <a:cs typeface="Times New Roman" pitchFamily="18" charset="0"/>
                        </a:rPr>
                        <a:t>2</a:t>
                      </a:r>
                      <a:endParaRPr lang="ru-RU" sz="2000" b="1" dirty="0">
                        <a:latin typeface="Arial Black" panose="020B0A04020102020204" pitchFamily="34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Arial Black" panose="020B0A04020102020204" pitchFamily="34" charset="0"/>
                          <a:cs typeface="Times New Roman" pitchFamily="18" charset="0"/>
                        </a:rPr>
                        <a:t>384,00</a:t>
                      </a:r>
                      <a:endParaRPr lang="ru-RU" sz="2000" b="1" dirty="0">
                        <a:latin typeface="Arial Black" panose="020B0A04020102020204" pitchFamily="34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926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Arial Black" panose="020B0A04020102020204" pitchFamily="34" charset="0"/>
                          <a:cs typeface="Times New Roman" pitchFamily="18" charset="0"/>
                        </a:rPr>
                        <a:t>Стипендия Президента РФ</a:t>
                      </a:r>
                      <a:endParaRPr lang="ru-RU" sz="1600" dirty="0">
                        <a:latin typeface="Arial Black" panose="020B0A04020102020204" pitchFamily="34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Arial Black" panose="020B0A04020102020204" pitchFamily="34" charset="0"/>
                          <a:cs typeface="Times New Roman" pitchFamily="18" charset="0"/>
                        </a:rPr>
                        <a:t>1</a:t>
                      </a:r>
                      <a:endParaRPr lang="ru-RU" sz="2000" b="1" dirty="0">
                        <a:latin typeface="Arial Black" panose="020B0A04020102020204" pitchFamily="34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Arial Black" panose="020B0A04020102020204" pitchFamily="34" charset="0"/>
                          <a:cs typeface="Times New Roman" pitchFamily="18" charset="0"/>
                        </a:rPr>
                        <a:t>345,6</a:t>
                      </a:r>
                      <a:endParaRPr lang="ru-RU" sz="2000" b="1" dirty="0">
                        <a:latin typeface="Arial Black" panose="020B0A04020102020204" pitchFamily="34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787693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Arial Black" panose="020B0A04020102020204" pitchFamily="34" charset="0"/>
                          <a:cs typeface="Times New Roman" pitchFamily="18" charset="0"/>
                        </a:rPr>
                        <a:t>Пособия из стипендиального фонда (по беременности и родам, акад. отпуск по состоянию)</a:t>
                      </a:r>
                      <a:endParaRPr lang="ru-RU" sz="1600" dirty="0">
                        <a:latin typeface="Arial Black" panose="020B0A04020102020204" pitchFamily="34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Arial Black" panose="020B0A04020102020204" pitchFamily="34" charset="0"/>
                          <a:cs typeface="Times New Roman" pitchFamily="18" charset="0"/>
                        </a:rPr>
                        <a:t>19</a:t>
                      </a:r>
                      <a:endParaRPr lang="ru-RU" sz="2000" b="1" dirty="0">
                        <a:latin typeface="Arial Black" panose="020B0A04020102020204" pitchFamily="34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Arial Black" panose="020B0A04020102020204" pitchFamily="34" charset="0"/>
                          <a:cs typeface="Times New Roman" pitchFamily="18" charset="0"/>
                        </a:rPr>
                        <a:t>224,28</a:t>
                      </a:r>
                      <a:endParaRPr lang="ru-RU" sz="2000" b="1" dirty="0">
                        <a:latin typeface="Arial Black" panose="020B0A04020102020204" pitchFamily="34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977451"/>
                  </a:ext>
                </a:extLst>
              </a:tr>
              <a:tr h="379260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Arial Black" panose="020B0A04020102020204" pitchFamily="34" charset="0"/>
                          <a:cs typeface="Times New Roman" pitchFamily="18" charset="0"/>
                        </a:rPr>
                        <a:t>ИТОГО:</a:t>
                      </a:r>
                      <a:endParaRPr lang="ru-RU" sz="1600" b="1" dirty="0">
                        <a:latin typeface="Arial Black" panose="020B0A04020102020204" pitchFamily="34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000" b="1" dirty="0">
                        <a:latin typeface="Arial Black" panose="020B0A04020102020204" pitchFamily="34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Arial Black" panose="020B0A04020102020204" pitchFamily="34" charset="0"/>
                          <a:cs typeface="Times New Roman" pitchFamily="18" charset="0"/>
                        </a:rPr>
                        <a:t>164 732,76</a:t>
                      </a:r>
                      <a:endParaRPr lang="ru-RU" sz="2000" b="1" dirty="0">
                        <a:latin typeface="Arial Black" panose="020B0A04020102020204" pitchFamily="34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077692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12</a:t>
            </a:fld>
            <a:endParaRPr lang="ru-RU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376048" y="554858"/>
            <a:ext cx="11815952" cy="48273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i="0" kern="1200">
                <a:solidFill>
                  <a:srgbClr val="1F487C"/>
                </a:solidFill>
                <a:latin typeface="Times New Roman"/>
                <a:ea typeface="+mj-ea"/>
                <a:cs typeface="Times New Roman"/>
              </a:defRPr>
            </a:lvl1pPr>
          </a:lstStyle>
          <a:p>
            <a:pPr algn="ctr"/>
            <a:r>
              <a:rPr lang="ru-RU" sz="2800" dirty="0" smtClean="0">
                <a:latin typeface="Arial Black" panose="020B0A04020102020204" pitchFamily="34" charset="0"/>
              </a:rPr>
              <a:t>Финансовое обеспечение научной деятельности</a:t>
            </a:r>
          </a:p>
          <a:p>
            <a:pPr algn="ctr"/>
            <a:r>
              <a:rPr lang="ru-RU" sz="2800" dirty="0" smtClean="0">
                <a:latin typeface="Arial Black" panose="020B0A04020102020204" pitchFamily="34" charset="0"/>
              </a:rPr>
              <a:t> в 2024 г., </a:t>
            </a:r>
            <a:r>
              <a:rPr lang="ru-RU" sz="2800" dirty="0" err="1" smtClean="0">
                <a:latin typeface="Arial Black" panose="020B0A04020102020204" pitchFamily="34" charset="0"/>
              </a:rPr>
              <a:t>тыс.руб</a:t>
            </a:r>
            <a:r>
              <a:rPr lang="ru-RU" sz="2800" dirty="0" smtClean="0">
                <a:latin typeface="Arial Black" panose="020B0A04020102020204" pitchFamily="34" charset="0"/>
              </a:rPr>
              <a:t>.</a:t>
            </a:r>
            <a:endParaRPr lang="ru-RU" sz="2800" dirty="0">
              <a:latin typeface="Arial Black" panose="020B0A04020102020204" pitchFamily="34" charset="0"/>
            </a:endParaRPr>
          </a:p>
        </p:txBody>
      </p:sp>
      <p:grpSp>
        <p:nvGrpSpPr>
          <p:cNvPr id="7" name="object 4"/>
          <p:cNvGrpSpPr/>
          <p:nvPr/>
        </p:nvGrpSpPr>
        <p:grpSpPr>
          <a:xfrm>
            <a:off x="3193541" y="1773777"/>
            <a:ext cx="5843777" cy="4641881"/>
            <a:chOff x="3193541" y="1320546"/>
            <a:chExt cx="5843777" cy="4606797"/>
          </a:xfrm>
        </p:grpSpPr>
        <p:sp>
          <p:nvSpPr>
            <p:cNvPr id="9" name="object 6"/>
            <p:cNvSpPr/>
            <p:nvPr/>
          </p:nvSpPr>
          <p:spPr>
            <a:xfrm>
              <a:off x="3759707" y="2348483"/>
              <a:ext cx="4680585" cy="3578860"/>
            </a:xfrm>
            <a:custGeom>
              <a:avLst/>
              <a:gdLst/>
              <a:ahLst/>
              <a:cxnLst/>
              <a:rect l="l" t="t" r="r" b="b"/>
              <a:pathLst>
                <a:path w="4680584" h="3578860">
                  <a:moveTo>
                    <a:pt x="2340102" y="0"/>
                  </a:moveTo>
                  <a:lnTo>
                    <a:pt x="2285643" y="474"/>
                  </a:lnTo>
                  <a:lnTo>
                    <a:pt x="2231489" y="1893"/>
                  </a:lnTo>
                  <a:lnTo>
                    <a:pt x="2177653" y="4243"/>
                  </a:lnTo>
                  <a:lnTo>
                    <a:pt x="2124149" y="7517"/>
                  </a:lnTo>
                  <a:lnTo>
                    <a:pt x="2070989" y="11702"/>
                  </a:lnTo>
                  <a:lnTo>
                    <a:pt x="2018188" y="16790"/>
                  </a:lnTo>
                  <a:lnTo>
                    <a:pt x="1965759" y="22769"/>
                  </a:lnTo>
                  <a:lnTo>
                    <a:pt x="1913715" y="29629"/>
                  </a:lnTo>
                  <a:lnTo>
                    <a:pt x="1862071" y="37361"/>
                  </a:lnTo>
                  <a:lnTo>
                    <a:pt x="1810838" y="45953"/>
                  </a:lnTo>
                  <a:lnTo>
                    <a:pt x="1760031" y="55396"/>
                  </a:lnTo>
                  <a:lnTo>
                    <a:pt x="1709664" y="65679"/>
                  </a:lnTo>
                  <a:lnTo>
                    <a:pt x="1659749" y="76792"/>
                  </a:lnTo>
                  <a:lnTo>
                    <a:pt x="1610300" y="88724"/>
                  </a:lnTo>
                  <a:lnTo>
                    <a:pt x="1561331" y="101466"/>
                  </a:lnTo>
                  <a:lnTo>
                    <a:pt x="1512855" y="115006"/>
                  </a:lnTo>
                  <a:lnTo>
                    <a:pt x="1464886" y="129336"/>
                  </a:lnTo>
                  <a:lnTo>
                    <a:pt x="1417437" y="144444"/>
                  </a:lnTo>
                  <a:lnTo>
                    <a:pt x="1370521" y="160320"/>
                  </a:lnTo>
                  <a:lnTo>
                    <a:pt x="1324152" y="176954"/>
                  </a:lnTo>
                  <a:lnTo>
                    <a:pt x="1278343" y="194335"/>
                  </a:lnTo>
                  <a:lnTo>
                    <a:pt x="1233109" y="212454"/>
                  </a:lnTo>
                  <a:lnTo>
                    <a:pt x="1188462" y="231300"/>
                  </a:lnTo>
                  <a:lnTo>
                    <a:pt x="1144415" y="250863"/>
                  </a:lnTo>
                  <a:lnTo>
                    <a:pt x="1100983" y="271132"/>
                  </a:lnTo>
                  <a:lnTo>
                    <a:pt x="1058179" y="292097"/>
                  </a:lnTo>
                  <a:lnTo>
                    <a:pt x="1016015" y="313748"/>
                  </a:lnTo>
                  <a:lnTo>
                    <a:pt x="974507" y="336074"/>
                  </a:lnTo>
                  <a:lnTo>
                    <a:pt x="933666" y="359066"/>
                  </a:lnTo>
                  <a:lnTo>
                    <a:pt x="893507" y="382713"/>
                  </a:lnTo>
                  <a:lnTo>
                    <a:pt x="854043" y="407004"/>
                  </a:lnTo>
                  <a:lnTo>
                    <a:pt x="815288" y="431930"/>
                  </a:lnTo>
                  <a:lnTo>
                    <a:pt x="777255" y="457480"/>
                  </a:lnTo>
                  <a:lnTo>
                    <a:pt x="739957" y="483643"/>
                  </a:lnTo>
                  <a:lnTo>
                    <a:pt x="703408" y="510411"/>
                  </a:lnTo>
                  <a:lnTo>
                    <a:pt x="667621" y="537771"/>
                  </a:lnTo>
                  <a:lnTo>
                    <a:pt x="632611" y="565715"/>
                  </a:lnTo>
                  <a:lnTo>
                    <a:pt x="598389" y="594231"/>
                  </a:lnTo>
                  <a:lnTo>
                    <a:pt x="564970" y="623309"/>
                  </a:lnTo>
                  <a:lnTo>
                    <a:pt x="532368" y="652940"/>
                  </a:lnTo>
                  <a:lnTo>
                    <a:pt x="500595" y="683112"/>
                  </a:lnTo>
                  <a:lnTo>
                    <a:pt x="469665" y="713816"/>
                  </a:lnTo>
                  <a:lnTo>
                    <a:pt x="439592" y="745041"/>
                  </a:lnTo>
                  <a:lnTo>
                    <a:pt x="410390" y="776777"/>
                  </a:lnTo>
                  <a:lnTo>
                    <a:pt x="382070" y="809013"/>
                  </a:lnTo>
                  <a:lnTo>
                    <a:pt x="354648" y="841740"/>
                  </a:lnTo>
                  <a:lnTo>
                    <a:pt x="328136" y="874947"/>
                  </a:lnTo>
                  <a:lnTo>
                    <a:pt x="302548" y="908624"/>
                  </a:lnTo>
                  <a:lnTo>
                    <a:pt x="277897" y="942760"/>
                  </a:lnTo>
                  <a:lnTo>
                    <a:pt x="254198" y="977345"/>
                  </a:lnTo>
                  <a:lnTo>
                    <a:pt x="231462" y="1012369"/>
                  </a:lnTo>
                  <a:lnTo>
                    <a:pt x="209705" y="1047822"/>
                  </a:lnTo>
                  <a:lnTo>
                    <a:pt x="188939" y="1083693"/>
                  </a:lnTo>
                  <a:lnTo>
                    <a:pt x="169177" y="1119973"/>
                  </a:lnTo>
                  <a:lnTo>
                    <a:pt x="150434" y="1156650"/>
                  </a:lnTo>
                  <a:lnTo>
                    <a:pt x="132722" y="1193714"/>
                  </a:lnTo>
                  <a:lnTo>
                    <a:pt x="116055" y="1231155"/>
                  </a:lnTo>
                  <a:lnTo>
                    <a:pt x="100447" y="1268964"/>
                  </a:lnTo>
                  <a:lnTo>
                    <a:pt x="85911" y="1307129"/>
                  </a:lnTo>
                  <a:lnTo>
                    <a:pt x="72461" y="1345640"/>
                  </a:lnTo>
                  <a:lnTo>
                    <a:pt x="60109" y="1384487"/>
                  </a:lnTo>
                  <a:lnTo>
                    <a:pt x="48870" y="1423660"/>
                  </a:lnTo>
                  <a:lnTo>
                    <a:pt x="38757" y="1463148"/>
                  </a:lnTo>
                  <a:lnTo>
                    <a:pt x="29783" y="1502942"/>
                  </a:lnTo>
                  <a:lnTo>
                    <a:pt x="21962" y="1543030"/>
                  </a:lnTo>
                  <a:lnTo>
                    <a:pt x="15307" y="1583403"/>
                  </a:lnTo>
                  <a:lnTo>
                    <a:pt x="9832" y="1624050"/>
                  </a:lnTo>
                  <a:lnTo>
                    <a:pt x="5551" y="1664961"/>
                  </a:lnTo>
                  <a:lnTo>
                    <a:pt x="2476" y="1706126"/>
                  </a:lnTo>
                  <a:lnTo>
                    <a:pt x="621" y="1747534"/>
                  </a:lnTo>
                  <a:lnTo>
                    <a:pt x="0" y="1789176"/>
                  </a:lnTo>
                  <a:lnTo>
                    <a:pt x="621" y="1830817"/>
                  </a:lnTo>
                  <a:lnTo>
                    <a:pt x="2476" y="1872225"/>
                  </a:lnTo>
                  <a:lnTo>
                    <a:pt x="5551" y="1913390"/>
                  </a:lnTo>
                  <a:lnTo>
                    <a:pt x="9832" y="1954301"/>
                  </a:lnTo>
                  <a:lnTo>
                    <a:pt x="15307" y="1994948"/>
                  </a:lnTo>
                  <a:lnTo>
                    <a:pt x="21962" y="2035321"/>
                  </a:lnTo>
                  <a:lnTo>
                    <a:pt x="29783" y="2075409"/>
                  </a:lnTo>
                  <a:lnTo>
                    <a:pt x="38757" y="2115203"/>
                  </a:lnTo>
                  <a:lnTo>
                    <a:pt x="48870" y="2154691"/>
                  </a:lnTo>
                  <a:lnTo>
                    <a:pt x="60109" y="2193864"/>
                  </a:lnTo>
                  <a:lnTo>
                    <a:pt x="72461" y="2232711"/>
                  </a:lnTo>
                  <a:lnTo>
                    <a:pt x="85911" y="2271222"/>
                  </a:lnTo>
                  <a:lnTo>
                    <a:pt x="100447" y="2309387"/>
                  </a:lnTo>
                  <a:lnTo>
                    <a:pt x="116055" y="2347196"/>
                  </a:lnTo>
                  <a:lnTo>
                    <a:pt x="132722" y="2384637"/>
                  </a:lnTo>
                  <a:lnTo>
                    <a:pt x="150434" y="2421701"/>
                  </a:lnTo>
                  <a:lnTo>
                    <a:pt x="169177" y="2458378"/>
                  </a:lnTo>
                  <a:lnTo>
                    <a:pt x="188939" y="2494658"/>
                  </a:lnTo>
                  <a:lnTo>
                    <a:pt x="209705" y="2530529"/>
                  </a:lnTo>
                  <a:lnTo>
                    <a:pt x="231462" y="2565982"/>
                  </a:lnTo>
                  <a:lnTo>
                    <a:pt x="254198" y="2601006"/>
                  </a:lnTo>
                  <a:lnTo>
                    <a:pt x="277897" y="2635591"/>
                  </a:lnTo>
                  <a:lnTo>
                    <a:pt x="302548" y="2669727"/>
                  </a:lnTo>
                  <a:lnTo>
                    <a:pt x="328136" y="2703404"/>
                  </a:lnTo>
                  <a:lnTo>
                    <a:pt x="354648" y="2736611"/>
                  </a:lnTo>
                  <a:lnTo>
                    <a:pt x="382070" y="2769338"/>
                  </a:lnTo>
                  <a:lnTo>
                    <a:pt x="410390" y="2801574"/>
                  </a:lnTo>
                  <a:lnTo>
                    <a:pt x="439592" y="2833310"/>
                  </a:lnTo>
                  <a:lnTo>
                    <a:pt x="469665" y="2864535"/>
                  </a:lnTo>
                  <a:lnTo>
                    <a:pt x="500595" y="2895239"/>
                  </a:lnTo>
                  <a:lnTo>
                    <a:pt x="532368" y="2925411"/>
                  </a:lnTo>
                  <a:lnTo>
                    <a:pt x="564970" y="2955042"/>
                  </a:lnTo>
                  <a:lnTo>
                    <a:pt x="598389" y="2984120"/>
                  </a:lnTo>
                  <a:lnTo>
                    <a:pt x="632611" y="3012636"/>
                  </a:lnTo>
                  <a:lnTo>
                    <a:pt x="667621" y="3040580"/>
                  </a:lnTo>
                  <a:lnTo>
                    <a:pt x="703408" y="3067940"/>
                  </a:lnTo>
                  <a:lnTo>
                    <a:pt x="739957" y="3094708"/>
                  </a:lnTo>
                  <a:lnTo>
                    <a:pt x="777255" y="3120871"/>
                  </a:lnTo>
                  <a:lnTo>
                    <a:pt x="815288" y="3146421"/>
                  </a:lnTo>
                  <a:lnTo>
                    <a:pt x="854043" y="3171347"/>
                  </a:lnTo>
                  <a:lnTo>
                    <a:pt x="893507" y="3195638"/>
                  </a:lnTo>
                  <a:lnTo>
                    <a:pt x="933666" y="3219285"/>
                  </a:lnTo>
                  <a:lnTo>
                    <a:pt x="974507" y="3242277"/>
                  </a:lnTo>
                  <a:lnTo>
                    <a:pt x="1016015" y="3264603"/>
                  </a:lnTo>
                  <a:lnTo>
                    <a:pt x="1058179" y="3286254"/>
                  </a:lnTo>
                  <a:lnTo>
                    <a:pt x="1100983" y="3307219"/>
                  </a:lnTo>
                  <a:lnTo>
                    <a:pt x="1144415" y="3327488"/>
                  </a:lnTo>
                  <a:lnTo>
                    <a:pt x="1188462" y="3347051"/>
                  </a:lnTo>
                  <a:lnTo>
                    <a:pt x="1233109" y="3365897"/>
                  </a:lnTo>
                  <a:lnTo>
                    <a:pt x="1278343" y="3384016"/>
                  </a:lnTo>
                  <a:lnTo>
                    <a:pt x="1324152" y="3401397"/>
                  </a:lnTo>
                  <a:lnTo>
                    <a:pt x="1370521" y="3418031"/>
                  </a:lnTo>
                  <a:lnTo>
                    <a:pt x="1417437" y="3433907"/>
                  </a:lnTo>
                  <a:lnTo>
                    <a:pt x="1464886" y="3449015"/>
                  </a:lnTo>
                  <a:lnTo>
                    <a:pt x="1512855" y="3463345"/>
                  </a:lnTo>
                  <a:lnTo>
                    <a:pt x="1561331" y="3476885"/>
                  </a:lnTo>
                  <a:lnTo>
                    <a:pt x="1610300" y="3489627"/>
                  </a:lnTo>
                  <a:lnTo>
                    <a:pt x="1659749" y="3501559"/>
                  </a:lnTo>
                  <a:lnTo>
                    <a:pt x="1709664" y="3512672"/>
                  </a:lnTo>
                  <a:lnTo>
                    <a:pt x="1760031" y="3522955"/>
                  </a:lnTo>
                  <a:lnTo>
                    <a:pt x="1810838" y="3532398"/>
                  </a:lnTo>
                  <a:lnTo>
                    <a:pt x="1862071" y="3540990"/>
                  </a:lnTo>
                  <a:lnTo>
                    <a:pt x="1913715" y="3548722"/>
                  </a:lnTo>
                  <a:lnTo>
                    <a:pt x="1965759" y="3555582"/>
                  </a:lnTo>
                  <a:lnTo>
                    <a:pt x="2018188" y="3561561"/>
                  </a:lnTo>
                  <a:lnTo>
                    <a:pt x="2070989" y="3566649"/>
                  </a:lnTo>
                  <a:lnTo>
                    <a:pt x="2124149" y="3570834"/>
                  </a:lnTo>
                  <a:lnTo>
                    <a:pt x="2177653" y="3574108"/>
                  </a:lnTo>
                  <a:lnTo>
                    <a:pt x="2231489" y="3576458"/>
                  </a:lnTo>
                  <a:lnTo>
                    <a:pt x="2285643" y="3577877"/>
                  </a:lnTo>
                  <a:lnTo>
                    <a:pt x="2340102" y="3578352"/>
                  </a:lnTo>
                  <a:lnTo>
                    <a:pt x="2394560" y="3577877"/>
                  </a:lnTo>
                  <a:lnTo>
                    <a:pt x="2448714" y="3576458"/>
                  </a:lnTo>
                  <a:lnTo>
                    <a:pt x="2502550" y="3574108"/>
                  </a:lnTo>
                  <a:lnTo>
                    <a:pt x="2556054" y="3570834"/>
                  </a:lnTo>
                  <a:lnTo>
                    <a:pt x="2609214" y="3566649"/>
                  </a:lnTo>
                  <a:lnTo>
                    <a:pt x="2662015" y="3561561"/>
                  </a:lnTo>
                  <a:lnTo>
                    <a:pt x="2714444" y="3555582"/>
                  </a:lnTo>
                  <a:lnTo>
                    <a:pt x="2766488" y="3548722"/>
                  </a:lnTo>
                  <a:lnTo>
                    <a:pt x="2818132" y="3540990"/>
                  </a:lnTo>
                  <a:lnTo>
                    <a:pt x="2869365" y="3532398"/>
                  </a:lnTo>
                  <a:lnTo>
                    <a:pt x="2920172" y="3522955"/>
                  </a:lnTo>
                  <a:lnTo>
                    <a:pt x="2970539" y="3512672"/>
                  </a:lnTo>
                  <a:lnTo>
                    <a:pt x="3020454" y="3501559"/>
                  </a:lnTo>
                  <a:lnTo>
                    <a:pt x="3069903" y="3489627"/>
                  </a:lnTo>
                  <a:lnTo>
                    <a:pt x="3118872" y="3476885"/>
                  </a:lnTo>
                  <a:lnTo>
                    <a:pt x="3167348" y="3463345"/>
                  </a:lnTo>
                  <a:lnTo>
                    <a:pt x="3215317" y="3449015"/>
                  </a:lnTo>
                  <a:lnTo>
                    <a:pt x="3262766" y="3433907"/>
                  </a:lnTo>
                  <a:lnTo>
                    <a:pt x="3309682" y="3418031"/>
                  </a:lnTo>
                  <a:lnTo>
                    <a:pt x="3356051" y="3401397"/>
                  </a:lnTo>
                  <a:lnTo>
                    <a:pt x="3401860" y="3384016"/>
                  </a:lnTo>
                  <a:lnTo>
                    <a:pt x="3447094" y="3365897"/>
                  </a:lnTo>
                  <a:lnTo>
                    <a:pt x="3491741" y="3347051"/>
                  </a:lnTo>
                  <a:lnTo>
                    <a:pt x="3535788" y="3327488"/>
                  </a:lnTo>
                  <a:lnTo>
                    <a:pt x="3579220" y="3307219"/>
                  </a:lnTo>
                  <a:lnTo>
                    <a:pt x="3622024" y="3286254"/>
                  </a:lnTo>
                  <a:lnTo>
                    <a:pt x="3664188" y="3264603"/>
                  </a:lnTo>
                  <a:lnTo>
                    <a:pt x="3705696" y="3242277"/>
                  </a:lnTo>
                  <a:lnTo>
                    <a:pt x="3746537" y="3219285"/>
                  </a:lnTo>
                  <a:lnTo>
                    <a:pt x="3786696" y="3195638"/>
                  </a:lnTo>
                  <a:lnTo>
                    <a:pt x="3826160" y="3171347"/>
                  </a:lnTo>
                  <a:lnTo>
                    <a:pt x="3864915" y="3146421"/>
                  </a:lnTo>
                  <a:lnTo>
                    <a:pt x="3902948" y="3120871"/>
                  </a:lnTo>
                  <a:lnTo>
                    <a:pt x="3940246" y="3094708"/>
                  </a:lnTo>
                  <a:lnTo>
                    <a:pt x="3976795" y="3067940"/>
                  </a:lnTo>
                  <a:lnTo>
                    <a:pt x="4012582" y="3040580"/>
                  </a:lnTo>
                  <a:lnTo>
                    <a:pt x="4047592" y="3012636"/>
                  </a:lnTo>
                  <a:lnTo>
                    <a:pt x="4081814" y="2984120"/>
                  </a:lnTo>
                  <a:lnTo>
                    <a:pt x="4115233" y="2955042"/>
                  </a:lnTo>
                  <a:lnTo>
                    <a:pt x="4147835" y="2925411"/>
                  </a:lnTo>
                  <a:lnTo>
                    <a:pt x="4179608" y="2895239"/>
                  </a:lnTo>
                  <a:lnTo>
                    <a:pt x="4210538" y="2864535"/>
                  </a:lnTo>
                  <a:lnTo>
                    <a:pt x="4240611" y="2833310"/>
                  </a:lnTo>
                  <a:lnTo>
                    <a:pt x="4269813" y="2801574"/>
                  </a:lnTo>
                  <a:lnTo>
                    <a:pt x="4298133" y="2769338"/>
                  </a:lnTo>
                  <a:lnTo>
                    <a:pt x="4325555" y="2736611"/>
                  </a:lnTo>
                  <a:lnTo>
                    <a:pt x="4352067" y="2703404"/>
                  </a:lnTo>
                  <a:lnTo>
                    <a:pt x="4377655" y="2669727"/>
                  </a:lnTo>
                  <a:lnTo>
                    <a:pt x="4402306" y="2635591"/>
                  </a:lnTo>
                  <a:lnTo>
                    <a:pt x="4426005" y="2601006"/>
                  </a:lnTo>
                  <a:lnTo>
                    <a:pt x="4448741" y="2565982"/>
                  </a:lnTo>
                  <a:lnTo>
                    <a:pt x="4470498" y="2530529"/>
                  </a:lnTo>
                  <a:lnTo>
                    <a:pt x="4491264" y="2494658"/>
                  </a:lnTo>
                  <a:lnTo>
                    <a:pt x="4511026" y="2458378"/>
                  </a:lnTo>
                  <a:lnTo>
                    <a:pt x="4529769" y="2421701"/>
                  </a:lnTo>
                  <a:lnTo>
                    <a:pt x="4547481" y="2384637"/>
                  </a:lnTo>
                  <a:lnTo>
                    <a:pt x="4564148" y="2347196"/>
                  </a:lnTo>
                  <a:lnTo>
                    <a:pt x="4579756" y="2309387"/>
                  </a:lnTo>
                  <a:lnTo>
                    <a:pt x="4594292" y="2271222"/>
                  </a:lnTo>
                  <a:lnTo>
                    <a:pt x="4607742" y="2232711"/>
                  </a:lnTo>
                  <a:lnTo>
                    <a:pt x="4620094" y="2193864"/>
                  </a:lnTo>
                  <a:lnTo>
                    <a:pt x="4631333" y="2154691"/>
                  </a:lnTo>
                  <a:lnTo>
                    <a:pt x="4641446" y="2115203"/>
                  </a:lnTo>
                  <a:lnTo>
                    <a:pt x="4650420" y="2075409"/>
                  </a:lnTo>
                  <a:lnTo>
                    <a:pt x="4658241" y="2035321"/>
                  </a:lnTo>
                  <a:lnTo>
                    <a:pt x="4664896" y="1994948"/>
                  </a:lnTo>
                  <a:lnTo>
                    <a:pt x="4670371" y="1954301"/>
                  </a:lnTo>
                  <a:lnTo>
                    <a:pt x="4674652" y="1913390"/>
                  </a:lnTo>
                  <a:lnTo>
                    <a:pt x="4677727" y="1872225"/>
                  </a:lnTo>
                  <a:lnTo>
                    <a:pt x="4679582" y="1830817"/>
                  </a:lnTo>
                  <a:lnTo>
                    <a:pt x="4680203" y="1789176"/>
                  </a:lnTo>
                  <a:lnTo>
                    <a:pt x="4679582" y="1747534"/>
                  </a:lnTo>
                  <a:lnTo>
                    <a:pt x="4677727" y="1706126"/>
                  </a:lnTo>
                  <a:lnTo>
                    <a:pt x="4674652" y="1664961"/>
                  </a:lnTo>
                  <a:lnTo>
                    <a:pt x="4670371" y="1624050"/>
                  </a:lnTo>
                  <a:lnTo>
                    <a:pt x="4664896" y="1583403"/>
                  </a:lnTo>
                  <a:lnTo>
                    <a:pt x="4658241" y="1543030"/>
                  </a:lnTo>
                  <a:lnTo>
                    <a:pt x="4650420" y="1502942"/>
                  </a:lnTo>
                  <a:lnTo>
                    <a:pt x="4641446" y="1463148"/>
                  </a:lnTo>
                  <a:lnTo>
                    <a:pt x="4631333" y="1423660"/>
                  </a:lnTo>
                  <a:lnTo>
                    <a:pt x="4620094" y="1384487"/>
                  </a:lnTo>
                  <a:lnTo>
                    <a:pt x="4607742" y="1345640"/>
                  </a:lnTo>
                  <a:lnTo>
                    <a:pt x="4594292" y="1307129"/>
                  </a:lnTo>
                  <a:lnTo>
                    <a:pt x="4579756" y="1268964"/>
                  </a:lnTo>
                  <a:lnTo>
                    <a:pt x="4564148" y="1231155"/>
                  </a:lnTo>
                  <a:lnTo>
                    <a:pt x="4547481" y="1193714"/>
                  </a:lnTo>
                  <a:lnTo>
                    <a:pt x="4529769" y="1156650"/>
                  </a:lnTo>
                  <a:lnTo>
                    <a:pt x="4511026" y="1119973"/>
                  </a:lnTo>
                  <a:lnTo>
                    <a:pt x="4491264" y="1083693"/>
                  </a:lnTo>
                  <a:lnTo>
                    <a:pt x="4470498" y="1047822"/>
                  </a:lnTo>
                  <a:lnTo>
                    <a:pt x="4448741" y="1012369"/>
                  </a:lnTo>
                  <a:lnTo>
                    <a:pt x="4426005" y="977345"/>
                  </a:lnTo>
                  <a:lnTo>
                    <a:pt x="4402306" y="942760"/>
                  </a:lnTo>
                  <a:lnTo>
                    <a:pt x="4377655" y="908624"/>
                  </a:lnTo>
                  <a:lnTo>
                    <a:pt x="4352067" y="874947"/>
                  </a:lnTo>
                  <a:lnTo>
                    <a:pt x="4325555" y="841740"/>
                  </a:lnTo>
                  <a:lnTo>
                    <a:pt x="4298133" y="809013"/>
                  </a:lnTo>
                  <a:lnTo>
                    <a:pt x="4269813" y="776777"/>
                  </a:lnTo>
                  <a:lnTo>
                    <a:pt x="4240611" y="745041"/>
                  </a:lnTo>
                  <a:lnTo>
                    <a:pt x="4210538" y="713816"/>
                  </a:lnTo>
                  <a:lnTo>
                    <a:pt x="4179608" y="683112"/>
                  </a:lnTo>
                  <a:lnTo>
                    <a:pt x="4147835" y="652940"/>
                  </a:lnTo>
                  <a:lnTo>
                    <a:pt x="4115233" y="623309"/>
                  </a:lnTo>
                  <a:lnTo>
                    <a:pt x="4081814" y="594231"/>
                  </a:lnTo>
                  <a:lnTo>
                    <a:pt x="4047592" y="565715"/>
                  </a:lnTo>
                  <a:lnTo>
                    <a:pt x="4012582" y="537771"/>
                  </a:lnTo>
                  <a:lnTo>
                    <a:pt x="3976795" y="510411"/>
                  </a:lnTo>
                  <a:lnTo>
                    <a:pt x="3940246" y="483643"/>
                  </a:lnTo>
                  <a:lnTo>
                    <a:pt x="3902948" y="457480"/>
                  </a:lnTo>
                  <a:lnTo>
                    <a:pt x="3864915" y="431930"/>
                  </a:lnTo>
                  <a:lnTo>
                    <a:pt x="3826160" y="407004"/>
                  </a:lnTo>
                  <a:lnTo>
                    <a:pt x="3786696" y="382713"/>
                  </a:lnTo>
                  <a:lnTo>
                    <a:pt x="3746537" y="359066"/>
                  </a:lnTo>
                  <a:lnTo>
                    <a:pt x="3705696" y="336074"/>
                  </a:lnTo>
                  <a:lnTo>
                    <a:pt x="3664188" y="313748"/>
                  </a:lnTo>
                  <a:lnTo>
                    <a:pt x="3622024" y="292097"/>
                  </a:lnTo>
                  <a:lnTo>
                    <a:pt x="3579220" y="271132"/>
                  </a:lnTo>
                  <a:lnTo>
                    <a:pt x="3535788" y="250863"/>
                  </a:lnTo>
                  <a:lnTo>
                    <a:pt x="3491741" y="231300"/>
                  </a:lnTo>
                  <a:lnTo>
                    <a:pt x="3447094" y="212454"/>
                  </a:lnTo>
                  <a:lnTo>
                    <a:pt x="3401860" y="194335"/>
                  </a:lnTo>
                  <a:lnTo>
                    <a:pt x="3356051" y="176954"/>
                  </a:lnTo>
                  <a:lnTo>
                    <a:pt x="3309682" y="160320"/>
                  </a:lnTo>
                  <a:lnTo>
                    <a:pt x="3262766" y="144444"/>
                  </a:lnTo>
                  <a:lnTo>
                    <a:pt x="3215317" y="129336"/>
                  </a:lnTo>
                  <a:lnTo>
                    <a:pt x="3167348" y="115006"/>
                  </a:lnTo>
                  <a:lnTo>
                    <a:pt x="3118872" y="101466"/>
                  </a:lnTo>
                  <a:lnTo>
                    <a:pt x="3069903" y="88724"/>
                  </a:lnTo>
                  <a:lnTo>
                    <a:pt x="3020454" y="76792"/>
                  </a:lnTo>
                  <a:lnTo>
                    <a:pt x="2970539" y="65679"/>
                  </a:lnTo>
                  <a:lnTo>
                    <a:pt x="2920172" y="55396"/>
                  </a:lnTo>
                  <a:lnTo>
                    <a:pt x="2869365" y="45953"/>
                  </a:lnTo>
                  <a:lnTo>
                    <a:pt x="2818132" y="37361"/>
                  </a:lnTo>
                  <a:lnTo>
                    <a:pt x="2766488" y="29629"/>
                  </a:lnTo>
                  <a:lnTo>
                    <a:pt x="2714444" y="22769"/>
                  </a:lnTo>
                  <a:lnTo>
                    <a:pt x="2662015" y="16790"/>
                  </a:lnTo>
                  <a:lnTo>
                    <a:pt x="2609214" y="11702"/>
                  </a:lnTo>
                  <a:lnTo>
                    <a:pt x="2556054" y="7517"/>
                  </a:lnTo>
                  <a:lnTo>
                    <a:pt x="2502550" y="4243"/>
                  </a:lnTo>
                  <a:lnTo>
                    <a:pt x="2448714" y="1893"/>
                  </a:lnTo>
                  <a:lnTo>
                    <a:pt x="2394560" y="474"/>
                  </a:lnTo>
                  <a:lnTo>
                    <a:pt x="234010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060435" y="3168395"/>
              <a:ext cx="976883" cy="697991"/>
            </a:xfrm>
            <a:prstGeom prst="rect">
              <a:avLst/>
            </a:prstGeom>
          </p:spPr>
        </p:pic>
        <p:sp>
          <p:nvSpPr>
            <p:cNvPr id="12" name="object 9"/>
            <p:cNvSpPr/>
            <p:nvPr/>
          </p:nvSpPr>
          <p:spPr>
            <a:xfrm>
              <a:off x="8130413" y="3235247"/>
              <a:ext cx="840740" cy="564515"/>
            </a:xfrm>
            <a:custGeom>
              <a:avLst/>
              <a:gdLst/>
              <a:ahLst/>
              <a:cxnLst/>
              <a:rect l="l" t="t" r="r" b="b"/>
              <a:pathLst>
                <a:path w="840740" h="564514">
                  <a:moveTo>
                    <a:pt x="767546" y="48949"/>
                  </a:moveTo>
                  <a:lnTo>
                    <a:pt x="0" y="547574"/>
                  </a:lnTo>
                  <a:lnTo>
                    <a:pt x="10794" y="564211"/>
                  </a:lnTo>
                  <a:lnTo>
                    <a:pt x="778333" y="65470"/>
                  </a:lnTo>
                  <a:lnTo>
                    <a:pt x="771270" y="58243"/>
                  </a:lnTo>
                  <a:lnTo>
                    <a:pt x="767546" y="48949"/>
                  </a:lnTo>
                  <a:close/>
                </a:path>
                <a:path w="840740" h="564514">
                  <a:moveTo>
                    <a:pt x="840091" y="29287"/>
                  </a:moveTo>
                  <a:lnTo>
                    <a:pt x="797813" y="29287"/>
                  </a:lnTo>
                  <a:lnTo>
                    <a:pt x="808608" y="45797"/>
                  </a:lnTo>
                  <a:lnTo>
                    <a:pt x="778333" y="65470"/>
                  </a:lnTo>
                  <a:lnTo>
                    <a:pt x="781845" y="69064"/>
                  </a:lnTo>
                  <a:lnTo>
                    <a:pt x="795289" y="74801"/>
                  </a:lnTo>
                  <a:lnTo>
                    <a:pt x="809900" y="75084"/>
                  </a:lnTo>
                  <a:lnTo>
                    <a:pt x="823976" y="69546"/>
                  </a:lnTo>
                  <a:lnTo>
                    <a:pt x="834776" y="58900"/>
                  </a:lnTo>
                  <a:lnTo>
                    <a:pt x="840470" y="45432"/>
                  </a:lnTo>
                  <a:lnTo>
                    <a:pt x="840710" y="30845"/>
                  </a:lnTo>
                  <a:lnTo>
                    <a:pt x="840091" y="29287"/>
                  </a:lnTo>
                  <a:close/>
                </a:path>
                <a:path w="840740" h="564514">
                  <a:moveTo>
                    <a:pt x="797813" y="29287"/>
                  </a:moveTo>
                  <a:lnTo>
                    <a:pt x="767546" y="48949"/>
                  </a:lnTo>
                  <a:lnTo>
                    <a:pt x="771270" y="58243"/>
                  </a:lnTo>
                  <a:lnTo>
                    <a:pt x="778333" y="65470"/>
                  </a:lnTo>
                  <a:lnTo>
                    <a:pt x="808608" y="45797"/>
                  </a:lnTo>
                  <a:lnTo>
                    <a:pt x="797813" y="29287"/>
                  </a:lnTo>
                  <a:close/>
                </a:path>
                <a:path w="840740" h="564514">
                  <a:moveTo>
                    <a:pt x="796522" y="0"/>
                  </a:moveTo>
                  <a:lnTo>
                    <a:pt x="782446" y="5538"/>
                  </a:lnTo>
                  <a:lnTo>
                    <a:pt x="771628" y="16184"/>
                  </a:lnTo>
                  <a:lnTo>
                    <a:pt x="765905" y="29652"/>
                  </a:lnTo>
                  <a:lnTo>
                    <a:pt x="765659" y="44239"/>
                  </a:lnTo>
                  <a:lnTo>
                    <a:pt x="767546" y="48949"/>
                  </a:lnTo>
                  <a:lnTo>
                    <a:pt x="797813" y="29287"/>
                  </a:lnTo>
                  <a:lnTo>
                    <a:pt x="840091" y="29287"/>
                  </a:lnTo>
                  <a:lnTo>
                    <a:pt x="835151" y="16841"/>
                  </a:lnTo>
                  <a:lnTo>
                    <a:pt x="824577" y="6020"/>
                  </a:lnTo>
                  <a:lnTo>
                    <a:pt x="811133" y="283"/>
                  </a:lnTo>
                  <a:lnTo>
                    <a:pt x="796522" y="0"/>
                  </a:lnTo>
                  <a:close/>
                </a:path>
              </a:pathLst>
            </a:custGeom>
            <a:solidFill>
              <a:srgbClr val="17375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0"/>
            <p:cNvSpPr/>
            <p:nvPr/>
          </p:nvSpPr>
          <p:spPr>
            <a:xfrm>
              <a:off x="4599431" y="2282952"/>
              <a:ext cx="3436620" cy="818515"/>
            </a:xfrm>
            <a:custGeom>
              <a:avLst/>
              <a:gdLst/>
              <a:ahLst/>
              <a:cxnLst/>
              <a:rect l="l" t="t" r="r" b="b"/>
              <a:pathLst>
                <a:path w="3436620" h="818514">
                  <a:moveTo>
                    <a:pt x="3436619" y="0"/>
                  </a:moveTo>
                  <a:lnTo>
                    <a:pt x="0" y="0"/>
                  </a:lnTo>
                  <a:lnTo>
                    <a:pt x="0" y="818388"/>
                  </a:lnTo>
                  <a:lnTo>
                    <a:pt x="3436619" y="818388"/>
                  </a:lnTo>
                  <a:lnTo>
                    <a:pt x="343661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1"/>
            <p:cNvSpPr/>
            <p:nvPr/>
          </p:nvSpPr>
          <p:spPr>
            <a:xfrm>
              <a:off x="3193541" y="1320546"/>
              <a:ext cx="1440180" cy="1440180"/>
            </a:xfrm>
            <a:custGeom>
              <a:avLst/>
              <a:gdLst/>
              <a:ahLst/>
              <a:cxnLst/>
              <a:rect l="l" t="t" r="r" b="b"/>
              <a:pathLst>
                <a:path w="1440179" h="1440180">
                  <a:moveTo>
                    <a:pt x="720090" y="0"/>
                  </a:moveTo>
                  <a:lnTo>
                    <a:pt x="672750" y="1531"/>
                  </a:lnTo>
                  <a:lnTo>
                    <a:pt x="626227" y="6064"/>
                  </a:lnTo>
                  <a:lnTo>
                    <a:pt x="580615" y="13502"/>
                  </a:lnTo>
                  <a:lnTo>
                    <a:pt x="536011" y="23751"/>
                  </a:lnTo>
                  <a:lnTo>
                    <a:pt x="492508" y="36716"/>
                  </a:lnTo>
                  <a:lnTo>
                    <a:pt x="450201" y="52301"/>
                  </a:lnTo>
                  <a:lnTo>
                    <a:pt x="409186" y="70412"/>
                  </a:lnTo>
                  <a:lnTo>
                    <a:pt x="369557" y="90955"/>
                  </a:lnTo>
                  <a:lnTo>
                    <a:pt x="331410" y="113833"/>
                  </a:lnTo>
                  <a:lnTo>
                    <a:pt x="294839" y="138952"/>
                  </a:lnTo>
                  <a:lnTo>
                    <a:pt x="259939" y="166217"/>
                  </a:lnTo>
                  <a:lnTo>
                    <a:pt x="226805" y="195533"/>
                  </a:lnTo>
                  <a:lnTo>
                    <a:pt x="195533" y="226805"/>
                  </a:lnTo>
                  <a:lnTo>
                    <a:pt x="166217" y="259939"/>
                  </a:lnTo>
                  <a:lnTo>
                    <a:pt x="138952" y="294839"/>
                  </a:lnTo>
                  <a:lnTo>
                    <a:pt x="113833" y="331410"/>
                  </a:lnTo>
                  <a:lnTo>
                    <a:pt x="90955" y="369557"/>
                  </a:lnTo>
                  <a:lnTo>
                    <a:pt x="70412" y="409186"/>
                  </a:lnTo>
                  <a:lnTo>
                    <a:pt x="52301" y="450201"/>
                  </a:lnTo>
                  <a:lnTo>
                    <a:pt x="36716" y="492508"/>
                  </a:lnTo>
                  <a:lnTo>
                    <a:pt x="23751" y="536011"/>
                  </a:lnTo>
                  <a:lnTo>
                    <a:pt x="13502" y="580615"/>
                  </a:lnTo>
                  <a:lnTo>
                    <a:pt x="6064" y="626227"/>
                  </a:lnTo>
                  <a:lnTo>
                    <a:pt x="1531" y="672750"/>
                  </a:lnTo>
                  <a:lnTo>
                    <a:pt x="0" y="720089"/>
                  </a:lnTo>
                  <a:lnTo>
                    <a:pt x="1531" y="767429"/>
                  </a:lnTo>
                  <a:lnTo>
                    <a:pt x="6064" y="813952"/>
                  </a:lnTo>
                  <a:lnTo>
                    <a:pt x="13502" y="859564"/>
                  </a:lnTo>
                  <a:lnTo>
                    <a:pt x="23751" y="904168"/>
                  </a:lnTo>
                  <a:lnTo>
                    <a:pt x="36716" y="947671"/>
                  </a:lnTo>
                  <a:lnTo>
                    <a:pt x="52301" y="989978"/>
                  </a:lnTo>
                  <a:lnTo>
                    <a:pt x="70412" y="1030993"/>
                  </a:lnTo>
                  <a:lnTo>
                    <a:pt x="90955" y="1070622"/>
                  </a:lnTo>
                  <a:lnTo>
                    <a:pt x="113833" y="1108769"/>
                  </a:lnTo>
                  <a:lnTo>
                    <a:pt x="138952" y="1145340"/>
                  </a:lnTo>
                  <a:lnTo>
                    <a:pt x="166217" y="1180240"/>
                  </a:lnTo>
                  <a:lnTo>
                    <a:pt x="195533" y="1213374"/>
                  </a:lnTo>
                  <a:lnTo>
                    <a:pt x="226805" y="1244646"/>
                  </a:lnTo>
                  <a:lnTo>
                    <a:pt x="259939" y="1273962"/>
                  </a:lnTo>
                  <a:lnTo>
                    <a:pt x="294839" y="1301227"/>
                  </a:lnTo>
                  <a:lnTo>
                    <a:pt x="331410" y="1326346"/>
                  </a:lnTo>
                  <a:lnTo>
                    <a:pt x="369557" y="1349224"/>
                  </a:lnTo>
                  <a:lnTo>
                    <a:pt x="409186" y="1369767"/>
                  </a:lnTo>
                  <a:lnTo>
                    <a:pt x="450201" y="1387878"/>
                  </a:lnTo>
                  <a:lnTo>
                    <a:pt x="492508" y="1403463"/>
                  </a:lnTo>
                  <a:lnTo>
                    <a:pt x="536011" y="1416428"/>
                  </a:lnTo>
                  <a:lnTo>
                    <a:pt x="580615" y="1426677"/>
                  </a:lnTo>
                  <a:lnTo>
                    <a:pt x="626227" y="1434115"/>
                  </a:lnTo>
                  <a:lnTo>
                    <a:pt x="672750" y="1438648"/>
                  </a:lnTo>
                  <a:lnTo>
                    <a:pt x="720090" y="1440179"/>
                  </a:lnTo>
                  <a:lnTo>
                    <a:pt x="767429" y="1438648"/>
                  </a:lnTo>
                  <a:lnTo>
                    <a:pt x="813952" y="1434115"/>
                  </a:lnTo>
                  <a:lnTo>
                    <a:pt x="859564" y="1426677"/>
                  </a:lnTo>
                  <a:lnTo>
                    <a:pt x="904168" y="1416428"/>
                  </a:lnTo>
                  <a:lnTo>
                    <a:pt x="947671" y="1403463"/>
                  </a:lnTo>
                  <a:lnTo>
                    <a:pt x="989978" y="1387878"/>
                  </a:lnTo>
                  <a:lnTo>
                    <a:pt x="1030993" y="1369767"/>
                  </a:lnTo>
                  <a:lnTo>
                    <a:pt x="1070622" y="1349224"/>
                  </a:lnTo>
                  <a:lnTo>
                    <a:pt x="1108769" y="1326346"/>
                  </a:lnTo>
                  <a:lnTo>
                    <a:pt x="1145340" y="1301227"/>
                  </a:lnTo>
                  <a:lnTo>
                    <a:pt x="1180240" y="1273962"/>
                  </a:lnTo>
                  <a:lnTo>
                    <a:pt x="1213374" y="1244646"/>
                  </a:lnTo>
                  <a:lnTo>
                    <a:pt x="1244646" y="1213374"/>
                  </a:lnTo>
                  <a:lnTo>
                    <a:pt x="1273962" y="1180240"/>
                  </a:lnTo>
                  <a:lnTo>
                    <a:pt x="1301227" y="1145340"/>
                  </a:lnTo>
                  <a:lnTo>
                    <a:pt x="1326346" y="1108769"/>
                  </a:lnTo>
                  <a:lnTo>
                    <a:pt x="1349224" y="1070622"/>
                  </a:lnTo>
                  <a:lnTo>
                    <a:pt x="1369767" y="1030993"/>
                  </a:lnTo>
                  <a:lnTo>
                    <a:pt x="1387878" y="989978"/>
                  </a:lnTo>
                  <a:lnTo>
                    <a:pt x="1403463" y="947671"/>
                  </a:lnTo>
                  <a:lnTo>
                    <a:pt x="1416428" y="904168"/>
                  </a:lnTo>
                  <a:lnTo>
                    <a:pt x="1426677" y="859564"/>
                  </a:lnTo>
                  <a:lnTo>
                    <a:pt x="1434115" y="813952"/>
                  </a:lnTo>
                  <a:lnTo>
                    <a:pt x="1438648" y="767429"/>
                  </a:lnTo>
                  <a:lnTo>
                    <a:pt x="1440180" y="720089"/>
                  </a:lnTo>
                  <a:lnTo>
                    <a:pt x="1438648" y="672750"/>
                  </a:lnTo>
                  <a:lnTo>
                    <a:pt x="1434115" y="626227"/>
                  </a:lnTo>
                  <a:lnTo>
                    <a:pt x="1426677" y="580615"/>
                  </a:lnTo>
                  <a:lnTo>
                    <a:pt x="1416428" y="536011"/>
                  </a:lnTo>
                  <a:lnTo>
                    <a:pt x="1403463" y="492508"/>
                  </a:lnTo>
                  <a:lnTo>
                    <a:pt x="1387878" y="450201"/>
                  </a:lnTo>
                  <a:lnTo>
                    <a:pt x="1369767" y="409186"/>
                  </a:lnTo>
                  <a:lnTo>
                    <a:pt x="1349224" y="369557"/>
                  </a:lnTo>
                  <a:lnTo>
                    <a:pt x="1326346" y="331410"/>
                  </a:lnTo>
                  <a:lnTo>
                    <a:pt x="1301227" y="294839"/>
                  </a:lnTo>
                  <a:lnTo>
                    <a:pt x="1273962" y="259939"/>
                  </a:lnTo>
                  <a:lnTo>
                    <a:pt x="1244646" y="226805"/>
                  </a:lnTo>
                  <a:lnTo>
                    <a:pt x="1213374" y="195533"/>
                  </a:lnTo>
                  <a:lnTo>
                    <a:pt x="1180240" y="166217"/>
                  </a:lnTo>
                  <a:lnTo>
                    <a:pt x="1145340" y="138952"/>
                  </a:lnTo>
                  <a:lnTo>
                    <a:pt x="1108769" y="113833"/>
                  </a:lnTo>
                  <a:lnTo>
                    <a:pt x="1070622" y="90955"/>
                  </a:lnTo>
                  <a:lnTo>
                    <a:pt x="1030993" y="70412"/>
                  </a:lnTo>
                  <a:lnTo>
                    <a:pt x="989978" y="52301"/>
                  </a:lnTo>
                  <a:lnTo>
                    <a:pt x="947671" y="36716"/>
                  </a:lnTo>
                  <a:lnTo>
                    <a:pt x="904168" y="23751"/>
                  </a:lnTo>
                  <a:lnTo>
                    <a:pt x="859564" y="13502"/>
                  </a:lnTo>
                  <a:lnTo>
                    <a:pt x="813952" y="6064"/>
                  </a:lnTo>
                  <a:lnTo>
                    <a:pt x="767429" y="1531"/>
                  </a:lnTo>
                  <a:lnTo>
                    <a:pt x="720090" y="0"/>
                  </a:lnTo>
                  <a:close/>
                </a:path>
              </a:pathLst>
            </a:custGeom>
            <a:solidFill>
              <a:srgbClr val="0F243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2"/>
            <p:cNvSpPr/>
            <p:nvPr/>
          </p:nvSpPr>
          <p:spPr>
            <a:xfrm>
              <a:off x="3193541" y="1320546"/>
              <a:ext cx="1440180" cy="1440180"/>
            </a:xfrm>
            <a:custGeom>
              <a:avLst/>
              <a:gdLst/>
              <a:ahLst/>
              <a:cxnLst/>
              <a:rect l="l" t="t" r="r" b="b"/>
              <a:pathLst>
                <a:path w="1440179" h="1440180">
                  <a:moveTo>
                    <a:pt x="0" y="720089"/>
                  </a:moveTo>
                  <a:lnTo>
                    <a:pt x="1531" y="672750"/>
                  </a:lnTo>
                  <a:lnTo>
                    <a:pt x="6064" y="626227"/>
                  </a:lnTo>
                  <a:lnTo>
                    <a:pt x="13502" y="580615"/>
                  </a:lnTo>
                  <a:lnTo>
                    <a:pt x="23751" y="536011"/>
                  </a:lnTo>
                  <a:lnTo>
                    <a:pt x="36716" y="492508"/>
                  </a:lnTo>
                  <a:lnTo>
                    <a:pt x="52301" y="450201"/>
                  </a:lnTo>
                  <a:lnTo>
                    <a:pt x="70412" y="409186"/>
                  </a:lnTo>
                  <a:lnTo>
                    <a:pt x="90955" y="369557"/>
                  </a:lnTo>
                  <a:lnTo>
                    <a:pt x="113833" y="331410"/>
                  </a:lnTo>
                  <a:lnTo>
                    <a:pt x="138952" y="294839"/>
                  </a:lnTo>
                  <a:lnTo>
                    <a:pt x="166217" y="259939"/>
                  </a:lnTo>
                  <a:lnTo>
                    <a:pt x="195533" y="226805"/>
                  </a:lnTo>
                  <a:lnTo>
                    <a:pt x="226805" y="195533"/>
                  </a:lnTo>
                  <a:lnTo>
                    <a:pt x="259939" y="166217"/>
                  </a:lnTo>
                  <a:lnTo>
                    <a:pt x="294839" y="138952"/>
                  </a:lnTo>
                  <a:lnTo>
                    <a:pt x="331410" y="113833"/>
                  </a:lnTo>
                  <a:lnTo>
                    <a:pt x="369557" y="90955"/>
                  </a:lnTo>
                  <a:lnTo>
                    <a:pt x="409186" y="70412"/>
                  </a:lnTo>
                  <a:lnTo>
                    <a:pt x="450201" y="52301"/>
                  </a:lnTo>
                  <a:lnTo>
                    <a:pt x="492508" y="36716"/>
                  </a:lnTo>
                  <a:lnTo>
                    <a:pt x="536011" y="23751"/>
                  </a:lnTo>
                  <a:lnTo>
                    <a:pt x="580615" y="13502"/>
                  </a:lnTo>
                  <a:lnTo>
                    <a:pt x="626227" y="6064"/>
                  </a:lnTo>
                  <a:lnTo>
                    <a:pt x="672750" y="1531"/>
                  </a:lnTo>
                  <a:lnTo>
                    <a:pt x="720090" y="0"/>
                  </a:lnTo>
                  <a:lnTo>
                    <a:pt x="767429" y="1531"/>
                  </a:lnTo>
                  <a:lnTo>
                    <a:pt x="813952" y="6064"/>
                  </a:lnTo>
                  <a:lnTo>
                    <a:pt x="859564" y="13502"/>
                  </a:lnTo>
                  <a:lnTo>
                    <a:pt x="904168" y="23751"/>
                  </a:lnTo>
                  <a:lnTo>
                    <a:pt x="947671" y="36716"/>
                  </a:lnTo>
                  <a:lnTo>
                    <a:pt x="989978" y="52301"/>
                  </a:lnTo>
                  <a:lnTo>
                    <a:pt x="1030993" y="70412"/>
                  </a:lnTo>
                  <a:lnTo>
                    <a:pt x="1070622" y="90955"/>
                  </a:lnTo>
                  <a:lnTo>
                    <a:pt x="1108769" y="113833"/>
                  </a:lnTo>
                  <a:lnTo>
                    <a:pt x="1145340" y="138952"/>
                  </a:lnTo>
                  <a:lnTo>
                    <a:pt x="1180240" y="166217"/>
                  </a:lnTo>
                  <a:lnTo>
                    <a:pt x="1213374" y="195533"/>
                  </a:lnTo>
                  <a:lnTo>
                    <a:pt x="1244646" y="226805"/>
                  </a:lnTo>
                  <a:lnTo>
                    <a:pt x="1273962" y="259939"/>
                  </a:lnTo>
                  <a:lnTo>
                    <a:pt x="1301227" y="294839"/>
                  </a:lnTo>
                  <a:lnTo>
                    <a:pt x="1326346" y="331410"/>
                  </a:lnTo>
                  <a:lnTo>
                    <a:pt x="1349224" y="369557"/>
                  </a:lnTo>
                  <a:lnTo>
                    <a:pt x="1369767" y="409186"/>
                  </a:lnTo>
                  <a:lnTo>
                    <a:pt x="1387878" y="450201"/>
                  </a:lnTo>
                  <a:lnTo>
                    <a:pt x="1403463" y="492508"/>
                  </a:lnTo>
                  <a:lnTo>
                    <a:pt x="1416428" y="536011"/>
                  </a:lnTo>
                  <a:lnTo>
                    <a:pt x="1426677" y="580615"/>
                  </a:lnTo>
                  <a:lnTo>
                    <a:pt x="1434115" y="626227"/>
                  </a:lnTo>
                  <a:lnTo>
                    <a:pt x="1438648" y="672750"/>
                  </a:lnTo>
                  <a:lnTo>
                    <a:pt x="1440180" y="720089"/>
                  </a:lnTo>
                  <a:lnTo>
                    <a:pt x="1438648" y="767429"/>
                  </a:lnTo>
                  <a:lnTo>
                    <a:pt x="1434115" y="813952"/>
                  </a:lnTo>
                  <a:lnTo>
                    <a:pt x="1426677" y="859564"/>
                  </a:lnTo>
                  <a:lnTo>
                    <a:pt x="1416428" y="904168"/>
                  </a:lnTo>
                  <a:lnTo>
                    <a:pt x="1403463" y="947671"/>
                  </a:lnTo>
                  <a:lnTo>
                    <a:pt x="1387878" y="989978"/>
                  </a:lnTo>
                  <a:lnTo>
                    <a:pt x="1369767" y="1030993"/>
                  </a:lnTo>
                  <a:lnTo>
                    <a:pt x="1349224" y="1070622"/>
                  </a:lnTo>
                  <a:lnTo>
                    <a:pt x="1326346" y="1108769"/>
                  </a:lnTo>
                  <a:lnTo>
                    <a:pt x="1301227" y="1145340"/>
                  </a:lnTo>
                  <a:lnTo>
                    <a:pt x="1273962" y="1180240"/>
                  </a:lnTo>
                  <a:lnTo>
                    <a:pt x="1244646" y="1213374"/>
                  </a:lnTo>
                  <a:lnTo>
                    <a:pt x="1213374" y="1244646"/>
                  </a:lnTo>
                  <a:lnTo>
                    <a:pt x="1180240" y="1273962"/>
                  </a:lnTo>
                  <a:lnTo>
                    <a:pt x="1145340" y="1301227"/>
                  </a:lnTo>
                  <a:lnTo>
                    <a:pt x="1108769" y="1326346"/>
                  </a:lnTo>
                  <a:lnTo>
                    <a:pt x="1070622" y="1349224"/>
                  </a:lnTo>
                  <a:lnTo>
                    <a:pt x="1030993" y="1369767"/>
                  </a:lnTo>
                  <a:lnTo>
                    <a:pt x="989978" y="1387878"/>
                  </a:lnTo>
                  <a:lnTo>
                    <a:pt x="947671" y="1403463"/>
                  </a:lnTo>
                  <a:lnTo>
                    <a:pt x="904168" y="1416428"/>
                  </a:lnTo>
                  <a:lnTo>
                    <a:pt x="859564" y="1426677"/>
                  </a:lnTo>
                  <a:lnTo>
                    <a:pt x="813952" y="1434115"/>
                  </a:lnTo>
                  <a:lnTo>
                    <a:pt x="767429" y="1438648"/>
                  </a:lnTo>
                  <a:lnTo>
                    <a:pt x="720090" y="1440179"/>
                  </a:lnTo>
                  <a:lnTo>
                    <a:pt x="672750" y="1438648"/>
                  </a:lnTo>
                  <a:lnTo>
                    <a:pt x="626227" y="1434115"/>
                  </a:lnTo>
                  <a:lnTo>
                    <a:pt x="580615" y="1426677"/>
                  </a:lnTo>
                  <a:lnTo>
                    <a:pt x="536011" y="1416428"/>
                  </a:lnTo>
                  <a:lnTo>
                    <a:pt x="492508" y="1403463"/>
                  </a:lnTo>
                  <a:lnTo>
                    <a:pt x="450201" y="1387878"/>
                  </a:lnTo>
                  <a:lnTo>
                    <a:pt x="409186" y="1369767"/>
                  </a:lnTo>
                  <a:lnTo>
                    <a:pt x="369557" y="1349224"/>
                  </a:lnTo>
                  <a:lnTo>
                    <a:pt x="331410" y="1326346"/>
                  </a:lnTo>
                  <a:lnTo>
                    <a:pt x="294839" y="1301227"/>
                  </a:lnTo>
                  <a:lnTo>
                    <a:pt x="259939" y="1273962"/>
                  </a:lnTo>
                  <a:lnTo>
                    <a:pt x="226805" y="1244646"/>
                  </a:lnTo>
                  <a:lnTo>
                    <a:pt x="195533" y="1213374"/>
                  </a:lnTo>
                  <a:lnTo>
                    <a:pt x="166217" y="1180240"/>
                  </a:lnTo>
                  <a:lnTo>
                    <a:pt x="138952" y="1145340"/>
                  </a:lnTo>
                  <a:lnTo>
                    <a:pt x="113833" y="1108769"/>
                  </a:lnTo>
                  <a:lnTo>
                    <a:pt x="90955" y="1070622"/>
                  </a:lnTo>
                  <a:lnTo>
                    <a:pt x="70412" y="1030993"/>
                  </a:lnTo>
                  <a:lnTo>
                    <a:pt x="52301" y="989978"/>
                  </a:lnTo>
                  <a:lnTo>
                    <a:pt x="36716" y="947671"/>
                  </a:lnTo>
                  <a:lnTo>
                    <a:pt x="23751" y="904168"/>
                  </a:lnTo>
                  <a:lnTo>
                    <a:pt x="13502" y="859564"/>
                  </a:lnTo>
                  <a:lnTo>
                    <a:pt x="6064" y="813952"/>
                  </a:lnTo>
                  <a:lnTo>
                    <a:pt x="1531" y="767429"/>
                  </a:lnTo>
                  <a:lnTo>
                    <a:pt x="0" y="720089"/>
                  </a:lnTo>
                  <a:close/>
                </a:path>
              </a:pathLst>
            </a:custGeom>
            <a:ln w="25908">
              <a:solidFill>
                <a:srgbClr val="385D8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4"/>
          <p:cNvSpPr txBox="1"/>
          <p:nvPr/>
        </p:nvSpPr>
        <p:spPr>
          <a:xfrm>
            <a:off x="3273423" y="2229866"/>
            <a:ext cx="1479170" cy="32124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ru-RU" sz="2000" b="1" dirty="0" smtClean="0">
                <a:solidFill>
                  <a:srgbClr val="FFFFFF"/>
                </a:solidFill>
                <a:latin typeface="Arial Black" panose="020B0A04020102020204" pitchFamily="34" charset="0"/>
                <a:cs typeface="Times New Roman"/>
              </a:rPr>
              <a:t>14 808,0</a:t>
            </a:r>
            <a:endParaRPr sz="2000" dirty="0">
              <a:latin typeface="Arial Black" panose="020B0A04020102020204" pitchFamily="34" charset="0"/>
              <a:cs typeface="Times New Roman"/>
            </a:endParaRPr>
          </a:p>
        </p:txBody>
      </p:sp>
      <p:grpSp>
        <p:nvGrpSpPr>
          <p:cNvPr id="17" name="object 15"/>
          <p:cNvGrpSpPr/>
          <p:nvPr/>
        </p:nvGrpSpPr>
        <p:grpSpPr>
          <a:xfrm>
            <a:off x="2230374" y="2754502"/>
            <a:ext cx="7175754" cy="3771138"/>
            <a:chOff x="2230374" y="2285237"/>
            <a:chExt cx="7175754" cy="3771138"/>
          </a:xfrm>
        </p:grpSpPr>
        <p:pic>
          <p:nvPicPr>
            <p:cNvPr id="18" name="object 1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319016" y="2444495"/>
              <a:ext cx="664463" cy="771143"/>
            </a:xfrm>
            <a:prstGeom prst="rect">
              <a:avLst/>
            </a:prstGeom>
          </p:spPr>
        </p:pic>
        <p:sp>
          <p:nvSpPr>
            <p:cNvPr id="19" name="object 17"/>
            <p:cNvSpPr/>
            <p:nvPr/>
          </p:nvSpPr>
          <p:spPr>
            <a:xfrm>
              <a:off x="4385516" y="2510996"/>
              <a:ext cx="530860" cy="636270"/>
            </a:xfrm>
            <a:custGeom>
              <a:avLst/>
              <a:gdLst/>
              <a:ahLst/>
              <a:cxnLst/>
              <a:rect l="l" t="t" r="r" b="b"/>
              <a:pathLst>
                <a:path w="530860" h="636269">
                  <a:moveTo>
                    <a:pt x="68381" y="59572"/>
                  </a:moveTo>
                  <a:lnTo>
                    <a:pt x="62023" y="67357"/>
                  </a:lnTo>
                  <a:lnTo>
                    <a:pt x="53164" y="72052"/>
                  </a:lnTo>
                  <a:lnTo>
                    <a:pt x="515413" y="636190"/>
                  </a:lnTo>
                  <a:lnTo>
                    <a:pt x="530653" y="623617"/>
                  </a:lnTo>
                  <a:lnTo>
                    <a:pt x="68381" y="59572"/>
                  </a:lnTo>
                  <a:close/>
                </a:path>
                <a:path w="530860" h="636269">
                  <a:moveTo>
                    <a:pt x="41656" y="0"/>
                  </a:moveTo>
                  <a:lnTo>
                    <a:pt x="27120" y="1351"/>
                  </a:lnTo>
                  <a:lnTo>
                    <a:pt x="13763" y="8429"/>
                  </a:lnTo>
                  <a:lnTo>
                    <a:pt x="4196" y="20143"/>
                  </a:lnTo>
                  <a:lnTo>
                    <a:pt x="0" y="34131"/>
                  </a:lnTo>
                  <a:lnTo>
                    <a:pt x="1351" y="48666"/>
                  </a:lnTo>
                  <a:lnTo>
                    <a:pt x="8429" y="62023"/>
                  </a:lnTo>
                  <a:lnTo>
                    <a:pt x="20143" y="71590"/>
                  </a:lnTo>
                  <a:lnTo>
                    <a:pt x="34131" y="75787"/>
                  </a:lnTo>
                  <a:lnTo>
                    <a:pt x="48666" y="74435"/>
                  </a:lnTo>
                  <a:lnTo>
                    <a:pt x="53164" y="72052"/>
                  </a:lnTo>
                  <a:lnTo>
                    <a:pt x="30273" y="44116"/>
                  </a:lnTo>
                  <a:lnTo>
                    <a:pt x="45513" y="31670"/>
                  </a:lnTo>
                  <a:lnTo>
                    <a:pt x="74858" y="31670"/>
                  </a:lnTo>
                  <a:lnTo>
                    <a:pt x="74435" y="27120"/>
                  </a:lnTo>
                  <a:lnTo>
                    <a:pt x="67357" y="13763"/>
                  </a:lnTo>
                  <a:lnTo>
                    <a:pt x="55643" y="4196"/>
                  </a:lnTo>
                  <a:lnTo>
                    <a:pt x="41656" y="0"/>
                  </a:lnTo>
                  <a:close/>
                </a:path>
                <a:path w="530860" h="636269">
                  <a:moveTo>
                    <a:pt x="45513" y="31670"/>
                  </a:moveTo>
                  <a:lnTo>
                    <a:pt x="30273" y="44116"/>
                  </a:lnTo>
                  <a:lnTo>
                    <a:pt x="53164" y="72052"/>
                  </a:lnTo>
                  <a:lnTo>
                    <a:pt x="62023" y="67357"/>
                  </a:lnTo>
                  <a:lnTo>
                    <a:pt x="68381" y="59572"/>
                  </a:lnTo>
                  <a:lnTo>
                    <a:pt x="45513" y="31670"/>
                  </a:lnTo>
                  <a:close/>
                </a:path>
                <a:path w="530860" h="636269">
                  <a:moveTo>
                    <a:pt x="74858" y="31670"/>
                  </a:moveTo>
                  <a:lnTo>
                    <a:pt x="45513" y="31670"/>
                  </a:lnTo>
                  <a:lnTo>
                    <a:pt x="68381" y="59572"/>
                  </a:lnTo>
                  <a:lnTo>
                    <a:pt x="71590" y="55643"/>
                  </a:lnTo>
                  <a:lnTo>
                    <a:pt x="75787" y="41656"/>
                  </a:lnTo>
                  <a:lnTo>
                    <a:pt x="74858" y="31670"/>
                  </a:lnTo>
                  <a:close/>
                </a:path>
              </a:pathLst>
            </a:custGeom>
            <a:solidFill>
              <a:srgbClr val="17375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18"/>
            <p:cNvSpPr/>
            <p:nvPr/>
          </p:nvSpPr>
          <p:spPr>
            <a:xfrm>
              <a:off x="3785616" y="3141725"/>
              <a:ext cx="5302885" cy="2914650"/>
            </a:xfrm>
            <a:custGeom>
              <a:avLst/>
              <a:gdLst/>
              <a:ahLst/>
              <a:cxnLst/>
              <a:rect l="l" t="t" r="r" b="b"/>
              <a:pathLst>
                <a:path w="5302884" h="2914650">
                  <a:moveTo>
                    <a:pt x="4061460" y="1872234"/>
                  </a:moveTo>
                  <a:lnTo>
                    <a:pt x="0" y="1872234"/>
                  </a:lnTo>
                  <a:lnTo>
                    <a:pt x="0" y="2914650"/>
                  </a:lnTo>
                  <a:lnTo>
                    <a:pt x="4061460" y="2914650"/>
                  </a:lnTo>
                  <a:lnTo>
                    <a:pt x="4061460" y="1872234"/>
                  </a:lnTo>
                  <a:close/>
                </a:path>
                <a:path w="5302884" h="2914650">
                  <a:moveTo>
                    <a:pt x="4371594" y="899922"/>
                  </a:moveTo>
                  <a:lnTo>
                    <a:pt x="4370336" y="852144"/>
                  </a:lnTo>
                  <a:lnTo>
                    <a:pt x="4366641" y="805002"/>
                  </a:lnTo>
                  <a:lnTo>
                    <a:pt x="4360545" y="758571"/>
                  </a:lnTo>
                  <a:lnTo>
                    <a:pt x="4352125" y="712914"/>
                  </a:lnTo>
                  <a:lnTo>
                    <a:pt x="4341431" y="668096"/>
                  </a:lnTo>
                  <a:lnTo>
                    <a:pt x="4328541" y="624179"/>
                  </a:lnTo>
                  <a:lnTo>
                    <a:pt x="4313504" y="581215"/>
                  </a:lnTo>
                  <a:lnTo>
                    <a:pt x="4296384" y="539280"/>
                  </a:lnTo>
                  <a:lnTo>
                    <a:pt x="4277258" y="498424"/>
                  </a:lnTo>
                  <a:lnTo>
                    <a:pt x="4256163" y="458724"/>
                  </a:lnTo>
                  <a:lnTo>
                    <a:pt x="4233176" y="420217"/>
                  </a:lnTo>
                  <a:lnTo>
                    <a:pt x="4208361" y="382993"/>
                  </a:lnTo>
                  <a:lnTo>
                    <a:pt x="4181779" y="347103"/>
                  </a:lnTo>
                  <a:lnTo>
                    <a:pt x="4153484" y="312597"/>
                  </a:lnTo>
                  <a:lnTo>
                    <a:pt x="4123550" y="279565"/>
                  </a:lnTo>
                  <a:lnTo>
                    <a:pt x="4092029" y="248043"/>
                  </a:lnTo>
                  <a:lnTo>
                    <a:pt x="4058996" y="218109"/>
                  </a:lnTo>
                  <a:lnTo>
                    <a:pt x="4024490" y="189814"/>
                  </a:lnTo>
                  <a:lnTo>
                    <a:pt x="3988600" y="163233"/>
                  </a:lnTo>
                  <a:lnTo>
                    <a:pt x="3951376" y="138417"/>
                  </a:lnTo>
                  <a:lnTo>
                    <a:pt x="3912870" y="115430"/>
                  </a:lnTo>
                  <a:lnTo>
                    <a:pt x="3873169" y="94335"/>
                  </a:lnTo>
                  <a:lnTo>
                    <a:pt x="3832314" y="75209"/>
                  </a:lnTo>
                  <a:lnTo>
                    <a:pt x="3790378" y="58089"/>
                  </a:lnTo>
                  <a:lnTo>
                    <a:pt x="3747414" y="43053"/>
                  </a:lnTo>
                  <a:lnTo>
                    <a:pt x="3703497" y="30162"/>
                  </a:lnTo>
                  <a:lnTo>
                    <a:pt x="3658679" y="19469"/>
                  </a:lnTo>
                  <a:lnTo>
                    <a:pt x="3613023" y="11049"/>
                  </a:lnTo>
                  <a:lnTo>
                    <a:pt x="3566591" y="4953"/>
                  </a:lnTo>
                  <a:lnTo>
                    <a:pt x="3519449" y="1257"/>
                  </a:lnTo>
                  <a:lnTo>
                    <a:pt x="3471672" y="0"/>
                  </a:lnTo>
                  <a:lnTo>
                    <a:pt x="3423882" y="1257"/>
                  </a:lnTo>
                  <a:lnTo>
                    <a:pt x="3376739" y="4953"/>
                  </a:lnTo>
                  <a:lnTo>
                    <a:pt x="3330308" y="11049"/>
                  </a:lnTo>
                  <a:lnTo>
                    <a:pt x="3284651" y="19469"/>
                  </a:lnTo>
                  <a:lnTo>
                    <a:pt x="3239833" y="30162"/>
                  </a:lnTo>
                  <a:lnTo>
                    <a:pt x="3195917" y="43053"/>
                  </a:lnTo>
                  <a:lnTo>
                    <a:pt x="3152952" y="58089"/>
                  </a:lnTo>
                  <a:lnTo>
                    <a:pt x="3111017" y="75209"/>
                  </a:lnTo>
                  <a:lnTo>
                    <a:pt x="3070161" y="94335"/>
                  </a:lnTo>
                  <a:lnTo>
                    <a:pt x="3030461" y="115430"/>
                  </a:lnTo>
                  <a:lnTo>
                    <a:pt x="2991955" y="138417"/>
                  </a:lnTo>
                  <a:lnTo>
                    <a:pt x="2954731" y="163233"/>
                  </a:lnTo>
                  <a:lnTo>
                    <a:pt x="2918841" y="189814"/>
                  </a:lnTo>
                  <a:lnTo>
                    <a:pt x="2884335" y="218109"/>
                  </a:lnTo>
                  <a:lnTo>
                    <a:pt x="2851302" y="248043"/>
                  </a:lnTo>
                  <a:lnTo>
                    <a:pt x="2819781" y="279565"/>
                  </a:lnTo>
                  <a:lnTo>
                    <a:pt x="2789847" y="312597"/>
                  </a:lnTo>
                  <a:lnTo>
                    <a:pt x="2761551" y="347103"/>
                  </a:lnTo>
                  <a:lnTo>
                    <a:pt x="2734970" y="382993"/>
                  </a:lnTo>
                  <a:lnTo>
                    <a:pt x="2710154" y="420217"/>
                  </a:lnTo>
                  <a:lnTo>
                    <a:pt x="2687167" y="458724"/>
                  </a:lnTo>
                  <a:lnTo>
                    <a:pt x="2666073" y="498424"/>
                  </a:lnTo>
                  <a:lnTo>
                    <a:pt x="2646946" y="539280"/>
                  </a:lnTo>
                  <a:lnTo>
                    <a:pt x="2629827" y="581215"/>
                  </a:lnTo>
                  <a:lnTo>
                    <a:pt x="2614790" y="624179"/>
                  </a:lnTo>
                  <a:lnTo>
                    <a:pt x="2601899" y="668096"/>
                  </a:lnTo>
                  <a:lnTo>
                    <a:pt x="2591206" y="712914"/>
                  </a:lnTo>
                  <a:lnTo>
                    <a:pt x="2582786" y="758571"/>
                  </a:lnTo>
                  <a:lnTo>
                    <a:pt x="2576690" y="805002"/>
                  </a:lnTo>
                  <a:lnTo>
                    <a:pt x="2572994" y="852144"/>
                  </a:lnTo>
                  <a:lnTo>
                    <a:pt x="2571750" y="899922"/>
                  </a:lnTo>
                  <a:lnTo>
                    <a:pt x="2572994" y="947712"/>
                  </a:lnTo>
                  <a:lnTo>
                    <a:pt x="2576690" y="994854"/>
                  </a:lnTo>
                  <a:lnTo>
                    <a:pt x="2582786" y="1041285"/>
                  </a:lnTo>
                  <a:lnTo>
                    <a:pt x="2591206" y="1086942"/>
                  </a:lnTo>
                  <a:lnTo>
                    <a:pt x="2601899" y="1131760"/>
                  </a:lnTo>
                  <a:lnTo>
                    <a:pt x="2614790" y="1175677"/>
                  </a:lnTo>
                  <a:lnTo>
                    <a:pt x="2629827" y="1218641"/>
                  </a:lnTo>
                  <a:lnTo>
                    <a:pt x="2646946" y="1260576"/>
                  </a:lnTo>
                  <a:lnTo>
                    <a:pt x="2666073" y="1301432"/>
                  </a:lnTo>
                  <a:lnTo>
                    <a:pt x="2687167" y="1341132"/>
                  </a:lnTo>
                  <a:lnTo>
                    <a:pt x="2710154" y="1379639"/>
                  </a:lnTo>
                  <a:lnTo>
                    <a:pt x="2734970" y="1416862"/>
                  </a:lnTo>
                  <a:lnTo>
                    <a:pt x="2761551" y="1452753"/>
                  </a:lnTo>
                  <a:lnTo>
                    <a:pt x="2789847" y="1487258"/>
                  </a:lnTo>
                  <a:lnTo>
                    <a:pt x="2819781" y="1520291"/>
                  </a:lnTo>
                  <a:lnTo>
                    <a:pt x="2851302" y="1551813"/>
                  </a:lnTo>
                  <a:lnTo>
                    <a:pt x="2884335" y="1581746"/>
                  </a:lnTo>
                  <a:lnTo>
                    <a:pt x="2918841" y="1610042"/>
                  </a:lnTo>
                  <a:lnTo>
                    <a:pt x="2954731" y="1636623"/>
                  </a:lnTo>
                  <a:lnTo>
                    <a:pt x="2991955" y="1661439"/>
                  </a:lnTo>
                  <a:lnTo>
                    <a:pt x="3030461" y="1684426"/>
                  </a:lnTo>
                  <a:lnTo>
                    <a:pt x="3070161" y="1705521"/>
                  </a:lnTo>
                  <a:lnTo>
                    <a:pt x="3111017" y="1724647"/>
                  </a:lnTo>
                  <a:lnTo>
                    <a:pt x="3152952" y="1741766"/>
                  </a:lnTo>
                  <a:lnTo>
                    <a:pt x="3195917" y="1756803"/>
                  </a:lnTo>
                  <a:lnTo>
                    <a:pt x="3239833" y="1769694"/>
                  </a:lnTo>
                  <a:lnTo>
                    <a:pt x="3284651" y="1780387"/>
                  </a:lnTo>
                  <a:lnTo>
                    <a:pt x="3330308" y="1788807"/>
                  </a:lnTo>
                  <a:lnTo>
                    <a:pt x="3376739" y="1794903"/>
                  </a:lnTo>
                  <a:lnTo>
                    <a:pt x="3423882" y="1798599"/>
                  </a:lnTo>
                  <a:lnTo>
                    <a:pt x="3471672" y="1799844"/>
                  </a:lnTo>
                  <a:lnTo>
                    <a:pt x="3519449" y="1798599"/>
                  </a:lnTo>
                  <a:lnTo>
                    <a:pt x="3566591" y="1794903"/>
                  </a:lnTo>
                  <a:lnTo>
                    <a:pt x="3613023" y="1788807"/>
                  </a:lnTo>
                  <a:lnTo>
                    <a:pt x="3658679" y="1780387"/>
                  </a:lnTo>
                  <a:lnTo>
                    <a:pt x="3703497" y="1769694"/>
                  </a:lnTo>
                  <a:lnTo>
                    <a:pt x="3747414" y="1756803"/>
                  </a:lnTo>
                  <a:lnTo>
                    <a:pt x="3790378" y="1741766"/>
                  </a:lnTo>
                  <a:lnTo>
                    <a:pt x="3832314" y="1724647"/>
                  </a:lnTo>
                  <a:lnTo>
                    <a:pt x="3873169" y="1705521"/>
                  </a:lnTo>
                  <a:lnTo>
                    <a:pt x="3912870" y="1684426"/>
                  </a:lnTo>
                  <a:lnTo>
                    <a:pt x="3951376" y="1661439"/>
                  </a:lnTo>
                  <a:lnTo>
                    <a:pt x="3988600" y="1636623"/>
                  </a:lnTo>
                  <a:lnTo>
                    <a:pt x="4024490" y="1610042"/>
                  </a:lnTo>
                  <a:lnTo>
                    <a:pt x="4058996" y="1581746"/>
                  </a:lnTo>
                  <a:lnTo>
                    <a:pt x="4092029" y="1551813"/>
                  </a:lnTo>
                  <a:lnTo>
                    <a:pt x="4123550" y="1520291"/>
                  </a:lnTo>
                  <a:lnTo>
                    <a:pt x="4153484" y="1487258"/>
                  </a:lnTo>
                  <a:lnTo>
                    <a:pt x="4181779" y="1452753"/>
                  </a:lnTo>
                  <a:lnTo>
                    <a:pt x="4208361" y="1416862"/>
                  </a:lnTo>
                  <a:lnTo>
                    <a:pt x="4233176" y="1379639"/>
                  </a:lnTo>
                  <a:lnTo>
                    <a:pt x="4256163" y="1341132"/>
                  </a:lnTo>
                  <a:lnTo>
                    <a:pt x="4277258" y="1301432"/>
                  </a:lnTo>
                  <a:lnTo>
                    <a:pt x="4296384" y="1260576"/>
                  </a:lnTo>
                  <a:lnTo>
                    <a:pt x="4313504" y="1218641"/>
                  </a:lnTo>
                  <a:lnTo>
                    <a:pt x="4328541" y="1175677"/>
                  </a:lnTo>
                  <a:lnTo>
                    <a:pt x="4341431" y="1131760"/>
                  </a:lnTo>
                  <a:lnTo>
                    <a:pt x="4352125" y="1086942"/>
                  </a:lnTo>
                  <a:lnTo>
                    <a:pt x="4360545" y="1041285"/>
                  </a:lnTo>
                  <a:lnTo>
                    <a:pt x="4366641" y="994854"/>
                  </a:lnTo>
                  <a:lnTo>
                    <a:pt x="4370336" y="947712"/>
                  </a:lnTo>
                  <a:lnTo>
                    <a:pt x="4371594" y="899922"/>
                  </a:lnTo>
                  <a:close/>
                </a:path>
                <a:path w="5302884" h="2914650">
                  <a:moveTo>
                    <a:pt x="5302631" y="1066038"/>
                  </a:moveTo>
                  <a:lnTo>
                    <a:pt x="4430268" y="947547"/>
                  </a:lnTo>
                  <a:lnTo>
                    <a:pt x="4225925" y="2452090"/>
                  </a:lnTo>
                  <a:lnTo>
                    <a:pt x="5098288" y="2570594"/>
                  </a:lnTo>
                  <a:lnTo>
                    <a:pt x="5302631" y="106603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19"/>
            <p:cNvSpPr/>
            <p:nvPr/>
          </p:nvSpPr>
          <p:spPr>
            <a:xfrm>
              <a:off x="6357365" y="3141725"/>
              <a:ext cx="1800225" cy="1800225"/>
            </a:xfrm>
            <a:custGeom>
              <a:avLst/>
              <a:gdLst/>
              <a:ahLst/>
              <a:cxnLst/>
              <a:rect l="l" t="t" r="r" b="b"/>
              <a:pathLst>
                <a:path w="1800225" h="1800225">
                  <a:moveTo>
                    <a:pt x="0" y="899922"/>
                  </a:moveTo>
                  <a:lnTo>
                    <a:pt x="1247" y="852133"/>
                  </a:lnTo>
                  <a:lnTo>
                    <a:pt x="4948" y="804994"/>
                  </a:lnTo>
                  <a:lnTo>
                    <a:pt x="11041" y="758566"/>
                  </a:lnTo>
                  <a:lnTo>
                    <a:pt x="19463" y="712911"/>
                  </a:lnTo>
                  <a:lnTo>
                    <a:pt x="30152" y="668092"/>
                  </a:lnTo>
                  <a:lnTo>
                    <a:pt x="43046" y="624171"/>
                  </a:lnTo>
                  <a:lnTo>
                    <a:pt x="58083" y="581211"/>
                  </a:lnTo>
                  <a:lnTo>
                    <a:pt x="75199" y="539272"/>
                  </a:lnTo>
                  <a:lnTo>
                    <a:pt x="94334" y="498418"/>
                  </a:lnTo>
                  <a:lnTo>
                    <a:pt x="115425" y="458711"/>
                  </a:lnTo>
                  <a:lnTo>
                    <a:pt x="138409" y="420213"/>
                  </a:lnTo>
                  <a:lnTo>
                    <a:pt x="163225" y="382987"/>
                  </a:lnTo>
                  <a:lnTo>
                    <a:pt x="189810" y="347094"/>
                  </a:lnTo>
                  <a:lnTo>
                    <a:pt x="218102" y="312597"/>
                  </a:lnTo>
                  <a:lnTo>
                    <a:pt x="248038" y="279557"/>
                  </a:lnTo>
                  <a:lnTo>
                    <a:pt x="279557" y="248038"/>
                  </a:lnTo>
                  <a:lnTo>
                    <a:pt x="312597" y="218102"/>
                  </a:lnTo>
                  <a:lnTo>
                    <a:pt x="347094" y="189810"/>
                  </a:lnTo>
                  <a:lnTo>
                    <a:pt x="382987" y="163225"/>
                  </a:lnTo>
                  <a:lnTo>
                    <a:pt x="420213" y="138409"/>
                  </a:lnTo>
                  <a:lnTo>
                    <a:pt x="458711" y="115425"/>
                  </a:lnTo>
                  <a:lnTo>
                    <a:pt x="498418" y="94334"/>
                  </a:lnTo>
                  <a:lnTo>
                    <a:pt x="539272" y="75199"/>
                  </a:lnTo>
                  <a:lnTo>
                    <a:pt x="581211" y="58083"/>
                  </a:lnTo>
                  <a:lnTo>
                    <a:pt x="624171" y="43046"/>
                  </a:lnTo>
                  <a:lnTo>
                    <a:pt x="668092" y="30152"/>
                  </a:lnTo>
                  <a:lnTo>
                    <a:pt x="712911" y="19463"/>
                  </a:lnTo>
                  <a:lnTo>
                    <a:pt x="758566" y="11041"/>
                  </a:lnTo>
                  <a:lnTo>
                    <a:pt x="804994" y="4948"/>
                  </a:lnTo>
                  <a:lnTo>
                    <a:pt x="852133" y="1247"/>
                  </a:lnTo>
                  <a:lnTo>
                    <a:pt x="899922" y="0"/>
                  </a:lnTo>
                  <a:lnTo>
                    <a:pt x="947710" y="1247"/>
                  </a:lnTo>
                  <a:lnTo>
                    <a:pt x="994849" y="4948"/>
                  </a:lnTo>
                  <a:lnTo>
                    <a:pt x="1041277" y="11041"/>
                  </a:lnTo>
                  <a:lnTo>
                    <a:pt x="1086932" y="19463"/>
                  </a:lnTo>
                  <a:lnTo>
                    <a:pt x="1131751" y="30152"/>
                  </a:lnTo>
                  <a:lnTo>
                    <a:pt x="1175672" y="43046"/>
                  </a:lnTo>
                  <a:lnTo>
                    <a:pt x="1218632" y="58083"/>
                  </a:lnTo>
                  <a:lnTo>
                    <a:pt x="1260571" y="75199"/>
                  </a:lnTo>
                  <a:lnTo>
                    <a:pt x="1301425" y="94334"/>
                  </a:lnTo>
                  <a:lnTo>
                    <a:pt x="1341132" y="115425"/>
                  </a:lnTo>
                  <a:lnTo>
                    <a:pt x="1379630" y="138409"/>
                  </a:lnTo>
                  <a:lnTo>
                    <a:pt x="1416856" y="163225"/>
                  </a:lnTo>
                  <a:lnTo>
                    <a:pt x="1452749" y="189810"/>
                  </a:lnTo>
                  <a:lnTo>
                    <a:pt x="1487246" y="218102"/>
                  </a:lnTo>
                  <a:lnTo>
                    <a:pt x="1520286" y="248038"/>
                  </a:lnTo>
                  <a:lnTo>
                    <a:pt x="1551805" y="279557"/>
                  </a:lnTo>
                  <a:lnTo>
                    <a:pt x="1581741" y="312597"/>
                  </a:lnTo>
                  <a:lnTo>
                    <a:pt x="1610033" y="347094"/>
                  </a:lnTo>
                  <a:lnTo>
                    <a:pt x="1636618" y="382987"/>
                  </a:lnTo>
                  <a:lnTo>
                    <a:pt x="1661434" y="420213"/>
                  </a:lnTo>
                  <a:lnTo>
                    <a:pt x="1684418" y="458711"/>
                  </a:lnTo>
                  <a:lnTo>
                    <a:pt x="1705509" y="498418"/>
                  </a:lnTo>
                  <a:lnTo>
                    <a:pt x="1724644" y="539272"/>
                  </a:lnTo>
                  <a:lnTo>
                    <a:pt x="1741760" y="581211"/>
                  </a:lnTo>
                  <a:lnTo>
                    <a:pt x="1756797" y="624171"/>
                  </a:lnTo>
                  <a:lnTo>
                    <a:pt x="1769691" y="668092"/>
                  </a:lnTo>
                  <a:lnTo>
                    <a:pt x="1780380" y="712911"/>
                  </a:lnTo>
                  <a:lnTo>
                    <a:pt x="1788802" y="758566"/>
                  </a:lnTo>
                  <a:lnTo>
                    <a:pt x="1794895" y="804994"/>
                  </a:lnTo>
                  <a:lnTo>
                    <a:pt x="1798596" y="852133"/>
                  </a:lnTo>
                  <a:lnTo>
                    <a:pt x="1799843" y="899922"/>
                  </a:lnTo>
                  <a:lnTo>
                    <a:pt x="1798596" y="947710"/>
                  </a:lnTo>
                  <a:lnTo>
                    <a:pt x="1794895" y="994849"/>
                  </a:lnTo>
                  <a:lnTo>
                    <a:pt x="1788802" y="1041277"/>
                  </a:lnTo>
                  <a:lnTo>
                    <a:pt x="1780380" y="1086932"/>
                  </a:lnTo>
                  <a:lnTo>
                    <a:pt x="1769691" y="1131751"/>
                  </a:lnTo>
                  <a:lnTo>
                    <a:pt x="1756797" y="1175672"/>
                  </a:lnTo>
                  <a:lnTo>
                    <a:pt x="1741760" y="1218632"/>
                  </a:lnTo>
                  <a:lnTo>
                    <a:pt x="1724644" y="1260571"/>
                  </a:lnTo>
                  <a:lnTo>
                    <a:pt x="1705509" y="1301425"/>
                  </a:lnTo>
                  <a:lnTo>
                    <a:pt x="1684418" y="1341132"/>
                  </a:lnTo>
                  <a:lnTo>
                    <a:pt x="1661434" y="1379630"/>
                  </a:lnTo>
                  <a:lnTo>
                    <a:pt x="1636618" y="1416856"/>
                  </a:lnTo>
                  <a:lnTo>
                    <a:pt x="1610033" y="1452749"/>
                  </a:lnTo>
                  <a:lnTo>
                    <a:pt x="1581741" y="1487246"/>
                  </a:lnTo>
                  <a:lnTo>
                    <a:pt x="1551805" y="1520286"/>
                  </a:lnTo>
                  <a:lnTo>
                    <a:pt x="1520286" y="1551805"/>
                  </a:lnTo>
                  <a:lnTo>
                    <a:pt x="1487246" y="1581741"/>
                  </a:lnTo>
                  <a:lnTo>
                    <a:pt x="1452749" y="1610033"/>
                  </a:lnTo>
                  <a:lnTo>
                    <a:pt x="1416856" y="1636618"/>
                  </a:lnTo>
                  <a:lnTo>
                    <a:pt x="1379630" y="1661434"/>
                  </a:lnTo>
                  <a:lnTo>
                    <a:pt x="1341132" y="1684418"/>
                  </a:lnTo>
                  <a:lnTo>
                    <a:pt x="1301425" y="1705509"/>
                  </a:lnTo>
                  <a:lnTo>
                    <a:pt x="1260571" y="1724644"/>
                  </a:lnTo>
                  <a:lnTo>
                    <a:pt x="1218632" y="1741760"/>
                  </a:lnTo>
                  <a:lnTo>
                    <a:pt x="1175672" y="1756797"/>
                  </a:lnTo>
                  <a:lnTo>
                    <a:pt x="1131751" y="1769691"/>
                  </a:lnTo>
                  <a:lnTo>
                    <a:pt x="1086932" y="1780380"/>
                  </a:lnTo>
                  <a:lnTo>
                    <a:pt x="1041277" y="1788802"/>
                  </a:lnTo>
                  <a:lnTo>
                    <a:pt x="994849" y="1794895"/>
                  </a:lnTo>
                  <a:lnTo>
                    <a:pt x="947710" y="1798596"/>
                  </a:lnTo>
                  <a:lnTo>
                    <a:pt x="899922" y="1799844"/>
                  </a:lnTo>
                  <a:lnTo>
                    <a:pt x="852133" y="1798596"/>
                  </a:lnTo>
                  <a:lnTo>
                    <a:pt x="804994" y="1794895"/>
                  </a:lnTo>
                  <a:lnTo>
                    <a:pt x="758566" y="1788802"/>
                  </a:lnTo>
                  <a:lnTo>
                    <a:pt x="712911" y="1780380"/>
                  </a:lnTo>
                  <a:lnTo>
                    <a:pt x="668092" y="1769691"/>
                  </a:lnTo>
                  <a:lnTo>
                    <a:pt x="624171" y="1756797"/>
                  </a:lnTo>
                  <a:lnTo>
                    <a:pt x="581211" y="1741760"/>
                  </a:lnTo>
                  <a:lnTo>
                    <a:pt x="539272" y="1724644"/>
                  </a:lnTo>
                  <a:lnTo>
                    <a:pt x="498418" y="1705509"/>
                  </a:lnTo>
                  <a:lnTo>
                    <a:pt x="458711" y="1684418"/>
                  </a:lnTo>
                  <a:lnTo>
                    <a:pt x="420213" y="1661434"/>
                  </a:lnTo>
                  <a:lnTo>
                    <a:pt x="382987" y="1636618"/>
                  </a:lnTo>
                  <a:lnTo>
                    <a:pt x="347094" y="1610033"/>
                  </a:lnTo>
                  <a:lnTo>
                    <a:pt x="312597" y="1581741"/>
                  </a:lnTo>
                  <a:lnTo>
                    <a:pt x="279557" y="1551805"/>
                  </a:lnTo>
                  <a:lnTo>
                    <a:pt x="248038" y="1520286"/>
                  </a:lnTo>
                  <a:lnTo>
                    <a:pt x="218102" y="1487246"/>
                  </a:lnTo>
                  <a:lnTo>
                    <a:pt x="189810" y="1452749"/>
                  </a:lnTo>
                  <a:lnTo>
                    <a:pt x="163225" y="1416856"/>
                  </a:lnTo>
                  <a:lnTo>
                    <a:pt x="138409" y="1379630"/>
                  </a:lnTo>
                  <a:lnTo>
                    <a:pt x="115425" y="1341132"/>
                  </a:lnTo>
                  <a:lnTo>
                    <a:pt x="94334" y="1301425"/>
                  </a:lnTo>
                  <a:lnTo>
                    <a:pt x="75199" y="1260571"/>
                  </a:lnTo>
                  <a:lnTo>
                    <a:pt x="58083" y="1218632"/>
                  </a:lnTo>
                  <a:lnTo>
                    <a:pt x="43046" y="1175672"/>
                  </a:lnTo>
                  <a:lnTo>
                    <a:pt x="30152" y="1131751"/>
                  </a:lnTo>
                  <a:lnTo>
                    <a:pt x="19463" y="1086932"/>
                  </a:lnTo>
                  <a:lnTo>
                    <a:pt x="11041" y="1041277"/>
                  </a:lnTo>
                  <a:lnTo>
                    <a:pt x="4948" y="994849"/>
                  </a:lnTo>
                  <a:lnTo>
                    <a:pt x="1247" y="947710"/>
                  </a:lnTo>
                  <a:lnTo>
                    <a:pt x="0" y="899922"/>
                  </a:lnTo>
                  <a:close/>
                </a:path>
              </a:pathLst>
            </a:custGeom>
            <a:ln w="25908">
              <a:solidFill>
                <a:srgbClr val="385D8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749540" y="2543555"/>
              <a:ext cx="659892" cy="862584"/>
            </a:xfrm>
            <a:prstGeom prst="rect">
              <a:avLst/>
            </a:prstGeom>
          </p:spPr>
        </p:pic>
        <p:sp>
          <p:nvSpPr>
            <p:cNvPr id="23" name="object 21"/>
            <p:cNvSpPr/>
            <p:nvPr/>
          </p:nvSpPr>
          <p:spPr>
            <a:xfrm>
              <a:off x="7816850" y="2610405"/>
              <a:ext cx="527685" cy="727075"/>
            </a:xfrm>
            <a:custGeom>
              <a:avLst/>
              <a:gdLst/>
              <a:ahLst/>
              <a:cxnLst/>
              <a:rect l="l" t="t" r="r" b="b"/>
              <a:pathLst>
                <a:path w="527684" h="727075">
                  <a:moveTo>
                    <a:pt x="460675" y="61321"/>
                  </a:moveTo>
                  <a:lnTo>
                    <a:pt x="0" y="715089"/>
                  </a:lnTo>
                  <a:lnTo>
                    <a:pt x="16255" y="726519"/>
                  </a:lnTo>
                  <a:lnTo>
                    <a:pt x="476921" y="72765"/>
                  </a:lnTo>
                  <a:lnTo>
                    <a:pt x="467614" y="68659"/>
                  </a:lnTo>
                  <a:lnTo>
                    <a:pt x="460675" y="61321"/>
                  </a:lnTo>
                  <a:close/>
                </a:path>
                <a:path w="527684" h="727075">
                  <a:moveTo>
                    <a:pt x="527112" y="31829"/>
                  </a:moveTo>
                  <a:lnTo>
                    <a:pt x="481456" y="31829"/>
                  </a:lnTo>
                  <a:lnTo>
                    <a:pt x="497713" y="43259"/>
                  </a:lnTo>
                  <a:lnTo>
                    <a:pt x="476921" y="72765"/>
                  </a:lnTo>
                  <a:lnTo>
                    <a:pt x="481498" y="74785"/>
                  </a:lnTo>
                  <a:lnTo>
                    <a:pt x="496109" y="75088"/>
                  </a:lnTo>
                  <a:lnTo>
                    <a:pt x="509744" y="69891"/>
                  </a:lnTo>
                  <a:lnTo>
                    <a:pt x="520700" y="59515"/>
                  </a:lnTo>
                  <a:lnTo>
                    <a:pt x="526825" y="45630"/>
                  </a:lnTo>
                  <a:lnTo>
                    <a:pt x="527112" y="31829"/>
                  </a:lnTo>
                  <a:close/>
                </a:path>
                <a:path w="527684" h="727075">
                  <a:moveTo>
                    <a:pt x="481456" y="31829"/>
                  </a:moveTo>
                  <a:lnTo>
                    <a:pt x="460675" y="61321"/>
                  </a:lnTo>
                  <a:lnTo>
                    <a:pt x="467614" y="68659"/>
                  </a:lnTo>
                  <a:lnTo>
                    <a:pt x="476921" y="72765"/>
                  </a:lnTo>
                  <a:lnTo>
                    <a:pt x="497713" y="43259"/>
                  </a:lnTo>
                  <a:lnTo>
                    <a:pt x="481456" y="31829"/>
                  </a:lnTo>
                  <a:close/>
                </a:path>
                <a:path w="527684" h="727075">
                  <a:moveTo>
                    <a:pt x="483107" y="0"/>
                  </a:moveTo>
                  <a:lnTo>
                    <a:pt x="469443" y="5197"/>
                  </a:lnTo>
                  <a:lnTo>
                    <a:pt x="458470" y="15573"/>
                  </a:lnTo>
                  <a:lnTo>
                    <a:pt x="452397" y="29458"/>
                  </a:lnTo>
                  <a:lnTo>
                    <a:pt x="452088" y="44069"/>
                  </a:lnTo>
                  <a:lnTo>
                    <a:pt x="457255" y="57703"/>
                  </a:lnTo>
                  <a:lnTo>
                    <a:pt x="460675" y="61321"/>
                  </a:lnTo>
                  <a:lnTo>
                    <a:pt x="481456" y="31829"/>
                  </a:lnTo>
                  <a:lnTo>
                    <a:pt x="527112" y="31829"/>
                  </a:lnTo>
                  <a:lnTo>
                    <a:pt x="527129" y="31019"/>
                  </a:lnTo>
                  <a:lnTo>
                    <a:pt x="521932" y="17385"/>
                  </a:lnTo>
                  <a:lnTo>
                    <a:pt x="511555" y="6429"/>
                  </a:lnTo>
                  <a:lnTo>
                    <a:pt x="497724" y="303"/>
                  </a:lnTo>
                  <a:lnTo>
                    <a:pt x="483107" y="0"/>
                  </a:lnTo>
                  <a:close/>
                </a:path>
              </a:pathLst>
            </a:custGeom>
            <a:solidFill>
              <a:srgbClr val="17375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092440" y="3959351"/>
              <a:ext cx="1313688" cy="350519"/>
            </a:xfrm>
            <a:prstGeom prst="rect">
              <a:avLst/>
            </a:prstGeom>
          </p:spPr>
        </p:pic>
        <p:sp>
          <p:nvSpPr>
            <p:cNvPr id="25" name="object 23"/>
            <p:cNvSpPr/>
            <p:nvPr/>
          </p:nvSpPr>
          <p:spPr>
            <a:xfrm>
              <a:off x="8166353" y="4025010"/>
              <a:ext cx="1174115" cy="219710"/>
            </a:xfrm>
            <a:custGeom>
              <a:avLst/>
              <a:gdLst/>
              <a:ahLst/>
              <a:cxnLst/>
              <a:rect l="l" t="t" r="r" b="b"/>
              <a:pathLst>
                <a:path w="1174115" h="219710">
                  <a:moveTo>
                    <a:pt x="1099292" y="186106"/>
                  </a:moveTo>
                  <a:lnTo>
                    <a:pt x="1099536" y="191148"/>
                  </a:lnTo>
                  <a:lnTo>
                    <a:pt x="1105804" y="204358"/>
                  </a:lnTo>
                  <a:lnTo>
                    <a:pt x="1116574" y="214258"/>
                  </a:lnTo>
                  <a:lnTo>
                    <a:pt x="1130807" y="219456"/>
                  </a:lnTo>
                  <a:lnTo>
                    <a:pt x="1145932" y="218723"/>
                  </a:lnTo>
                  <a:lnTo>
                    <a:pt x="1159129" y="212455"/>
                  </a:lnTo>
                  <a:lnTo>
                    <a:pt x="1168991" y="201685"/>
                  </a:lnTo>
                  <a:lnTo>
                    <a:pt x="1172652" y="191515"/>
                  </a:lnTo>
                  <a:lnTo>
                    <a:pt x="1134999" y="191515"/>
                  </a:lnTo>
                  <a:lnTo>
                    <a:pt x="1099292" y="186106"/>
                  </a:lnTo>
                  <a:close/>
                </a:path>
                <a:path w="1174115" h="219710">
                  <a:moveTo>
                    <a:pt x="1102284" y="166539"/>
                  </a:moveTo>
                  <a:lnTo>
                    <a:pt x="1098803" y="176021"/>
                  </a:lnTo>
                  <a:lnTo>
                    <a:pt x="1099292" y="186106"/>
                  </a:lnTo>
                  <a:lnTo>
                    <a:pt x="1134999" y="191515"/>
                  </a:lnTo>
                  <a:lnTo>
                    <a:pt x="1138047" y="171957"/>
                  </a:lnTo>
                  <a:lnTo>
                    <a:pt x="1102284" y="166539"/>
                  </a:lnTo>
                  <a:close/>
                </a:path>
                <a:path w="1174115" h="219710">
                  <a:moveTo>
                    <a:pt x="1142238" y="144144"/>
                  </a:moveTo>
                  <a:lnTo>
                    <a:pt x="1127111" y="144875"/>
                  </a:lnTo>
                  <a:lnTo>
                    <a:pt x="1113901" y="151129"/>
                  </a:lnTo>
                  <a:lnTo>
                    <a:pt x="1104001" y="161861"/>
                  </a:lnTo>
                  <a:lnTo>
                    <a:pt x="1102284" y="166539"/>
                  </a:lnTo>
                  <a:lnTo>
                    <a:pt x="1138047" y="171957"/>
                  </a:lnTo>
                  <a:lnTo>
                    <a:pt x="1134999" y="191515"/>
                  </a:lnTo>
                  <a:lnTo>
                    <a:pt x="1172652" y="191515"/>
                  </a:lnTo>
                  <a:lnTo>
                    <a:pt x="1174115" y="187451"/>
                  </a:lnTo>
                  <a:lnTo>
                    <a:pt x="1173402" y="172344"/>
                  </a:lnTo>
                  <a:lnTo>
                    <a:pt x="1167177" y="159178"/>
                  </a:lnTo>
                  <a:lnTo>
                    <a:pt x="1156452" y="149322"/>
                  </a:lnTo>
                  <a:lnTo>
                    <a:pt x="1142238" y="144144"/>
                  </a:lnTo>
                  <a:close/>
                </a:path>
                <a:path w="1174115" h="219710">
                  <a:moveTo>
                    <a:pt x="3048" y="0"/>
                  </a:moveTo>
                  <a:lnTo>
                    <a:pt x="0" y="19557"/>
                  </a:lnTo>
                  <a:lnTo>
                    <a:pt x="1099292" y="186106"/>
                  </a:lnTo>
                  <a:lnTo>
                    <a:pt x="1098803" y="176021"/>
                  </a:lnTo>
                  <a:lnTo>
                    <a:pt x="1102284" y="166539"/>
                  </a:lnTo>
                  <a:lnTo>
                    <a:pt x="3048" y="0"/>
                  </a:lnTo>
                  <a:close/>
                </a:path>
              </a:pathLst>
            </a:custGeom>
            <a:solidFill>
              <a:srgbClr val="17375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4"/>
            <p:cNvSpPr/>
            <p:nvPr/>
          </p:nvSpPr>
          <p:spPr>
            <a:xfrm>
              <a:off x="4008882" y="3141725"/>
              <a:ext cx="1800225" cy="2890520"/>
            </a:xfrm>
            <a:custGeom>
              <a:avLst/>
              <a:gdLst/>
              <a:ahLst/>
              <a:cxnLst/>
              <a:rect l="l" t="t" r="r" b="b"/>
              <a:pathLst>
                <a:path w="1800225" h="2890520">
                  <a:moveTo>
                    <a:pt x="1193165" y="2290572"/>
                  </a:moveTo>
                  <a:lnTo>
                    <a:pt x="829310" y="1952879"/>
                  </a:lnTo>
                  <a:lnTo>
                    <a:pt x="272669" y="2552750"/>
                  </a:lnTo>
                  <a:lnTo>
                    <a:pt x="636397" y="2890367"/>
                  </a:lnTo>
                  <a:lnTo>
                    <a:pt x="1193165" y="2290572"/>
                  </a:lnTo>
                  <a:close/>
                </a:path>
                <a:path w="1800225" h="2890520">
                  <a:moveTo>
                    <a:pt x="1799844" y="899922"/>
                  </a:moveTo>
                  <a:lnTo>
                    <a:pt x="1798586" y="852144"/>
                  </a:lnTo>
                  <a:lnTo>
                    <a:pt x="1794891" y="805002"/>
                  </a:lnTo>
                  <a:lnTo>
                    <a:pt x="1788795" y="758571"/>
                  </a:lnTo>
                  <a:lnTo>
                    <a:pt x="1780374" y="712914"/>
                  </a:lnTo>
                  <a:lnTo>
                    <a:pt x="1769681" y="668096"/>
                  </a:lnTo>
                  <a:lnTo>
                    <a:pt x="1756791" y="624179"/>
                  </a:lnTo>
                  <a:lnTo>
                    <a:pt x="1741754" y="581215"/>
                  </a:lnTo>
                  <a:lnTo>
                    <a:pt x="1724634" y="539280"/>
                  </a:lnTo>
                  <a:lnTo>
                    <a:pt x="1705508" y="498424"/>
                  </a:lnTo>
                  <a:lnTo>
                    <a:pt x="1684413" y="458724"/>
                  </a:lnTo>
                  <a:lnTo>
                    <a:pt x="1661426" y="420217"/>
                  </a:lnTo>
                  <a:lnTo>
                    <a:pt x="1636610" y="382993"/>
                  </a:lnTo>
                  <a:lnTo>
                    <a:pt x="1610029" y="347103"/>
                  </a:lnTo>
                  <a:lnTo>
                    <a:pt x="1581734" y="312597"/>
                  </a:lnTo>
                  <a:lnTo>
                    <a:pt x="1551800" y="279565"/>
                  </a:lnTo>
                  <a:lnTo>
                    <a:pt x="1520278" y="248043"/>
                  </a:lnTo>
                  <a:lnTo>
                    <a:pt x="1487246" y="218109"/>
                  </a:lnTo>
                  <a:lnTo>
                    <a:pt x="1452740" y="189814"/>
                  </a:lnTo>
                  <a:lnTo>
                    <a:pt x="1416850" y="163233"/>
                  </a:lnTo>
                  <a:lnTo>
                    <a:pt x="1379626" y="138417"/>
                  </a:lnTo>
                  <a:lnTo>
                    <a:pt x="1341120" y="115430"/>
                  </a:lnTo>
                  <a:lnTo>
                    <a:pt x="1301419" y="94335"/>
                  </a:lnTo>
                  <a:lnTo>
                    <a:pt x="1260563" y="75209"/>
                  </a:lnTo>
                  <a:lnTo>
                    <a:pt x="1218628" y="58089"/>
                  </a:lnTo>
                  <a:lnTo>
                    <a:pt x="1175664" y="43053"/>
                  </a:lnTo>
                  <a:lnTo>
                    <a:pt x="1131747" y="30162"/>
                  </a:lnTo>
                  <a:lnTo>
                    <a:pt x="1086929" y="19469"/>
                  </a:lnTo>
                  <a:lnTo>
                    <a:pt x="1041273" y="11049"/>
                  </a:lnTo>
                  <a:lnTo>
                    <a:pt x="994841" y="4953"/>
                  </a:lnTo>
                  <a:lnTo>
                    <a:pt x="947699" y="1257"/>
                  </a:lnTo>
                  <a:lnTo>
                    <a:pt x="899922" y="0"/>
                  </a:lnTo>
                  <a:lnTo>
                    <a:pt x="852131" y="1257"/>
                  </a:lnTo>
                  <a:lnTo>
                    <a:pt x="804989" y="4953"/>
                  </a:lnTo>
                  <a:lnTo>
                    <a:pt x="758558" y="11049"/>
                  </a:lnTo>
                  <a:lnTo>
                    <a:pt x="712901" y="19469"/>
                  </a:lnTo>
                  <a:lnTo>
                    <a:pt x="668083" y="30162"/>
                  </a:lnTo>
                  <a:lnTo>
                    <a:pt x="624166" y="43053"/>
                  </a:lnTo>
                  <a:lnTo>
                    <a:pt x="581202" y="58089"/>
                  </a:lnTo>
                  <a:lnTo>
                    <a:pt x="539267" y="75209"/>
                  </a:lnTo>
                  <a:lnTo>
                    <a:pt x="498411" y="94335"/>
                  </a:lnTo>
                  <a:lnTo>
                    <a:pt x="458711" y="115430"/>
                  </a:lnTo>
                  <a:lnTo>
                    <a:pt x="420204" y="138417"/>
                  </a:lnTo>
                  <a:lnTo>
                    <a:pt x="382981" y="163233"/>
                  </a:lnTo>
                  <a:lnTo>
                    <a:pt x="347091" y="189814"/>
                  </a:lnTo>
                  <a:lnTo>
                    <a:pt x="312585" y="218109"/>
                  </a:lnTo>
                  <a:lnTo>
                    <a:pt x="279552" y="248043"/>
                  </a:lnTo>
                  <a:lnTo>
                    <a:pt x="248031" y="279565"/>
                  </a:lnTo>
                  <a:lnTo>
                    <a:pt x="218097" y="312597"/>
                  </a:lnTo>
                  <a:lnTo>
                    <a:pt x="189801" y="347103"/>
                  </a:lnTo>
                  <a:lnTo>
                    <a:pt x="163220" y="382993"/>
                  </a:lnTo>
                  <a:lnTo>
                    <a:pt x="138404" y="420217"/>
                  </a:lnTo>
                  <a:lnTo>
                    <a:pt x="115417" y="458724"/>
                  </a:lnTo>
                  <a:lnTo>
                    <a:pt x="94322" y="498424"/>
                  </a:lnTo>
                  <a:lnTo>
                    <a:pt x="75196" y="539280"/>
                  </a:lnTo>
                  <a:lnTo>
                    <a:pt x="58077" y="581215"/>
                  </a:lnTo>
                  <a:lnTo>
                    <a:pt x="43040" y="624179"/>
                  </a:lnTo>
                  <a:lnTo>
                    <a:pt x="30149" y="668096"/>
                  </a:lnTo>
                  <a:lnTo>
                    <a:pt x="19456" y="712914"/>
                  </a:lnTo>
                  <a:lnTo>
                    <a:pt x="11036" y="758571"/>
                  </a:lnTo>
                  <a:lnTo>
                    <a:pt x="4940" y="805002"/>
                  </a:lnTo>
                  <a:lnTo>
                    <a:pt x="1244" y="852144"/>
                  </a:lnTo>
                  <a:lnTo>
                    <a:pt x="0" y="899922"/>
                  </a:lnTo>
                  <a:lnTo>
                    <a:pt x="1244" y="947712"/>
                  </a:lnTo>
                  <a:lnTo>
                    <a:pt x="4940" y="994854"/>
                  </a:lnTo>
                  <a:lnTo>
                    <a:pt x="11036" y="1041285"/>
                  </a:lnTo>
                  <a:lnTo>
                    <a:pt x="19456" y="1086942"/>
                  </a:lnTo>
                  <a:lnTo>
                    <a:pt x="30149" y="1131760"/>
                  </a:lnTo>
                  <a:lnTo>
                    <a:pt x="43040" y="1175677"/>
                  </a:lnTo>
                  <a:lnTo>
                    <a:pt x="58077" y="1218641"/>
                  </a:lnTo>
                  <a:lnTo>
                    <a:pt x="75196" y="1260576"/>
                  </a:lnTo>
                  <a:lnTo>
                    <a:pt x="94322" y="1301432"/>
                  </a:lnTo>
                  <a:lnTo>
                    <a:pt x="115417" y="1341132"/>
                  </a:lnTo>
                  <a:lnTo>
                    <a:pt x="138404" y="1379639"/>
                  </a:lnTo>
                  <a:lnTo>
                    <a:pt x="163220" y="1416862"/>
                  </a:lnTo>
                  <a:lnTo>
                    <a:pt x="189801" y="1452753"/>
                  </a:lnTo>
                  <a:lnTo>
                    <a:pt x="218097" y="1487258"/>
                  </a:lnTo>
                  <a:lnTo>
                    <a:pt x="248031" y="1520291"/>
                  </a:lnTo>
                  <a:lnTo>
                    <a:pt x="279552" y="1551813"/>
                  </a:lnTo>
                  <a:lnTo>
                    <a:pt x="312585" y="1581746"/>
                  </a:lnTo>
                  <a:lnTo>
                    <a:pt x="347091" y="1610042"/>
                  </a:lnTo>
                  <a:lnTo>
                    <a:pt x="382981" y="1636623"/>
                  </a:lnTo>
                  <a:lnTo>
                    <a:pt x="420204" y="1661439"/>
                  </a:lnTo>
                  <a:lnTo>
                    <a:pt x="458711" y="1684426"/>
                  </a:lnTo>
                  <a:lnTo>
                    <a:pt x="498411" y="1705521"/>
                  </a:lnTo>
                  <a:lnTo>
                    <a:pt x="539267" y="1724647"/>
                  </a:lnTo>
                  <a:lnTo>
                    <a:pt x="581202" y="1741766"/>
                  </a:lnTo>
                  <a:lnTo>
                    <a:pt x="624166" y="1756803"/>
                  </a:lnTo>
                  <a:lnTo>
                    <a:pt x="668083" y="1769694"/>
                  </a:lnTo>
                  <a:lnTo>
                    <a:pt x="712901" y="1780387"/>
                  </a:lnTo>
                  <a:lnTo>
                    <a:pt x="758558" y="1788807"/>
                  </a:lnTo>
                  <a:lnTo>
                    <a:pt x="804989" y="1794903"/>
                  </a:lnTo>
                  <a:lnTo>
                    <a:pt x="852131" y="1798599"/>
                  </a:lnTo>
                  <a:lnTo>
                    <a:pt x="899922" y="1799844"/>
                  </a:lnTo>
                  <a:lnTo>
                    <a:pt x="947699" y="1798599"/>
                  </a:lnTo>
                  <a:lnTo>
                    <a:pt x="994841" y="1794903"/>
                  </a:lnTo>
                  <a:lnTo>
                    <a:pt x="1041273" y="1788807"/>
                  </a:lnTo>
                  <a:lnTo>
                    <a:pt x="1086929" y="1780387"/>
                  </a:lnTo>
                  <a:lnTo>
                    <a:pt x="1131747" y="1769694"/>
                  </a:lnTo>
                  <a:lnTo>
                    <a:pt x="1175664" y="1756803"/>
                  </a:lnTo>
                  <a:lnTo>
                    <a:pt x="1218628" y="1741766"/>
                  </a:lnTo>
                  <a:lnTo>
                    <a:pt x="1260563" y="1724647"/>
                  </a:lnTo>
                  <a:lnTo>
                    <a:pt x="1301419" y="1705521"/>
                  </a:lnTo>
                  <a:lnTo>
                    <a:pt x="1341120" y="1684426"/>
                  </a:lnTo>
                  <a:lnTo>
                    <a:pt x="1379626" y="1661439"/>
                  </a:lnTo>
                  <a:lnTo>
                    <a:pt x="1416850" y="1636623"/>
                  </a:lnTo>
                  <a:lnTo>
                    <a:pt x="1452740" y="1610042"/>
                  </a:lnTo>
                  <a:lnTo>
                    <a:pt x="1487246" y="1581746"/>
                  </a:lnTo>
                  <a:lnTo>
                    <a:pt x="1520278" y="1551813"/>
                  </a:lnTo>
                  <a:lnTo>
                    <a:pt x="1551800" y="1520291"/>
                  </a:lnTo>
                  <a:lnTo>
                    <a:pt x="1581734" y="1487258"/>
                  </a:lnTo>
                  <a:lnTo>
                    <a:pt x="1610029" y="1452753"/>
                  </a:lnTo>
                  <a:lnTo>
                    <a:pt x="1636610" y="1416862"/>
                  </a:lnTo>
                  <a:lnTo>
                    <a:pt x="1661426" y="1379639"/>
                  </a:lnTo>
                  <a:lnTo>
                    <a:pt x="1684413" y="1341132"/>
                  </a:lnTo>
                  <a:lnTo>
                    <a:pt x="1705508" y="1301432"/>
                  </a:lnTo>
                  <a:lnTo>
                    <a:pt x="1724634" y="1260576"/>
                  </a:lnTo>
                  <a:lnTo>
                    <a:pt x="1741754" y="1218641"/>
                  </a:lnTo>
                  <a:lnTo>
                    <a:pt x="1756791" y="1175677"/>
                  </a:lnTo>
                  <a:lnTo>
                    <a:pt x="1769681" y="1131760"/>
                  </a:lnTo>
                  <a:lnTo>
                    <a:pt x="1780374" y="1086942"/>
                  </a:lnTo>
                  <a:lnTo>
                    <a:pt x="1788795" y="1041285"/>
                  </a:lnTo>
                  <a:lnTo>
                    <a:pt x="1794891" y="994854"/>
                  </a:lnTo>
                  <a:lnTo>
                    <a:pt x="1798586" y="947712"/>
                  </a:lnTo>
                  <a:lnTo>
                    <a:pt x="1799844" y="89992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5"/>
            <p:cNvSpPr/>
            <p:nvPr/>
          </p:nvSpPr>
          <p:spPr>
            <a:xfrm>
              <a:off x="4008882" y="3141725"/>
              <a:ext cx="1800225" cy="1800225"/>
            </a:xfrm>
            <a:custGeom>
              <a:avLst/>
              <a:gdLst/>
              <a:ahLst/>
              <a:cxnLst/>
              <a:rect l="l" t="t" r="r" b="b"/>
              <a:pathLst>
                <a:path w="1800225" h="1800225">
                  <a:moveTo>
                    <a:pt x="0" y="899922"/>
                  </a:moveTo>
                  <a:lnTo>
                    <a:pt x="1247" y="852133"/>
                  </a:lnTo>
                  <a:lnTo>
                    <a:pt x="4948" y="804994"/>
                  </a:lnTo>
                  <a:lnTo>
                    <a:pt x="11041" y="758566"/>
                  </a:lnTo>
                  <a:lnTo>
                    <a:pt x="19463" y="712911"/>
                  </a:lnTo>
                  <a:lnTo>
                    <a:pt x="30152" y="668092"/>
                  </a:lnTo>
                  <a:lnTo>
                    <a:pt x="43046" y="624171"/>
                  </a:lnTo>
                  <a:lnTo>
                    <a:pt x="58083" y="581211"/>
                  </a:lnTo>
                  <a:lnTo>
                    <a:pt x="75199" y="539272"/>
                  </a:lnTo>
                  <a:lnTo>
                    <a:pt x="94334" y="498418"/>
                  </a:lnTo>
                  <a:lnTo>
                    <a:pt x="115425" y="458711"/>
                  </a:lnTo>
                  <a:lnTo>
                    <a:pt x="138409" y="420213"/>
                  </a:lnTo>
                  <a:lnTo>
                    <a:pt x="163225" y="382987"/>
                  </a:lnTo>
                  <a:lnTo>
                    <a:pt x="189810" y="347094"/>
                  </a:lnTo>
                  <a:lnTo>
                    <a:pt x="218102" y="312597"/>
                  </a:lnTo>
                  <a:lnTo>
                    <a:pt x="248038" y="279557"/>
                  </a:lnTo>
                  <a:lnTo>
                    <a:pt x="279557" y="248038"/>
                  </a:lnTo>
                  <a:lnTo>
                    <a:pt x="312597" y="218102"/>
                  </a:lnTo>
                  <a:lnTo>
                    <a:pt x="347094" y="189810"/>
                  </a:lnTo>
                  <a:lnTo>
                    <a:pt x="382987" y="163225"/>
                  </a:lnTo>
                  <a:lnTo>
                    <a:pt x="420213" y="138409"/>
                  </a:lnTo>
                  <a:lnTo>
                    <a:pt x="458711" y="115425"/>
                  </a:lnTo>
                  <a:lnTo>
                    <a:pt x="498418" y="94334"/>
                  </a:lnTo>
                  <a:lnTo>
                    <a:pt x="539272" y="75199"/>
                  </a:lnTo>
                  <a:lnTo>
                    <a:pt x="581211" y="58083"/>
                  </a:lnTo>
                  <a:lnTo>
                    <a:pt x="624171" y="43046"/>
                  </a:lnTo>
                  <a:lnTo>
                    <a:pt x="668092" y="30152"/>
                  </a:lnTo>
                  <a:lnTo>
                    <a:pt x="712911" y="19463"/>
                  </a:lnTo>
                  <a:lnTo>
                    <a:pt x="758566" y="11041"/>
                  </a:lnTo>
                  <a:lnTo>
                    <a:pt x="804994" y="4948"/>
                  </a:lnTo>
                  <a:lnTo>
                    <a:pt x="852133" y="1247"/>
                  </a:lnTo>
                  <a:lnTo>
                    <a:pt x="899921" y="0"/>
                  </a:lnTo>
                  <a:lnTo>
                    <a:pt x="947710" y="1247"/>
                  </a:lnTo>
                  <a:lnTo>
                    <a:pt x="994849" y="4948"/>
                  </a:lnTo>
                  <a:lnTo>
                    <a:pt x="1041277" y="11041"/>
                  </a:lnTo>
                  <a:lnTo>
                    <a:pt x="1086932" y="19463"/>
                  </a:lnTo>
                  <a:lnTo>
                    <a:pt x="1131751" y="30152"/>
                  </a:lnTo>
                  <a:lnTo>
                    <a:pt x="1175672" y="43046"/>
                  </a:lnTo>
                  <a:lnTo>
                    <a:pt x="1218632" y="58083"/>
                  </a:lnTo>
                  <a:lnTo>
                    <a:pt x="1260571" y="75199"/>
                  </a:lnTo>
                  <a:lnTo>
                    <a:pt x="1301425" y="94334"/>
                  </a:lnTo>
                  <a:lnTo>
                    <a:pt x="1341132" y="115425"/>
                  </a:lnTo>
                  <a:lnTo>
                    <a:pt x="1379630" y="138409"/>
                  </a:lnTo>
                  <a:lnTo>
                    <a:pt x="1416856" y="163225"/>
                  </a:lnTo>
                  <a:lnTo>
                    <a:pt x="1452749" y="189810"/>
                  </a:lnTo>
                  <a:lnTo>
                    <a:pt x="1487246" y="218102"/>
                  </a:lnTo>
                  <a:lnTo>
                    <a:pt x="1520286" y="248038"/>
                  </a:lnTo>
                  <a:lnTo>
                    <a:pt x="1551805" y="279557"/>
                  </a:lnTo>
                  <a:lnTo>
                    <a:pt x="1581741" y="312597"/>
                  </a:lnTo>
                  <a:lnTo>
                    <a:pt x="1610033" y="347094"/>
                  </a:lnTo>
                  <a:lnTo>
                    <a:pt x="1636618" y="382987"/>
                  </a:lnTo>
                  <a:lnTo>
                    <a:pt x="1661434" y="420213"/>
                  </a:lnTo>
                  <a:lnTo>
                    <a:pt x="1684418" y="458711"/>
                  </a:lnTo>
                  <a:lnTo>
                    <a:pt x="1705509" y="498418"/>
                  </a:lnTo>
                  <a:lnTo>
                    <a:pt x="1724644" y="539272"/>
                  </a:lnTo>
                  <a:lnTo>
                    <a:pt x="1741760" y="581211"/>
                  </a:lnTo>
                  <a:lnTo>
                    <a:pt x="1756797" y="624171"/>
                  </a:lnTo>
                  <a:lnTo>
                    <a:pt x="1769691" y="668092"/>
                  </a:lnTo>
                  <a:lnTo>
                    <a:pt x="1780380" y="712911"/>
                  </a:lnTo>
                  <a:lnTo>
                    <a:pt x="1788802" y="758566"/>
                  </a:lnTo>
                  <a:lnTo>
                    <a:pt x="1794895" y="804994"/>
                  </a:lnTo>
                  <a:lnTo>
                    <a:pt x="1798596" y="852133"/>
                  </a:lnTo>
                  <a:lnTo>
                    <a:pt x="1799843" y="899922"/>
                  </a:lnTo>
                  <a:lnTo>
                    <a:pt x="1798596" y="947710"/>
                  </a:lnTo>
                  <a:lnTo>
                    <a:pt x="1794895" y="994849"/>
                  </a:lnTo>
                  <a:lnTo>
                    <a:pt x="1788802" y="1041277"/>
                  </a:lnTo>
                  <a:lnTo>
                    <a:pt x="1780380" y="1086932"/>
                  </a:lnTo>
                  <a:lnTo>
                    <a:pt x="1769691" y="1131751"/>
                  </a:lnTo>
                  <a:lnTo>
                    <a:pt x="1756797" y="1175672"/>
                  </a:lnTo>
                  <a:lnTo>
                    <a:pt x="1741760" y="1218632"/>
                  </a:lnTo>
                  <a:lnTo>
                    <a:pt x="1724644" y="1260571"/>
                  </a:lnTo>
                  <a:lnTo>
                    <a:pt x="1705509" y="1301425"/>
                  </a:lnTo>
                  <a:lnTo>
                    <a:pt x="1684418" y="1341132"/>
                  </a:lnTo>
                  <a:lnTo>
                    <a:pt x="1661434" y="1379630"/>
                  </a:lnTo>
                  <a:lnTo>
                    <a:pt x="1636618" y="1416856"/>
                  </a:lnTo>
                  <a:lnTo>
                    <a:pt x="1610033" y="1452749"/>
                  </a:lnTo>
                  <a:lnTo>
                    <a:pt x="1581741" y="1487246"/>
                  </a:lnTo>
                  <a:lnTo>
                    <a:pt x="1551805" y="1520286"/>
                  </a:lnTo>
                  <a:lnTo>
                    <a:pt x="1520286" y="1551805"/>
                  </a:lnTo>
                  <a:lnTo>
                    <a:pt x="1487246" y="1581741"/>
                  </a:lnTo>
                  <a:lnTo>
                    <a:pt x="1452749" y="1610033"/>
                  </a:lnTo>
                  <a:lnTo>
                    <a:pt x="1416856" y="1636618"/>
                  </a:lnTo>
                  <a:lnTo>
                    <a:pt x="1379630" y="1661434"/>
                  </a:lnTo>
                  <a:lnTo>
                    <a:pt x="1341132" y="1684418"/>
                  </a:lnTo>
                  <a:lnTo>
                    <a:pt x="1301425" y="1705509"/>
                  </a:lnTo>
                  <a:lnTo>
                    <a:pt x="1260571" y="1724644"/>
                  </a:lnTo>
                  <a:lnTo>
                    <a:pt x="1218632" y="1741760"/>
                  </a:lnTo>
                  <a:lnTo>
                    <a:pt x="1175672" y="1756797"/>
                  </a:lnTo>
                  <a:lnTo>
                    <a:pt x="1131751" y="1769691"/>
                  </a:lnTo>
                  <a:lnTo>
                    <a:pt x="1086932" y="1780380"/>
                  </a:lnTo>
                  <a:lnTo>
                    <a:pt x="1041277" y="1788802"/>
                  </a:lnTo>
                  <a:lnTo>
                    <a:pt x="994849" y="1794895"/>
                  </a:lnTo>
                  <a:lnTo>
                    <a:pt x="947710" y="1798596"/>
                  </a:lnTo>
                  <a:lnTo>
                    <a:pt x="899921" y="1799844"/>
                  </a:lnTo>
                  <a:lnTo>
                    <a:pt x="852133" y="1798596"/>
                  </a:lnTo>
                  <a:lnTo>
                    <a:pt x="804994" y="1794895"/>
                  </a:lnTo>
                  <a:lnTo>
                    <a:pt x="758566" y="1788802"/>
                  </a:lnTo>
                  <a:lnTo>
                    <a:pt x="712911" y="1780380"/>
                  </a:lnTo>
                  <a:lnTo>
                    <a:pt x="668092" y="1769691"/>
                  </a:lnTo>
                  <a:lnTo>
                    <a:pt x="624171" y="1756797"/>
                  </a:lnTo>
                  <a:lnTo>
                    <a:pt x="581211" y="1741760"/>
                  </a:lnTo>
                  <a:lnTo>
                    <a:pt x="539272" y="1724644"/>
                  </a:lnTo>
                  <a:lnTo>
                    <a:pt x="498418" y="1705509"/>
                  </a:lnTo>
                  <a:lnTo>
                    <a:pt x="458711" y="1684418"/>
                  </a:lnTo>
                  <a:lnTo>
                    <a:pt x="420213" y="1661434"/>
                  </a:lnTo>
                  <a:lnTo>
                    <a:pt x="382987" y="1636618"/>
                  </a:lnTo>
                  <a:lnTo>
                    <a:pt x="347094" y="1610033"/>
                  </a:lnTo>
                  <a:lnTo>
                    <a:pt x="312597" y="1581741"/>
                  </a:lnTo>
                  <a:lnTo>
                    <a:pt x="279557" y="1551805"/>
                  </a:lnTo>
                  <a:lnTo>
                    <a:pt x="248038" y="1520286"/>
                  </a:lnTo>
                  <a:lnTo>
                    <a:pt x="218102" y="1487246"/>
                  </a:lnTo>
                  <a:lnTo>
                    <a:pt x="189810" y="1452749"/>
                  </a:lnTo>
                  <a:lnTo>
                    <a:pt x="163225" y="1416856"/>
                  </a:lnTo>
                  <a:lnTo>
                    <a:pt x="138409" y="1379630"/>
                  </a:lnTo>
                  <a:lnTo>
                    <a:pt x="115425" y="1341132"/>
                  </a:lnTo>
                  <a:lnTo>
                    <a:pt x="94334" y="1301425"/>
                  </a:lnTo>
                  <a:lnTo>
                    <a:pt x="75199" y="1260571"/>
                  </a:lnTo>
                  <a:lnTo>
                    <a:pt x="58083" y="1218632"/>
                  </a:lnTo>
                  <a:lnTo>
                    <a:pt x="43046" y="1175672"/>
                  </a:lnTo>
                  <a:lnTo>
                    <a:pt x="30152" y="1131751"/>
                  </a:lnTo>
                  <a:lnTo>
                    <a:pt x="19463" y="1086932"/>
                  </a:lnTo>
                  <a:lnTo>
                    <a:pt x="11041" y="1041277"/>
                  </a:lnTo>
                  <a:lnTo>
                    <a:pt x="4948" y="994849"/>
                  </a:lnTo>
                  <a:lnTo>
                    <a:pt x="1247" y="947710"/>
                  </a:lnTo>
                  <a:lnTo>
                    <a:pt x="0" y="899922"/>
                  </a:lnTo>
                  <a:close/>
                </a:path>
              </a:pathLst>
            </a:custGeom>
            <a:ln w="25908">
              <a:solidFill>
                <a:srgbClr val="385D8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6"/>
            <p:cNvSpPr/>
            <p:nvPr/>
          </p:nvSpPr>
          <p:spPr>
            <a:xfrm>
              <a:off x="2577846" y="2285237"/>
              <a:ext cx="1332230" cy="1332230"/>
            </a:xfrm>
            <a:custGeom>
              <a:avLst/>
              <a:gdLst/>
              <a:ahLst/>
              <a:cxnLst/>
              <a:rect l="l" t="t" r="r" b="b"/>
              <a:pathLst>
                <a:path w="1332229" h="1332229">
                  <a:moveTo>
                    <a:pt x="665988" y="0"/>
                  </a:moveTo>
                  <a:lnTo>
                    <a:pt x="618428" y="1672"/>
                  </a:lnTo>
                  <a:lnTo>
                    <a:pt x="571771" y="6614"/>
                  </a:lnTo>
                  <a:lnTo>
                    <a:pt x="526128" y="14712"/>
                  </a:lnTo>
                  <a:lnTo>
                    <a:pt x="481613" y="25855"/>
                  </a:lnTo>
                  <a:lnTo>
                    <a:pt x="438339" y="39928"/>
                  </a:lnTo>
                  <a:lnTo>
                    <a:pt x="396417" y="56821"/>
                  </a:lnTo>
                  <a:lnTo>
                    <a:pt x="355961" y="76419"/>
                  </a:lnTo>
                  <a:lnTo>
                    <a:pt x="317084" y="98610"/>
                  </a:lnTo>
                  <a:lnTo>
                    <a:pt x="279898" y="123281"/>
                  </a:lnTo>
                  <a:lnTo>
                    <a:pt x="244516" y="150320"/>
                  </a:lnTo>
                  <a:lnTo>
                    <a:pt x="211050" y="179614"/>
                  </a:lnTo>
                  <a:lnTo>
                    <a:pt x="179614" y="211050"/>
                  </a:lnTo>
                  <a:lnTo>
                    <a:pt x="150320" y="244516"/>
                  </a:lnTo>
                  <a:lnTo>
                    <a:pt x="123281" y="279898"/>
                  </a:lnTo>
                  <a:lnTo>
                    <a:pt x="98610" y="317084"/>
                  </a:lnTo>
                  <a:lnTo>
                    <a:pt x="76419" y="355961"/>
                  </a:lnTo>
                  <a:lnTo>
                    <a:pt x="56821" y="396417"/>
                  </a:lnTo>
                  <a:lnTo>
                    <a:pt x="39928" y="438339"/>
                  </a:lnTo>
                  <a:lnTo>
                    <a:pt x="25855" y="481613"/>
                  </a:lnTo>
                  <a:lnTo>
                    <a:pt x="14712" y="526128"/>
                  </a:lnTo>
                  <a:lnTo>
                    <a:pt x="6614" y="571771"/>
                  </a:lnTo>
                  <a:lnTo>
                    <a:pt x="1672" y="618428"/>
                  </a:lnTo>
                  <a:lnTo>
                    <a:pt x="0" y="665988"/>
                  </a:lnTo>
                  <a:lnTo>
                    <a:pt x="1672" y="713547"/>
                  </a:lnTo>
                  <a:lnTo>
                    <a:pt x="6614" y="760204"/>
                  </a:lnTo>
                  <a:lnTo>
                    <a:pt x="14712" y="805847"/>
                  </a:lnTo>
                  <a:lnTo>
                    <a:pt x="25855" y="850362"/>
                  </a:lnTo>
                  <a:lnTo>
                    <a:pt x="39928" y="893636"/>
                  </a:lnTo>
                  <a:lnTo>
                    <a:pt x="56821" y="935558"/>
                  </a:lnTo>
                  <a:lnTo>
                    <a:pt x="76419" y="976014"/>
                  </a:lnTo>
                  <a:lnTo>
                    <a:pt x="98610" y="1014891"/>
                  </a:lnTo>
                  <a:lnTo>
                    <a:pt x="123281" y="1052077"/>
                  </a:lnTo>
                  <a:lnTo>
                    <a:pt x="150320" y="1087459"/>
                  </a:lnTo>
                  <a:lnTo>
                    <a:pt x="179614" y="1120925"/>
                  </a:lnTo>
                  <a:lnTo>
                    <a:pt x="211050" y="1152361"/>
                  </a:lnTo>
                  <a:lnTo>
                    <a:pt x="244516" y="1181655"/>
                  </a:lnTo>
                  <a:lnTo>
                    <a:pt x="279898" y="1208694"/>
                  </a:lnTo>
                  <a:lnTo>
                    <a:pt x="317084" y="1233365"/>
                  </a:lnTo>
                  <a:lnTo>
                    <a:pt x="355961" y="1255556"/>
                  </a:lnTo>
                  <a:lnTo>
                    <a:pt x="396417" y="1275154"/>
                  </a:lnTo>
                  <a:lnTo>
                    <a:pt x="438339" y="1292047"/>
                  </a:lnTo>
                  <a:lnTo>
                    <a:pt x="481613" y="1306120"/>
                  </a:lnTo>
                  <a:lnTo>
                    <a:pt x="526128" y="1317263"/>
                  </a:lnTo>
                  <a:lnTo>
                    <a:pt x="571771" y="1325361"/>
                  </a:lnTo>
                  <a:lnTo>
                    <a:pt x="618428" y="1330303"/>
                  </a:lnTo>
                  <a:lnTo>
                    <a:pt x="665988" y="1331976"/>
                  </a:lnTo>
                  <a:lnTo>
                    <a:pt x="713547" y="1330303"/>
                  </a:lnTo>
                  <a:lnTo>
                    <a:pt x="760204" y="1325361"/>
                  </a:lnTo>
                  <a:lnTo>
                    <a:pt x="805847" y="1317263"/>
                  </a:lnTo>
                  <a:lnTo>
                    <a:pt x="850362" y="1306120"/>
                  </a:lnTo>
                  <a:lnTo>
                    <a:pt x="893636" y="1292047"/>
                  </a:lnTo>
                  <a:lnTo>
                    <a:pt x="935558" y="1275154"/>
                  </a:lnTo>
                  <a:lnTo>
                    <a:pt x="976014" y="1255556"/>
                  </a:lnTo>
                  <a:lnTo>
                    <a:pt x="1014891" y="1233365"/>
                  </a:lnTo>
                  <a:lnTo>
                    <a:pt x="1052077" y="1208694"/>
                  </a:lnTo>
                  <a:lnTo>
                    <a:pt x="1087459" y="1181655"/>
                  </a:lnTo>
                  <a:lnTo>
                    <a:pt x="1120925" y="1152361"/>
                  </a:lnTo>
                  <a:lnTo>
                    <a:pt x="1152361" y="1120925"/>
                  </a:lnTo>
                  <a:lnTo>
                    <a:pt x="1181655" y="1087459"/>
                  </a:lnTo>
                  <a:lnTo>
                    <a:pt x="1208694" y="1052077"/>
                  </a:lnTo>
                  <a:lnTo>
                    <a:pt x="1233365" y="1014891"/>
                  </a:lnTo>
                  <a:lnTo>
                    <a:pt x="1255556" y="976014"/>
                  </a:lnTo>
                  <a:lnTo>
                    <a:pt x="1275154" y="935558"/>
                  </a:lnTo>
                  <a:lnTo>
                    <a:pt x="1292047" y="893636"/>
                  </a:lnTo>
                  <a:lnTo>
                    <a:pt x="1306120" y="850362"/>
                  </a:lnTo>
                  <a:lnTo>
                    <a:pt x="1317263" y="805847"/>
                  </a:lnTo>
                  <a:lnTo>
                    <a:pt x="1325361" y="760204"/>
                  </a:lnTo>
                  <a:lnTo>
                    <a:pt x="1330303" y="713547"/>
                  </a:lnTo>
                  <a:lnTo>
                    <a:pt x="1331976" y="665988"/>
                  </a:lnTo>
                  <a:lnTo>
                    <a:pt x="1330303" y="618428"/>
                  </a:lnTo>
                  <a:lnTo>
                    <a:pt x="1325361" y="571771"/>
                  </a:lnTo>
                  <a:lnTo>
                    <a:pt x="1317263" y="526128"/>
                  </a:lnTo>
                  <a:lnTo>
                    <a:pt x="1306120" y="481613"/>
                  </a:lnTo>
                  <a:lnTo>
                    <a:pt x="1292047" y="438339"/>
                  </a:lnTo>
                  <a:lnTo>
                    <a:pt x="1275154" y="396417"/>
                  </a:lnTo>
                  <a:lnTo>
                    <a:pt x="1255556" y="355961"/>
                  </a:lnTo>
                  <a:lnTo>
                    <a:pt x="1233365" y="317084"/>
                  </a:lnTo>
                  <a:lnTo>
                    <a:pt x="1208694" y="279898"/>
                  </a:lnTo>
                  <a:lnTo>
                    <a:pt x="1181655" y="244516"/>
                  </a:lnTo>
                  <a:lnTo>
                    <a:pt x="1152361" y="211050"/>
                  </a:lnTo>
                  <a:lnTo>
                    <a:pt x="1120925" y="179614"/>
                  </a:lnTo>
                  <a:lnTo>
                    <a:pt x="1087459" y="150320"/>
                  </a:lnTo>
                  <a:lnTo>
                    <a:pt x="1052077" y="123281"/>
                  </a:lnTo>
                  <a:lnTo>
                    <a:pt x="1014891" y="98610"/>
                  </a:lnTo>
                  <a:lnTo>
                    <a:pt x="976014" y="76419"/>
                  </a:lnTo>
                  <a:lnTo>
                    <a:pt x="935558" y="56821"/>
                  </a:lnTo>
                  <a:lnTo>
                    <a:pt x="893636" y="39928"/>
                  </a:lnTo>
                  <a:lnTo>
                    <a:pt x="850362" y="25855"/>
                  </a:lnTo>
                  <a:lnTo>
                    <a:pt x="805847" y="14712"/>
                  </a:lnTo>
                  <a:lnTo>
                    <a:pt x="760204" y="6614"/>
                  </a:lnTo>
                  <a:lnTo>
                    <a:pt x="713547" y="1672"/>
                  </a:lnTo>
                  <a:lnTo>
                    <a:pt x="665988" y="0"/>
                  </a:lnTo>
                  <a:close/>
                </a:path>
              </a:pathLst>
            </a:custGeom>
            <a:solidFill>
              <a:srgbClr val="17375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7"/>
            <p:cNvSpPr/>
            <p:nvPr/>
          </p:nvSpPr>
          <p:spPr>
            <a:xfrm>
              <a:off x="2577846" y="2285237"/>
              <a:ext cx="1332230" cy="1332230"/>
            </a:xfrm>
            <a:custGeom>
              <a:avLst/>
              <a:gdLst/>
              <a:ahLst/>
              <a:cxnLst/>
              <a:rect l="l" t="t" r="r" b="b"/>
              <a:pathLst>
                <a:path w="1332229" h="1332229">
                  <a:moveTo>
                    <a:pt x="0" y="665988"/>
                  </a:moveTo>
                  <a:lnTo>
                    <a:pt x="1672" y="618428"/>
                  </a:lnTo>
                  <a:lnTo>
                    <a:pt x="6614" y="571771"/>
                  </a:lnTo>
                  <a:lnTo>
                    <a:pt x="14712" y="526128"/>
                  </a:lnTo>
                  <a:lnTo>
                    <a:pt x="25855" y="481613"/>
                  </a:lnTo>
                  <a:lnTo>
                    <a:pt x="39928" y="438339"/>
                  </a:lnTo>
                  <a:lnTo>
                    <a:pt x="56821" y="396417"/>
                  </a:lnTo>
                  <a:lnTo>
                    <a:pt x="76419" y="355961"/>
                  </a:lnTo>
                  <a:lnTo>
                    <a:pt x="98610" y="317084"/>
                  </a:lnTo>
                  <a:lnTo>
                    <a:pt x="123281" y="279898"/>
                  </a:lnTo>
                  <a:lnTo>
                    <a:pt x="150320" y="244516"/>
                  </a:lnTo>
                  <a:lnTo>
                    <a:pt x="179614" y="211050"/>
                  </a:lnTo>
                  <a:lnTo>
                    <a:pt x="211050" y="179614"/>
                  </a:lnTo>
                  <a:lnTo>
                    <a:pt x="244516" y="150320"/>
                  </a:lnTo>
                  <a:lnTo>
                    <a:pt x="279898" y="123281"/>
                  </a:lnTo>
                  <a:lnTo>
                    <a:pt x="317084" y="98610"/>
                  </a:lnTo>
                  <a:lnTo>
                    <a:pt x="355961" y="76419"/>
                  </a:lnTo>
                  <a:lnTo>
                    <a:pt x="396417" y="56821"/>
                  </a:lnTo>
                  <a:lnTo>
                    <a:pt x="438339" y="39928"/>
                  </a:lnTo>
                  <a:lnTo>
                    <a:pt x="481613" y="25855"/>
                  </a:lnTo>
                  <a:lnTo>
                    <a:pt x="526128" y="14712"/>
                  </a:lnTo>
                  <a:lnTo>
                    <a:pt x="571771" y="6614"/>
                  </a:lnTo>
                  <a:lnTo>
                    <a:pt x="618428" y="1672"/>
                  </a:lnTo>
                  <a:lnTo>
                    <a:pt x="665988" y="0"/>
                  </a:lnTo>
                  <a:lnTo>
                    <a:pt x="713547" y="1672"/>
                  </a:lnTo>
                  <a:lnTo>
                    <a:pt x="760204" y="6614"/>
                  </a:lnTo>
                  <a:lnTo>
                    <a:pt x="805847" y="14712"/>
                  </a:lnTo>
                  <a:lnTo>
                    <a:pt x="850362" y="25855"/>
                  </a:lnTo>
                  <a:lnTo>
                    <a:pt x="893636" y="39928"/>
                  </a:lnTo>
                  <a:lnTo>
                    <a:pt x="935558" y="56821"/>
                  </a:lnTo>
                  <a:lnTo>
                    <a:pt x="976014" y="76419"/>
                  </a:lnTo>
                  <a:lnTo>
                    <a:pt x="1014891" y="98610"/>
                  </a:lnTo>
                  <a:lnTo>
                    <a:pt x="1052077" y="123281"/>
                  </a:lnTo>
                  <a:lnTo>
                    <a:pt x="1087459" y="150320"/>
                  </a:lnTo>
                  <a:lnTo>
                    <a:pt x="1120925" y="179614"/>
                  </a:lnTo>
                  <a:lnTo>
                    <a:pt x="1152361" y="211050"/>
                  </a:lnTo>
                  <a:lnTo>
                    <a:pt x="1181655" y="244516"/>
                  </a:lnTo>
                  <a:lnTo>
                    <a:pt x="1208694" y="279898"/>
                  </a:lnTo>
                  <a:lnTo>
                    <a:pt x="1233365" y="317084"/>
                  </a:lnTo>
                  <a:lnTo>
                    <a:pt x="1255556" y="355961"/>
                  </a:lnTo>
                  <a:lnTo>
                    <a:pt x="1275154" y="396417"/>
                  </a:lnTo>
                  <a:lnTo>
                    <a:pt x="1292047" y="438339"/>
                  </a:lnTo>
                  <a:lnTo>
                    <a:pt x="1306120" y="481613"/>
                  </a:lnTo>
                  <a:lnTo>
                    <a:pt x="1317263" y="526128"/>
                  </a:lnTo>
                  <a:lnTo>
                    <a:pt x="1325361" y="571771"/>
                  </a:lnTo>
                  <a:lnTo>
                    <a:pt x="1330303" y="618428"/>
                  </a:lnTo>
                  <a:lnTo>
                    <a:pt x="1331976" y="665988"/>
                  </a:lnTo>
                  <a:lnTo>
                    <a:pt x="1330303" y="713547"/>
                  </a:lnTo>
                  <a:lnTo>
                    <a:pt x="1325361" y="760204"/>
                  </a:lnTo>
                  <a:lnTo>
                    <a:pt x="1317263" y="805847"/>
                  </a:lnTo>
                  <a:lnTo>
                    <a:pt x="1306120" y="850362"/>
                  </a:lnTo>
                  <a:lnTo>
                    <a:pt x="1292047" y="893636"/>
                  </a:lnTo>
                  <a:lnTo>
                    <a:pt x="1275154" y="935558"/>
                  </a:lnTo>
                  <a:lnTo>
                    <a:pt x="1255556" y="976014"/>
                  </a:lnTo>
                  <a:lnTo>
                    <a:pt x="1233365" y="1014891"/>
                  </a:lnTo>
                  <a:lnTo>
                    <a:pt x="1208694" y="1052077"/>
                  </a:lnTo>
                  <a:lnTo>
                    <a:pt x="1181655" y="1087459"/>
                  </a:lnTo>
                  <a:lnTo>
                    <a:pt x="1152361" y="1120925"/>
                  </a:lnTo>
                  <a:lnTo>
                    <a:pt x="1120925" y="1152361"/>
                  </a:lnTo>
                  <a:lnTo>
                    <a:pt x="1087459" y="1181655"/>
                  </a:lnTo>
                  <a:lnTo>
                    <a:pt x="1052077" y="1208694"/>
                  </a:lnTo>
                  <a:lnTo>
                    <a:pt x="1014891" y="1233365"/>
                  </a:lnTo>
                  <a:lnTo>
                    <a:pt x="976014" y="1255556"/>
                  </a:lnTo>
                  <a:lnTo>
                    <a:pt x="935558" y="1275154"/>
                  </a:lnTo>
                  <a:lnTo>
                    <a:pt x="893636" y="1292047"/>
                  </a:lnTo>
                  <a:lnTo>
                    <a:pt x="850362" y="1306120"/>
                  </a:lnTo>
                  <a:lnTo>
                    <a:pt x="805847" y="1317263"/>
                  </a:lnTo>
                  <a:lnTo>
                    <a:pt x="760204" y="1325361"/>
                  </a:lnTo>
                  <a:lnTo>
                    <a:pt x="713547" y="1330303"/>
                  </a:lnTo>
                  <a:lnTo>
                    <a:pt x="665988" y="1331976"/>
                  </a:lnTo>
                  <a:lnTo>
                    <a:pt x="618428" y="1330303"/>
                  </a:lnTo>
                  <a:lnTo>
                    <a:pt x="571771" y="1325361"/>
                  </a:lnTo>
                  <a:lnTo>
                    <a:pt x="526128" y="1317263"/>
                  </a:lnTo>
                  <a:lnTo>
                    <a:pt x="481613" y="1306120"/>
                  </a:lnTo>
                  <a:lnTo>
                    <a:pt x="438339" y="1292047"/>
                  </a:lnTo>
                  <a:lnTo>
                    <a:pt x="396417" y="1275154"/>
                  </a:lnTo>
                  <a:lnTo>
                    <a:pt x="355961" y="1255556"/>
                  </a:lnTo>
                  <a:lnTo>
                    <a:pt x="317084" y="1233365"/>
                  </a:lnTo>
                  <a:lnTo>
                    <a:pt x="279898" y="1208694"/>
                  </a:lnTo>
                  <a:lnTo>
                    <a:pt x="244516" y="1181655"/>
                  </a:lnTo>
                  <a:lnTo>
                    <a:pt x="211050" y="1152361"/>
                  </a:lnTo>
                  <a:lnTo>
                    <a:pt x="179614" y="1120925"/>
                  </a:lnTo>
                  <a:lnTo>
                    <a:pt x="150320" y="1087459"/>
                  </a:lnTo>
                  <a:lnTo>
                    <a:pt x="123281" y="1052077"/>
                  </a:lnTo>
                  <a:lnTo>
                    <a:pt x="98610" y="1014891"/>
                  </a:lnTo>
                  <a:lnTo>
                    <a:pt x="76419" y="976014"/>
                  </a:lnTo>
                  <a:lnTo>
                    <a:pt x="56821" y="935558"/>
                  </a:lnTo>
                  <a:lnTo>
                    <a:pt x="39928" y="893636"/>
                  </a:lnTo>
                  <a:lnTo>
                    <a:pt x="25855" y="850362"/>
                  </a:lnTo>
                  <a:lnTo>
                    <a:pt x="14712" y="805847"/>
                  </a:lnTo>
                  <a:lnTo>
                    <a:pt x="6614" y="760204"/>
                  </a:lnTo>
                  <a:lnTo>
                    <a:pt x="1672" y="713547"/>
                  </a:lnTo>
                  <a:lnTo>
                    <a:pt x="0" y="665988"/>
                  </a:lnTo>
                  <a:close/>
                </a:path>
              </a:pathLst>
            </a:custGeom>
            <a:ln w="25908">
              <a:solidFill>
                <a:srgbClr val="385D8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28"/>
            <p:cNvSpPr/>
            <p:nvPr/>
          </p:nvSpPr>
          <p:spPr>
            <a:xfrm>
              <a:off x="2230374" y="3369944"/>
              <a:ext cx="1260475" cy="1260475"/>
            </a:xfrm>
            <a:custGeom>
              <a:avLst/>
              <a:gdLst/>
              <a:ahLst/>
              <a:cxnLst/>
              <a:rect l="l" t="t" r="r" b="b"/>
              <a:pathLst>
                <a:path w="1260475" h="1260475">
                  <a:moveTo>
                    <a:pt x="630174" y="0"/>
                  </a:moveTo>
                  <a:lnTo>
                    <a:pt x="583150" y="1728"/>
                  </a:lnTo>
                  <a:lnTo>
                    <a:pt x="537064" y="6833"/>
                  </a:lnTo>
                  <a:lnTo>
                    <a:pt x="492037" y="15193"/>
                  </a:lnTo>
                  <a:lnTo>
                    <a:pt x="448191" y="26685"/>
                  </a:lnTo>
                  <a:lnTo>
                    <a:pt x="405649" y="41187"/>
                  </a:lnTo>
                  <a:lnTo>
                    <a:pt x="364532" y="58578"/>
                  </a:lnTo>
                  <a:lnTo>
                    <a:pt x="324962" y="78736"/>
                  </a:lnTo>
                  <a:lnTo>
                    <a:pt x="287062" y="101538"/>
                  </a:lnTo>
                  <a:lnTo>
                    <a:pt x="250952" y="126863"/>
                  </a:lnTo>
                  <a:lnTo>
                    <a:pt x="216756" y="154589"/>
                  </a:lnTo>
                  <a:lnTo>
                    <a:pt x="184594" y="184594"/>
                  </a:lnTo>
                  <a:lnTo>
                    <a:pt x="154589" y="216756"/>
                  </a:lnTo>
                  <a:lnTo>
                    <a:pt x="126863" y="250952"/>
                  </a:lnTo>
                  <a:lnTo>
                    <a:pt x="101538" y="287062"/>
                  </a:lnTo>
                  <a:lnTo>
                    <a:pt x="78736" y="324962"/>
                  </a:lnTo>
                  <a:lnTo>
                    <a:pt x="58578" y="364532"/>
                  </a:lnTo>
                  <a:lnTo>
                    <a:pt x="41187" y="405649"/>
                  </a:lnTo>
                  <a:lnTo>
                    <a:pt x="26685" y="448191"/>
                  </a:lnTo>
                  <a:lnTo>
                    <a:pt x="15193" y="492037"/>
                  </a:lnTo>
                  <a:lnTo>
                    <a:pt x="6833" y="537064"/>
                  </a:lnTo>
                  <a:lnTo>
                    <a:pt x="1728" y="583150"/>
                  </a:lnTo>
                  <a:lnTo>
                    <a:pt x="0" y="630173"/>
                  </a:lnTo>
                  <a:lnTo>
                    <a:pt x="1728" y="677197"/>
                  </a:lnTo>
                  <a:lnTo>
                    <a:pt x="6833" y="723283"/>
                  </a:lnTo>
                  <a:lnTo>
                    <a:pt x="15193" y="768310"/>
                  </a:lnTo>
                  <a:lnTo>
                    <a:pt x="26685" y="812156"/>
                  </a:lnTo>
                  <a:lnTo>
                    <a:pt x="41187" y="854698"/>
                  </a:lnTo>
                  <a:lnTo>
                    <a:pt x="58578" y="895815"/>
                  </a:lnTo>
                  <a:lnTo>
                    <a:pt x="78736" y="935385"/>
                  </a:lnTo>
                  <a:lnTo>
                    <a:pt x="101538" y="973285"/>
                  </a:lnTo>
                  <a:lnTo>
                    <a:pt x="126863" y="1009395"/>
                  </a:lnTo>
                  <a:lnTo>
                    <a:pt x="154589" y="1043591"/>
                  </a:lnTo>
                  <a:lnTo>
                    <a:pt x="184594" y="1075753"/>
                  </a:lnTo>
                  <a:lnTo>
                    <a:pt x="216756" y="1105758"/>
                  </a:lnTo>
                  <a:lnTo>
                    <a:pt x="250952" y="1133484"/>
                  </a:lnTo>
                  <a:lnTo>
                    <a:pt x="287062" y="1158809"/>
                  </a:lnTo>
                  <a:lnTo>
                    <a:pt x="324962" y="1181611"/>
                  </a:lnTo>
                  <a:lnTo>
                    <a:pt x="364532" y="1201769"/>
                  </a:lnTo>
                  <a:lnTo>
                    <a:pt x="405649" y="1219160"/>
                  </a:lnTo>
                  <a:lnTo>
                    <a:pt x="448191" y="1233662"/>
                  </a:lnTo>
                  <a:lnTo>
                    <a:pt x="492037" y="1245154"/>
                  </a:lnTo>
                  <a:lnTo>
                    <a:pt x="537064" y="1253514"/>
                  </a:lnTo>
                  <a:lnTo>
                    <a:pt x="583150" y="1258619"/>
                  </a:lnTo>
                  <a:lnTo>
                    <a:pt x="630174" y="1260347"/>
                  </a:lnTo>
                  <a:lnTo>
                    <a:pt x="677197" y="1258619"/>
                  </a:lnTo>
                  <a:lnTo>
                    <a:pt x="723283" y="1253514"/>
                  </a:lnTo>
                  <a:lnTo>
                    <a:pt x="768310" y="1245154"/>
                  </a:lnTo>
                  <a:lnTo>
                    <a:pt x="812156" y="1233662"/>
                  </a:lnTo>
                  <a:lnTo>
                    <a:pt x="854698" y="1219160"/>
                  </a:lnTo>
                  <a:lnTo>
                    <a:pt x="895815" y="1201769"/>
                  </a:lnTo>
                  <a:lnTo>
                    <a:pt x="935385" y="1181611"/>
                  </a:lnTo>
                  <a:lnTo>
                    <a:pt x="973285" y="1158809"/>
                  </a:lnTo>
                  <a:lnTo>
                    <a:pt x="1009395" y="1133484"/>
                  </a:lnTo>
                  <a:lnTo>
                    <a:pt x="1043591" y="1105758"/>
                  </a:lnTo>
                  <a:lnTo>
                    <a:pt x="1075753" y="1075753"/>
                  </a:lnTo>
                  <a:lnTo>
                    <a:pt x="1105758" y="1043591"/>
                  </a:lnTo>
                  <a:lnTo>
                    <a:pt x="1133484" y="1009395"/>
                  </a:lnTo>
                  <a:lnTo>
                    <a:pt x="1158809" y="973285"/>
                  </a:lnTo>
                  <a:lnTo>
                    <a:pt x="1181611" y="935385"/>
                  </a:lnTo>
                  <a:lnTo>
                    <a:pt x="1201769" y="895815"/>
                  </a:lnTo>
                  <a:lnTo>
                    <a:pt x="1219160" y="854698"/>
                  </a:lnTo>
                  <a:lnTo>
                    <a:pt x="1233662" y="812156"/>
                  </a:lnTo>
                  <a:lnTo>
                    <a:pt x="1245154" y="768310"/>
                  </a:lnTo>
                  <a:lnTo>
                    <a:pt x="1253514" y="723283"/>
                  </a:lnTo>
                  <a:lnTo>
                    <a:pt x="1258619" y="677197"/>
                  </a:lnTo>
                  <a:lnTo>
                    <a:pt x="1260348" y="630173"/>
                  </a:lnTo>
                  <a:lnTo>
                    <a:pt x="1258619" y="583150"/>
                  </a:lnTo>
                  <a:lnTo>
                    <a:pt x="1253514" y="537064"/>
                  </a:lnTo>
                  <a:lnTo>
                    <a:pt x="1245154" y="492037"/>
                  </a:lnTo>
                  <a:lnTo>
                    <a:pt x="1233662" y="448191"/>
                  </a:lnTo>
                  <a:lnTo>
                    <a:pt x="1219160" y="405649"/>
                  </a:lnTo>
                  <a:lnTo>
                    <a:pt x="1201769" y="364532"/>
                  </a:lnTo>
                  <a:lnTo>
                    <a:pt x="1181611" y="324962"/>
                  </a:lnTo>
                  <a:lnTo>
                    <a:pt x="1158809" y="287062"/>
                  </a:lnTo>
                  <a:lnTo>
                    <a:pt x="1133484" y="250952"/>
                  </a:lnTo>
                  <a:lnTo>
                    <a:pt x="1105758" y="216756"/>
                  </a:lnTo>
                  <a:lnTo>
                    <a:pt x="1075753" y="184594"/>
                  </a:lnTo>
                  <a:lnTo>
                    <a:pt x="1043591" y="154589"/>
                  </a:lnTo>
                  <a:lnTo>
                    <a:pt x="1009395" y="126863"/>
                  </a:lnTo>
                  <a:lnTo>
                    <a:pt x="973285" y="101538"/>
                  </a:lnTo>
                  <a:lnTo>
                    <a:pt x="935385" y="78736"/>
                  </a:lnTo>
                  <a:lnTo>
                    <a:pt x="895815" y="58578"/>
                  </a:lnTo>
                  <a:lnTo>
                    <a:pt x="854698" y="41187"/>
                  </a:lnTo>
                  <a:lnTo>
                    <a:pt x="812156" y="26685"/>
                  </a:lnTo>
                  <a:lnTo>
                    <a:pt x="768310" y="15193"/>
                  </a:lnTo>
                  <a:lnTo>
                    <a:pt x="723283" y="6833"/>
                  </a:lnTo>
                  <a:lnTo>
                    <a:pt x="677197" y="1728"/>
                  </a:lnTo>
                  <a:lnTo>
                    <a:pt x="630174" y="0"/>
                  </a:lnTo>
                  <a:close/>
                </a:path>
              </a:pathLst>
            </a:custGeom>
            <a:solidFill>
              <a:srgbClr val="2440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29"/>
            <p:cNvSpPr/>
            <p:nvPr/>
          </p:nvSpPr>
          <p:spPr>
            <a:xfrm>
              <a:off x="2230374" y="3369944"/>
              <a:ext cx="1260475" cy="1260475"/>
            </a:xfrm>
            <a:custGeom>
              <a:avLst/>
              <a:gdLst/>
              <a:ahLst/>
              <a:cxnLst/>
              <a:rect l="l" t="t" r="r" b="b"/>
              <a:pathLst>
                <a:path w="1260475" h="1260475">
                  <a:moveTo>
                    <a:pt x="0" y="630173"/>
                  </a:moveTo>
                  <a:lnTo>
                    <a:pt x="1728" y="583150"/>
                  </a:lnTo>
                  <a:lnTo>
                    <a:pt x="6833" y="537064"/>
                  </a:lnTo>
                  <a:lnTo>
                    <a:pt x="15193" y="492037"/>
                  </a:lnTo>
                  <a:lnTo>
                    <a:pt x="26685" y="448191"/>
                  </a:lnTo>
                  <a:lnTo>
                    <a:pt x="41187" y="405649"/>
                  </a:lnTo>
                  <a:lnTo>
                    <a:pt x="58578" y="364532"/>
                  </a:lnTo>
                  <a:lnTo>
                    <a:pt x="78736" y="324962"/>
                  </a:lnTo>
                  <a:lnTo>
                    <a:pt x="101538" y="287062"/>
                  </a:lnTo>
                  <a:lnTo>
                    <a:pt x="126863" y="250952"/>
                  </a:lnTo>
                  <a:lnTo>
                    <a:pt x="154589" y="216756"/>
                  </a:lnTo>
                  <a:lnTo>
                    <a:pt x="184594" y="184594"/>
                  </a:lnTo>
                  <a:lnTo>
                    <a:pt x="216756" y="154589"/>
                  </a:lnTo>
                  <a:lnTo>
                    <a:pt x="250952" y="126863"/>
                  </a:lnTo>
                  <a:lnTo>
                    <a:pt x="287062" y="101538"/>
                  </a:lnTo>
                  <a:lnTo>
                    <a:pt x="324962" y="78736"/>
                  </a:lnTo>
                  <a:lnTo>
                    <a:pt x="364532" y="58578"/>
                  </a:lnTo>
                  <a:lnTo>
                    <a:pt x="405649" y="41187"/>
                  </a:lnTo>
                  <a:lnTo>
                    <a:pt x="448191" y="26685"/>
                  </a:lnTo>
                  <a:lnTo>
                    <a:pt x="492037" y="15193"/>
                  </a:lnTo>
                  <a:lnTo>
                    <a:pt x="537064" y="6833"/>
                  </a:lnTo>
                  <a:lnTo>
                    <a:pt x="583150" y="1728"/>
                  </a:lnTo>
                  <a:lnTo>
                    <a:pt x="630174" y="0"/>
                  </a:lnTo>
                  <a:lnTo>
                    <a:pt x="677197" y="1728"/>
                  </a:lnTo>
                  <a:lnTo>
                    <a:pt x="723283" y="6833"/>
                  </a:lnTo>
                  <a:lnTo>
                    <a:pt x="768310" y="15193"/>
                  </a:lnTo>
                  <a:lnTo>
                    <a:pt x="812156" y="26685"/>
                  </a:lnTo>
                  <a:lnTo>
                    <a:pt x="854698" y="41187"/>
                  </a:lnTo>
                  <a:lnTo>
                    <a:pt x="895815" y="58578"/>
                  </a:lnTo>
                  <a:lnTo>
                    <a:pt x="935385" y="78736"/>
                  </a:lnTo>
                  <a:lnTo>
                    <a:pt x="973285" y="101538"/>
                  </a:lnTo>
                  <a:lnTo>
                    <a:pt x="1009395" y="126863"/>
                  </a:lnTo>
                  <a:lnTo>
                    <a:pt x="1043591" y="154589"/>
                  </a:lnTo>
                  <a:lnTo>
                    <a:pt x="1075753" y="184594"/>
                  </a:lnTo>
                  <a:lnTo>
                    <a:pt x="1105758" y="216756"/>
                  </a:lnTo>
                  <a:lnTo>
                    <a:pt x="1133484" y="250952"/>
                  </a:lnTo>
                  <a:lnTo>
                    <a:pt x="1158809" y="287062"/>
                  </a:lnTo>
                  <a:lnTo>
                    <a:pt x="1181611" y="324962"/>
                  </a:lnTo>
                  <a:lnTo>
                    <a:pt x="1201769" y="364532"/>
                  </a:lnTo>
                  <a:lnTo>
                    <a:pt x="1219160" y="405649"/>
                  </a:lnTo>
                  <a:lnTo>
                    <a:pt x="1233662" y="448191"/>
                  </a:lnTo>
                  <a:lnTo>
                    <a:pt x="1245154" y="492037"/>
                  </a:lnTo>
                  <a:lnTo>
                    <a:pt x="1253514" y="537064"/>
                  </a:lnTo>
                  <a:lnTo>
                    <a:pt x="1258619" y="583150"/>
                  </a:lnTo>
                  <a:lnTo>
                    <a:pt x="1260348" y="630173"/>
                  </a:lnTo>
                  <a:lnTo>
                    <a:pt x="1258619" y="677197"/>
                  </a:lnTo>
                  <a:lnTo>
                    <a:pt x="1253514" y="723283"/>
                  </a:lnTo>
                  <a:lnTo>
                    <a:pt x="1245154" y="768310"/>
                  </a:lnTo>
                  <a:lnTo>
                    <a:pt x="1233662" y="812156"/>
                  </a:lnTo>
                  <a:lnTo>
                    <a:pt x="1219160" y="854698"/>
                  </a:lnTo>
                  <a:lnTo>
                    <a:pt x="1201769" y="895815"/>
                  </a:lnTo>
                  <a:lnTo>
                    <a:pt x="1181611" y="935385"/>
                  </a:lnTo>
                  <a:lnTo>
                    <a:pt x="1158809" y="973285"/>
                  </a:lnTo>
                  <a:lnTo>
                    <a:pt x="1133484" y="1009395"/>
                  </a:lnTo>
                  <a:lnTo>
                    <a:pt x="1105758" y="1043591"/>
                  </a:lnTo>
                  <a:lnTo>
                    <a:pt x="1075753" y="1075753"/>
                  </a:lnTo>
                  <a:lnTo>
                    <a:pt x="1043591" y="1105758"/>
                  </a:lnTo>
                  <a:lnTo>
                    <a:pt x="1009395" y="1133484"/>
                  </a:lnTo>
                  <a:lnTo>
                    <a:pt x="973285" y="1158809"/>
                  </a:lnTo>
                  <a:lnTo>
                    <a:pt x="935385" y="1181611"/>
                  </a:lnTo>
                  <a:lnTo>
                    <a:pt x="895815" y="1201769"/>
                  </a:lnTo>
                  <a:lnTo>
                    <a:pt x="854698" y="1219160"/>
                  </a:lnTo>
                  <a:lnTo>
                    <a:pt x="812156" y="1233662"/>
                  </a:lnTo>
                  <a:lnTo>
                    <a:pt x="768310" y="1245154"/>
                  </a:lnTo>
                  <a:lnTo>
                    <a:pt x="723283" y="1253514"/>
                  </a:lnTo>
                  <a:lnTo>
                    <a:pt x="677197" y="1258619"/>
                  </a:lnTo>
                  <a:lnTo>
                    <a:pt x="630174" y="1260347"/>
                  </a:lnTo>
                  <a:lnTo>
                    <a:pt x="583150" y="1258619"/>
                  </a:lnTo>
                  <a:lnTo>
                    <a:pt x="537064" y="1253514"/>
                  </a:lnTo>
                  <a:lnTo>
                    <a:pt x="492037" y="1245154"/>
                  </a:lnTo>
                  <a:lnTo>
                    <a:pt x="448191" y="1233662"/>
                  </a:lnTo>
                  <a:lnTo>
                    <a:pt x="405649" y="1219160"/>
                  </a:lnTo>
                  <a:lnTo>
                    <a:pt x="364532" y="1201769"/>
                  </a:lnTo>
                  <a:lnTo>
                    <a:pt x="324962" y="1181611"/>
                  </a:lnTo>
                  <a:lnTo>
                    <a:pt x="287062" y="1158809"/>
                  </a:lnTo>
                  <a:lnTo>
                    <a:pt x="250952" y="1133484"/>
                  </a:lnTo>
                  <a:lnTo>
                    <a:pt x="216756" y="1105758"/>
                  </a:lnTo>
                  <a:lnTo>
                    <a:pt x="184594" y="1075753"/>
                  </a:lnTo>
                  <a:lnTo>
                    <a:pt x="154589" y="1043591"/>
                  </a:lnTo>
                  <a:lnTo>
                    <a:pt x="126863" y="1009395"/>
                  </a:lnTo>
                  <a:lnTo>
                    <a:pt x="101538" y="973285"/>
                  </a:lnTo>
                  <a:lnTo>
                    <a:pt x="78736" y="935385"/>
                  </a:lnTo>
                  <a:lnTo>
                    <a:pt x="58578" y="895815"/>
                  </a:lnTo>
                  <a:lnTo>
                    <a:pt x="41187" y="854698"/>
                  </a:lnTo>
                  <a:lnTo>
                    <a:pt x="26685" y="812156"/>
                  </a:lnTo>
                  <a:lnTo>
                    <a:pt x="15193" y="768310"/>
                  </a:lnTo>
                  <a:lnTo>
                    <a:pt x="6833" y="723283"/>
                  </a:lnTo>
                  <a:lnTo>
                    <a:pt x="1728" y="677197"/>
                  </a:lnTo>
                  <a:lnTo>
                    <a:pt x="0" y="630173"/>
                  </a:lnTo>
                  <a:close/>
                </a:path>
              </a:pathLst>
            </a:custGeom>
            <a:ln w="25908">
              <a:solidFill>
                <a:srgbClr val="385D8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2" name="object 33"/>
          <p:cNvSpPr txBox="1"/>
          <p:nvPr/>
        </p:nvSpPr>
        <p:spPr>
          <a:xfrm>
            <a:off x="2596329" y="3188842"/>
            <a:ext cx="1558039" cy="32124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ru-RU" sz="2000" b="1" dirty="0" smtClean="0">
                <a:solidFill>
                  <a:srgbClr val="FFFFFF"/>
                </a:solidFill>
                <a:latin typeface="Arial Black" panose="020B0A04020102020204" pitchFamily="34" charset="0"/>
                <a:cs typeface="Times New Roman"/>
              </a:rPr>
              <a:t>11 568,0*</a:t>
            </a:r>
            <a:endParaRPr sz="2000" dirty="0">
              <a:latin typeface="Arial Black" panose="020B0A04020102020204" pitchFamily="34" charset="0"/>
              <a:cs typeface="Times New Roman"/>
            </a:endParaRPr>
          </a:p>
        </p:txBody>
      </p:sp>
      <p:sp>
        <p:nvSpPr>
          <p:cNvPr id="33" name="object 34"/>
          <p:cNvSpPr txBox="1"/>
          <p:nvPr/>
        </p:nvSpPr>
        <p:spPr>
          <a:xfrm>
            <a:off x="2228849" y="4235323"/>
            <a:ext cx="1613571" cy="32124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ru-RU" sz="2000" b="1" dirty="0" smtClean="0">
                <a:solidFill>
                  <a:srgbClr val="FFFFFF"/>
                </a:solidFill>
                <a:latin typeface="Arial Black" panose="020B0A04020102020204" pitchFamily="34" charset="0"/>
                <a:cs typeface="Times New Roman"/>
              </a:rPr>
              <a:t>22 286,4</a:t>
            </a:r>
            <a:endParaRPr sz="2000" dirty="0">
              <a:latin typeface="Arial Black" panose="020B0A04020102020204" pitchFamily="34" charset="0"/>
              <a:cs typeface="Times New Roman"/>
            </a:endParaRPr>
          </a:p>
        </p:txBody>
      </p:sp>
      <p:sp>
        <p:nvSpPr>
          <p:cNvPr id="34" name="object 39"/>
          <p:cNvSpPr txBox="1"/>
          <p:nvPr/>
        </p:nvSpPr>
        <p:spPr>
          <a:xfrm>
            <a:off x="4037113" y="4097736"/>
            <a:ext cx="1691133" cy="989373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95"/>
              </a:spcBef>
            </a:pPr>
            <a:r>
              <a:rPr sz="1700" b="1" spc="-5" dirty="0">
                <a:latin typeface="Arial Black" panose="020B0A04020102020204" pitchFamily="34" charset="0"/>
                <a:cs typeface="Times New Roman"/>
              </a:rPr>
              <a:t>Вн</a:t>
            </a:r>
            <a:r>
              <a:rPr sz="1700" b="1" spc="-15" dirty="0">
                <a:latin typeface="Arial Black" panose="020B0A04020102020204" pitchFamily="34" charset="0"/>
                <a:cs typeface="Times New Roman"/>
              </a:rPr>
              <a:t>е</a:t>
            </a:r>
            <a:r>
              <a:rPr sz="1700" b="1" spc="-10" dirty="0">
                <a:latin typeface="Arial Black" panose="020B0A04020102020204" pitchFamily="34" charset="0"/>
                <a:cs typeface="Times New Roman"/>
              </a:rPr>
              <a:t>шние  </a:t>
            </a:r>
            <a:r>
              <a:rPr sz="1700" b="1" spc="-35" dirty="0">
                <a:latin typeface="Arial Black" panose="020B0A04020102020204" pitchFamily="34" charset="0"/>
                <a:cs typeface="Times New Roman"/>
              </a:rPr>
              <a:t>доходы</a:t>
            </a:r>
            <a:endParaRPr sz="1700" dirty="0">
              <a:latin typeface="Arial Black" panose="020B0A04020102020204" pitchFamily="34" charset="0"/>
              <a:cs typeface="Times New Roman"/>
            </a:endParaRPr>
          </a:p>
          <a:p>
            <a:pPr algn="ctr">
              <a:lnSpc>
                <a:spcPts val="3335"/>
              </a:lnSpc>
            </a:pPr>
            <a:r>
              <a:rPr lang="ru-RU" sz="1700" b="1" dirty="0" smtClean="0">
                <a:latin typeface="Arial Black" panose="020B0A04020102020204" pitchFamily="34" charset="0"/>
                <a:cs typeface="Times New Roman"/>
              </a:rPr>
              <a:t>48 662,4*</a:t>
            </a:r>
            <a:endParaRPr sz="1700" dirty="0">
              <a:latin typeface="Arial Black" panose="020B0A04020102020204" pitchFamily="34" charset="0"/>
              <a:cs typeface="Times New Roman"/>
            </a:endParaRPr>
          </a:p>
        </p:txBody>
      </p:sp>
      <p:sp>
        <p:nvSpPr>
          <p:cNvPr id="35" name="object 40"/>
          <p:cNvSpPr txBox="1"/>
          <p:nvPr/>
        </p:nvSpPr>
        <p:spPr>
          <a:xfrm>
            <a:off x="6412735" y="4104322"/>
            <a:ext cx="1702435" cy="91024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95"/>
              </a:spcBef>
            </a:pPr>
            <a:r>
              <a:rPr sz="1700" b="1" spc="-10" dirty="0">
                <a:latin typeface="Arial Black" panose="020B0A04020102020204" pitchFamily="34" charset="0"/>
                <a:cs typeface="Times New Roman"/>
              </a:rPr>
              <a:t>Со</a:t>
            </a:r>
            <a:r>
              <a:rPr sz="1700" b="1" dirty="0">
                <a:latin typeface="Arial Black" panose="020B0A04020102020204" pitchFamily="34" charset="0"/>
                <a:cs typeface="Times New Roman"/>
              </a:rPr>
              <a:t>б</a:t>
            </a:r>
            <a:r>
              <a:rPr sz="1700" b="1" spc="-5" dirty="0">
                <a:latin typeface="Arial Black" panose="020B0A04020102020204" pitchFamily="34" charset="0"/>
                <a:cs typeface="Times New Roman"/>
              </a:rPr>
              <a:t>с</a:t>
            </a:r>
            <a:r>
              <a:rPr sz="1700" b="1" spc="-20" dirty="0">
                <a:latin typeface="Arial Black" panose="020B0A04020102020204" pitchFamily="34" charset="0"/>
                <a:cs typeface="Times New Roman"/>
              </a:rPr>
              <a:t>т</a:t>
            </a:r>
            <a:r>
              <a:rPr sz="1700" b="1" spc="-10" dirty="0">
                <a:latin typeface="Arial Black" panose="020B0A04020102020204" pitchFamily="34" charset="0"/>
                <a:cs typeface="Times New Roman"/>
              </a:rPr>
              <a:t>вен</a:t>
            </a:r>
            <a:r>
              <a:rPr sz="1700" b="1" spc="-20" dirty="0">
                <a:latin typeface="Arial Black" panose="020B0A04020102020204" pitchFamily="34" charset="0"/>
                <a:cs typeface="Times New Roman"/>
              </a:rPr>
              <a:t>н</a:t>
            </a:r>
            <a:r>
              <a:rPr sz="1700" b="1" spc="-5" dirty="0">
                <a:latin typeface="Arial Black" panose="020B0A04020102020204" pitchFamily="34" charset="0"/>
                <a:cs typeface="Times New Roman"/>
              </a:rPr>
              <a:t>ые  </a:t>
            </a:r>
            <a:r>
              <a:rPr sz="1700" b="1" spc="-10" dirty="0">
                <a:latin typeface="Arial Black" panose="020B0A04020102020204" pitchFamily="34" charset="0"/>
                <a:cs typeface="Times New Roman"/>
              </a:rPr>
              <a:t>средства</a:t>
            </a:r>
            <a:endParaRPr sz="1700" dirty="0">
              <a:latin typeface="Arial Black" panose="020B0A04020102020204" pitchFamily="34" charset="0"/>
              <a:cs typeface="Times New Roman"/>
            </a:endParaRPr>
          </a:p>
          <a:p>
            <a:pPr algn="ctr">
              <a:lnSpc>
                <a:spcPts val="3335"/>
              </a:lnSpc>
            </a:pPr>
            <a:r>
              <a:rPr lang="ru-RU" sz="1700" b="1" dirty="0" smtClean="0">
                <a:latin typeface="Arial Black" panose="020B0A04020102020204" pitchFamily="34" charset="0"/>
                <a:cs typeface="Times New Roman"/>
              </a:rPr>
              <a:t>34 136,7</a:t>
            </a:r>
            <a:endParaRPr sz="1700" dirty="0">
              <a:latin typeface="Arial Black" panose="020B0A04020102020204" pitchFamily="34" charset="0"/>
              <a:cs typeface="Times New Roman"/>
            </a:endParaRPr>
          </a:p>
        </p:txBody>
      </p:sp>
      <p:pic>
        <p:nvPicPr>
          <p:cNvPr id="37" name="object 42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920996" y="1389547"/>
            <a:ext cx="2691383" cy="1722120"/>
          </a:xfrm>
          <a:prstGeom prst="rect">
            <a:avLst/>
          </a:prstGeom>
        </p:spPr>
      </p:pic>
      <p:pic>
        <p:nvPicPr>
          <p:cNvPr id="38" name="object 43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761232" y="3601466"/>
            <a:ext cx="489203" cy="448056"/>
          </a:xfrm>
          <a:prstGeom prst="rect">
            <a:avLst/>
          </a:prstGeom>
        </p:spPr>
      </p:pic>
      <p:sp>
        <p:nvSpPr>
          <p:cNvPr id="39" name="object 44"/>
          <p:cNvSpPr/>
          <p:nvPr/>
        </p:nvSpPr>
        <p:spPr>
          <a:xfrm>
            <a:off x="3827621" y="3639280"/>
            <a:ext cx="353695" cy="314325"/>
          </a:xfrm>
          <a:custGeom>
            <a:avLst/>
            <a:gdLst/>
            <a:ahLst/>
            <a:cxnLst/>
            <a:rect l="l" t="t" r="r" b="b"/>
            <a:pathLst>
              <a:path w="353695" h="314325">
                <a:moveTo>
                  <a:pt x="71725" y="54212"/>
                </a:moveTo>
                <a:lnTo>
                  <a:pt x="66706" y="63023"/>
                </a:lnTo>
                <a:lnTo>
                  <a:pt x="58739" y="69171"/>
                </a:lnTo>
                <a:lnTo>
                  <a:pt x="340137" y="313975"/>
                </a:lnTo>
                <a:lnTo>
                  <a:pt x="353091" y="298989"/>
                </a:lnTo>
                <a:lnTo>
                  <a:pt x="71725" y="54212"/>
                </a:lnTo>
                <a:close/>
              </a:path>
              <a:path w="353695" h="314325">
                <a:moveTo>
                  <a:pt x="35353" y="0"/>
                </a:moveTo>
                <a:lnTo>
                  <a:pt x="21250" y="3766"/>
                </a:lnTo>
                <a:lnTo>
                  <a:pt x="9302" y="12985"/>
                </a:lnTo>
                <a:lnTo>
                  <a:pt x="1805" y="26148"/>
                </a:lnTo>
                <a:lnTo>
                  <a:pt x="0" y="40655"/>
                </a:lnTo>
                <a:lnTo>
                  <a:pt x="3766" y="54758"/>
                </a:lnTo>
                <a:lnTo>
                  <a:pt x="12985" y="66706"/>
                </a:lnTo>
                <a:lnTo>
                  <a:pt x="26148" y="74203"/>
                </a:lnTo>
                <a:lnTo>
                  <a:pt x="40655" y="76009"/>
                </a:lnTo>
                <a:lnTo>
                  <a:pt x="54758" y="72243"/>
                </a:lnTo>
                <a:lnTo>
                  <a:pt x="58739" y="69171"/>
                </a:lnTo>
                <a:lnTo>
                  <a:pt x="31527" y="45497"/>
                </a:lnTo>
                <a:lnTo>
                  <a:pt x="44481" y="30511"/>
                </a:lnTo>
                <a:lnTo>
                  <a:pt x="74716" y="30511"/>
                </a:lnTo>
                <a:lnTo>
                  <a:pt x="72243" y="21250"/>
                </a:lnTo>
                <a:lnTo>
                  <a:pt x="63023" y="9302"/>
                </a:lnTo>
                <a:lnTo>
                  <a:pt x="49861" y="1805"/>
                </a:lnTo>
                <a:lnTo>
                  <a:pt x="35353" y="0"/>
                </a:lnTo>
                <a:close/>
              </a:path>
              <a:path w="353695" h="314325">
                <a:moveTo>
                  <a:pt x="44481" y="30511"/>
                </a:moveTo>
                <a:lnTo>
                  <a:pt x="31527" y="45497"/>
                </a:lnTo>
                <a:lnTo>
                  <a:pt x="58739" y="69171"/>
                </a:lnTo>
                <a:lnTo>
                  <a:pt x="66706" y="63023"/>
                </a:lnTo>
                <a:lnTo>
                  <a:pt x="71725" y="54212"/>
                </a:lnTo>
                <a:lnTo>
                  <a:pt x="44481" y="30511"/>
                </a:lnTo>
                <a:close/>
              </a:path>
              <a:path w="353695" h="314325">
                <a:moveTo>
                  <a:pt x="74716" y="30511"/>
                </a:moveTo>
                <a:lnTo>
                  <a:pt x="44481" y="30511"/>
                </a:lnTo>
                <a:lnTo>
                  <a:pt x="71725" y="54212"/>
                </a:lnTo>
                <a:lnTo>
                  <a:pt x="74203" y="49861"/>
                </a:lnTo>
                <a:lnTo>
                  <a:pt x="76009" y="35353"/>
                </a:lnTo>
                <a:lnTo>
                  <a:pt x="74716" y="30511"/>
                </a:lnTo>
                <a:close/>
              </a:path>
            </a:pathLst>
          </a:custGeom>
          <a:solidFill>
            <a:srgbClr val="17375E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0" name="object 45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3386328" y="4318126"/>
            <a:ext cx="697991" cy="364236"/>
          </a:xfrm>
          <a:prstGeom prst="rect">
            <a:avLst/>
          </a:prstGeom>
        </p:spPr>
      </p:pic>
      <p:sp>
        <p:nvSpPr>
          <p:cNvPr id="41" name="object 46"/>
          <p:cNvSpPr/>
          <p:nvPr/>
        </p:nvSpPr>
        <p:spPr>
          <a:xfrm>
            <a:off x="3452659" y="4374933"/>
            <a:ext cx="560070" cy="231775"/>
          </a:xfrm>
          <a:custGeom>
            <a:avLst/>
            <a:gdLst/>
            <a:ahLst/>
            <a:cxnLst/>
            <a:rect l="l" t="t" r="r" b="b"/>
            <a:pathLst>
              <a:path w="560070" h="231775">
                <a:moveTo>
                  <a:pt x="75429" y="40784"/>
                </a:moveTo>
                <a:lnTo>
                  <a:pt x="74003" y="50889"/>
                </a:lnTo>
                <a:lnTo>
                  <a:pt x="68831" y="59458"/>
                </a:lnTo>
                <a:lnTo>
                  <a:pt x="552920" y="231737"/>
                </a:lnTo>
                <a:lnTo>
                  <a:pt x="559651" y="213068"/>
                </a:lnTo>
                <a:lnTo>
                  <a:pt x="75429" y="40784"/>
                </a:lnTo>
                <a:close/>
              </a:path>
              <a:path w="560070" h="231775">
                <a:moveTo>
                  <a:pt x="35857" y="0"/>
                </a:moveTo>
                <a:lnTo>
                  <a:pt x="21695" y="3629"/>
                </a:lnTo>
                <a:lnTo>
                  <a:pt x="9937" y="12283"/>
                </a:lnTo>
                <a:lnTo>
                  <a:pt x="2121" y="25235"/>
                </a:lnTo>
                <a:lnTo>
                  <a:pt x="0" y="40266"/>
                </a:lnTo>
                <a:lnTo>
                  <a:pt x="3629" y="54429"/>
                </a:lnTo>
                <a:lnTo>
                  <a:pt x="12283" y="66186"/>
                </a:lnTo>
                <a:lnTo>
                  <a:pt x="25235" y="74003"/>
                </a:lnTo>
                <a:lnTo>
                  <a:pt x="40266" y="76124"/>
                </a:lnTo>
                <a:lnTo>
                  <a:pt x="54429" y="72495"/>
                </a:lnTo>
                <a:lnTo>
                  <a:pt x="66186" y="63841"/>
                </a:lnTo>
                <a:lnTo>
                  <a:pt x="68831" y="59458"/>
                </a:lnTo>
                <a:lnTo>
                  <a:pt x="34760" y="47333"/>
                </a:lnTo>
                <a:lnTo>
                  <a:pt x="41364" y="28664"/>
                </a:lnTo>
                <a:lnTo>
                  <a:pt x="74281" y="28664"/>
                </a:lnTo>
                <a:lnTo>
                  <a:pt x="72495" y="21695"/>
                </a:lnTo>
                <a:lnTo>
                  <a:pt x="63841" y="9937"/>
                </a:lnTo>
                <a:lnTo>
                  <a:pt x="50889" y="2121"/>
                </a:lnTo>
                <a:lnTo>
                  <a:pt x="35857" y="0"/>
                </a:lnTo>
                <a:close/>
              </a:path>
              <a:path w="560070" h="231775">
                <a:moveTo>
                  <a:pt x="41364" y="28664"/>
                </a:moveTo>
                <a:lnTo>
                  <a:pt x="34760" y="47333"/>
                </a:lnTo>
                <a:lnTo>
                  <a:pt x="68831" y="59458"/>
                </a:lnTo>
                <a:lnTo>
                  <a:pt x="74003" y="50889"/>
                </a:lnTo>
                <a:lnTo>
                  <a:pt x="75429" y="40784"/>
                </a:lnTo>
                <a:lnTo>
                  <a:pt x="41364" y="28664"/>
                </a:lnTo>
                <a:close/>
              </a:path>
              <a:path w="560070" h="231775">
                <a:moveTo>
                  <a:pt x="74281" y="28664"/>
                </a:moveTo>
                <a:lnTo>
                  <a:pt x="41364" y="28664"/>
                </a:lnTo>
                <a:lnTo>
                  <a:pt x="75429" y="40784"/>
                </a:lnTo>
                <a:lnTo>
                  <a:pt x="76124" y="35857"/>
                </a:lnTo>
                <a:lnTo>
                  <a:pt x="74281" y="28664"/>
                </a:lnTo>
                <a:close/>
              </a:path>
            </a:pathLst>
          </a:custGeom>
          <a:solidFill>
            <a:srgbClr val="17375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54"/>
          <p:cNvSpPr/>
          <p:nvPr/>
        </p:nvSpPr>
        <p:spPr>
          <a:xfrm>
            <a:off x="7968234" y="1808861"/>
            <a:ext cx="1440180" cy="1438910"/>
          </a:xfrm>
          <a:custGeom>
            <a:avLst/>
            <a:gdLst/>
            <a:ahLst/>
            <a:cxnLst/>
            <a:rect l="l" t="t" r="r" b="b"/>
            <a:pathLst>
              <a:path w="1440179" h="1438910">
                <a:moveTo>
                  <a:pt x="720090" y="0"/>
                </a:moveTo>
                <a:lnTo>
                  <a:pt x="672750" y="1530"/>
                </a:lnTo>
                <a:lnTo>
                  <a:pt x="626227" y="6057"/>
                </a:lnTo>
                <a:lnTo>
                  <a:pt x="580615" y="13486"/>
                </a:lnTo>
                <a:lnTo>
                  <a:pt x="536011" y="23723"/>
                </a:lnTo>
                <a:lnTo>
                  <a:pt x="492508" y="36673"/>
                </a:lnTo>
                <a:lnTo>
                  <a:pt x="450201" y="52241"/>
                </a:lnTo>
                <a:lnTo>
                  <a:pt x="409186" y="70331"/>
                </a:lnTo>
                <a:lnTo>
                  <a:pt x="369557" y="90850"/>
                </a:lnTo>
                <a:lnTo>
                  <a:pt x="331410" y="113702"/>
                </a:lnTo>
                <a:lnTo>
                  <a:pt x="294839" y="138793"/>
                </a:lnTo>
                <a:lnTo>
                  <a:pt x="259939" y="166028"/>
                </a:lnTo>
                <a:lnTo>
                  <a:pt x="226805" y="195312"/>
                </a:lnTo>
                <a:lnTo>
                  <a:pt x="195533" y="226550"/>
                </a:lnTo>
                <a:lnTo>
                  <a:pt x="166217" y="259647"/>
                </a:lnTo>
                <a:lnTo>
                  <a:pt x="138952" y="294509"/>
                </a:lnTo>
                <a:lnTo>
                  <a:pt x="113833" y="331041"/>
                </a:lnTo>
                <a:lnTo>
                  <a:pt x="90955" y="369148"/>
                </a:lnTo>
                <a:lnTo>
                  <a:pt x="70412" y="408735"/>
                </a:lnTo>
                <a:lnTo>
                  <a:pt x="52301" y="449708"/>
                </a:lnTo>
                <a:lnTo>
                  <a:pt x="36716" y="491971"/>
                </a:lnTo>
                <a:lnTo>
                  <a:pt x="23751" y="535430"/>
                </a:lnTo>
                <a:lnTo>
                  <a:pt x="13502" y="579990"/>
                </a:lnTo>
                <a:lnTo>
                  <a:pt x="6064" y="625556"/>
                </a:lnTo>
                <a:lnTo>
                  <a:pt x="1531" y="672033"/>
                </a:lnTo>
                <a:lnTo>
                  <a:pt x="0" y="719327"/>
                </a:lnTo>
                <a:lnTo>
                  <a:pt x="1531" y="766622"/>
                </a:lnTo>
                <a:lnTo>
                  <a:pt x="6064" y="813099"/>
                </a:lnTo>
                <a:lnTo>
                  <a:pt x="13502" y="858665"/>
                </a:lnTo>
                <a:lnTo>
                  <a:pt x="23751" y="903225"/>
                </a:lnTo>
                <a:lnTo>
                  <a:pt x="36716" y="946684"/>
                </a:lnTo>
                <a:lnTo>
                  <a:pt x="52301" y="988947"/>
                </a:lnTo>
                <a:lnTo>
                  <a:pt x="70412" y="1029920"/>
                </a:lnTo>
                <a:lnTo>
                  <a:pt x="90955" y="1069507"/>
                </a:lnTo>
                <a:lnTo>
                  <a:pt x="113833" y="1107614"/>
                </a:lnTo>
                <a:lnTo>
                  <a:pt x="138952" y="1144146"/>
                </a:lnTo>
                <a:lnTo>
                  <a:pt x="166217" y="1179008"/>
                </a:lnTo>
                <a:lnTo>
                  <a:pt x="195533" y="1212105"/>
                </a:lnTo>
                <a:lnTo>
                  <a:pt x="226805" y="1243343"/>
                </a:lnTo>
                <a:lnTo>
                  <a:pt x="259939" y="1272627"/>
                </a:lnTo>
                <a:lnTo>
                  <a:pt x="294839" y="1299862"/>
                </a:lnTo>
                <a:lnTo>
                  <a:pt x="331410" y="1324953"/>
                </a:lnTo>
                <a:lnTo>
                  <a:pt x="369557" y="1347805"/>
                </a:lnTo>
                <a:lnTo>
                  <a:pt x="409186" y="1368324"/>
                </a:lnTo>
                <a:lnTo>
                  <a:pt x="450201" y="1386414"/>
                </a:lnTo>
                <a:lnTo>
                  <a:pt x="492508" y="1401982"/>
                </a:lnTo>
                <a:lnTo>
                  <a:pt x="536011" y="1414932"/>
                </a:lnTo>
                <a:lnTo>
                  <a:pt x="580615" y="1425169"/>
                </a:lnTo>
                <a:lnTo>
                  <a:pt x="626227" y="1432598"/>
                </a:lnTo>
                <a:lnTo>
                  <a:pt x="672750" y="1437125"/>
                </a:lnTo>
                <a:lnTo>
                  <a:pt x="720090" y="1438655"/>
                </a:lnTo>
                <a:lnTo>
                  <a:pt x="767429" y="1437125"/>
                </a:lnTo>
                <a:lnTo>
                  <a:pt x="813952" y="1432598"/>
                </a:lnTo>
                <a:lnTo>
                  <a:pt x="859564" y="1425169"/>
                </a:lnTo>
                <a:lnTo>
                  <a:pt x="904168" y="1414932"/>
                </a:lnTo>
                <a:lnTo>
                  <a:pt x="947671" y="1401982"/>
                </a:lnTo>
                <a:lnTo>
                  <a:pt x="989978" y="1386414"/>
                </a:lnTo>
                <a:lnTo>
                  <a:pt x="1030993" y="1368324"/>
                </a:lnTo>
                <a:lnTo>
                  <a:pt x="1070622" y="1347805"/>
                </a:lnTo>
                <a:lnTo>
                  <a:pt x="1108769" y="1324953"/>
                </a:lnTo>
                <a:lnTo>
                  <a:pt x="1145340" y="1299862"/>
                </a:lnTo>
                <a:lnTo>
                  <a:pt x="1180240" y="1272627"/>
                </a:lnTo>
                <a:lnTo>
                  <a:pt x="1213374" y="1243343"/>
                </a:lnTo>
                <a:lnTo>
                  <a:pt x="1244646" y="1212105"/>
                </a:lnTo>
                <a:lnTo>
                  <a:pt x="1273962" y="1179008"/>
                </a:lnTo>
                <a:lnTo>
                  <a:pt x="1301227" y="1144146"/>
                </a:lnTo>
                <a:lnTo>
                  <a:pt x="1326346" y="1107614"/>
                </a:lnTo>
                <a:lnTo>
                  <a:pt x="1349224" y="1069507"/>
                </a:lnTo>
                <a:lnTo>
                  <a:pt x="1369767" y="1029920"/>
                </a:lnTo>
                <a:lnTo>
                  <a:pt x="1387878" y="988947"/>
                </a:lnTo>
                <a:lnTo>
                  <a:pt x="1403463" y="946684"/>
                </a:lnTo>
                <a:lnTo>
                  <a:pt x="1416428" y="903225"/>
                </a:lnTo>
                <a:lnTo>
                  <a:pt x="1426677" y="858665"/>
                </a:lnTo>
                <a:lnTo>
                  <a:pt x="1434115" y="813099"/>
                </a:lnTo>
                <a:lnTo>
                  <a:pt x="1438648" y="766622"/>
                </a:lnTo>
                <a:lnTo>
                  <a:pt x="1440180" y="719327"/>
                </a:lnTo>
                <a:lnTo>
                  <a:pt x="1438648" y="672033"/>
                </a:lnTo>
                <a:lnTo>
                  <a:pt x="1434115" y="625556"/>
                </a:lnTo>
                <a:lnTo>
                  <a:pt x="1426677" y="579990"/>
                </a:lnTo>
                <a:lnTo>
                  <a:pt x="1416428" y="535430"/>
                </a:lnTo>
                <a:lnTo>
                  <a:pt x="1403463" y="491971"/>
                </a:lnTo>
                <a:lnTo>
                  <a:pt x="1387878" y="449708"/>
                </a:lnTo>
                <a:lnTo>
                  <a:pt x="1369767" y="408735"/>
                </a:lnTo>
                <a:lnTo>
                  <a:pt x="1349224" y="369148"/>
                </a:lnTo>
                <a:lnTo>
                  <a:pt x="1326346" y="331041"/>
                </a:lnTo>
                <a:lnTo>
                  <a:pt x="1301227" y="294509"/>
                </a:lnTo>
                <a:lnTo>
                  <a:pt x="1273962" y="259647"/>
                </a:lnTo>
                <a:lnTo>
                  <a:pt x="1244646" y="226550"/>
                </a:lnTo>
                <a:lnTo>
                  <a:pt x="1213374" y="195312"/>
                </a:lnTo>
                <a:lnTo>
                  <a:pt x="1180240" y="166028"/>
                </a:lnTo>
                <a:lnTo>
                  <a:pt x="1145340" y="138793"/>
                </a:lnTo>
                <a:lnTo>
                  <a:pt x="1108769" y="113702"/>
                </a:lnTo>
                <a:lnTo>
                  <a:pt x="1070622" y="90850"/>
                </a:lnTo>
                <a:lnTo>
                  <a:pt x="1030993" y="70331"/>
                </a:lnTo>
                <a:lnTo>
                  <a:pt x="989978" y="52241"/>
                </a:lnTo>
                <a:lnTo>
                  <a:pt x="947671" y="36673"/>
                </a:lnTo>
                <a:lnTo>
                  <a:pt x="904168" y="23723"/>
                </a:lnTo>
                <a:lnTo>
                  <a:pt x="859564" y="13486"/>
                </a:lnTo>
                <a:lnTo>
                  <a:pt x="813952" y="6057"/>
                </a:lnTo>
                <a:lnTo>
                  <a:pt x="767429" y="1530"/>
                </a:lnTo>
                <a:lnTo>
                  <a:pt x="720090" y="0"/>
                </a:lnTo>
                <a:close/>
              </a:path>
            </a:pathLst>
          </a:custGeom>
          <a:solidFill>
            <a:srgbClr val="0F243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5"/>
          <p:cNvSpPr/>
          <p:nvPr/>
        </p:nvSpPr>
        <p:spPr>
          <a:xfrm>
            <a:off x="7968234" y="1808861"/>
            <a:ext cx="1440180" cy="1438910"/>
          </a:xfrm>
          <a:custGeom>
            <a:avLst/>
            <a:gdLst/>
            <a:ahLst/>
            <a:cxnLst/>
            <a:rect l="l" t="t" r="r" b="b"/>
            <a:pathLst>
              <a:path w="1440179" h="1438910">
                <a:moveTo>
                  <a:pt x="0" y="719327"/>
                </a:moveTo>
                <a:lnTo>
                  <a:pt x="1531" y="672033"/>
                </a:lnTo>
                <a:lnTo>
                  <a:pt x="6064" y="625556"/>
                </a:lnTo>
                <a:lnTo>
                  <a:pt x="13502" y="579990"/>
                </a:lnTo>
                <a:lnTo>
                  <a:pt x="23751" y="535430"/>
                </a:lnTo>
                <a:lnTo>
                  <a:pt x="36716" y="491971"/>
                </a:lnTo>
                <a:lnTo>
                  <a:pt x="52301" y="449708"/>
                </a:lnTo>
                <a:lnTo>
                  <a:pt x="70412" y="408735"/>
                </a:lnTo>
                <a:lnTo>
                  <a:pt x="90955" y="369148"/>
                </a:lnTo>
                <a:lnTo>
                  <a:pt x="113833" y="331041"/>
                </a:lnTo>
                <a:lnTo>
                  <a:pt x="138952" y="294509"/>
                </a:lnTo>
                <a:lnTo>
                  <a:pt x="166217" y="259647"/>
                </a:lnTo>
                <a:lnTo>
                  <a:pt x="195533" y="226550"/>
                </a:lnTo>
                <a:lnTo>
                  <a:pt x="226805" y="195312"/>
                </a:lnTo>
                <a:lnTo>
                  <a:pt x="259939" y="166028"/>
                </a:lnTo>
                <a:lnTo>
                  <a:pt x="294839" y="138793"/>
                </a:lnTo>
                <a:lnTo>
                  <a:pt x="331410" y="113702"/>
                </a:lnTo>
                <a:lnTo>
                  <a:pt x="369557" y="90850"/>
                </a:lnTo>
                <a:lnTo>
                  <a:pt x="409186" y="70331"/>
                </a:lnTo>
                <a:lnTo>
                  <a:pt x="450201" y="52241"/>
                </a:lnTo>
                <a:lnTo>
                  <a:pt x="492508" y="36673"/>
                </a:lnTo>
                <a:lnTo>
                  <a:pt x="536011" y="23723"/>
                </a:lnTo>
                <a:lnTo>
                  <a:pt x="580615" y="13486"/>
                </a:lnTo>
                <a:lnTo>
                  <a:pt x="626227" y="6057"/>
                </a:lnTo>
                <a:lnTo>
                  <a:pt x="672750" y="1530"/>
                </a:lnTo>
                <a:lnTo>
                  <a:pt x="720090" y="0"/>
                </a:lnTo>
                <a:lnTo>
                  <a:pt x="767429" y="1530"/>
                </a:lnTo>
                <a:lnTo>
                  <a:pt x="813952" y="6057"/>
                </a:lnTo>
                <a:lnTo>
                  <a:pt x="859564" y="13486"/>
                </a:lnTo>
                <a:lnTo>
                  <a:pt x="904168" y="23723"/>
                </a:lnTo>
                <a:lnTo>
                  <a:pt x="947671" y="36673"/>
                </a:lnTo>
                <a:lnTo>
                  <a:pt x="989978" y="52241"/>
                </a:lnTo>
                <a:lnTo>
                  <a:pt x="1030993" y="70331"/>
                </a:lnTo>
                <a:lnTo>
                  <a:pt x="1070622" y="90850"/>
                </a:lnTo>
                <a:lnTo>
                  <a:pt x="1108769" y="113702"/>
                </a:lnTo>
                <a:lnTo>
                  <a:pt x="1145340" y="138793"/>
                </a:lnTo>
                <a:lnTo>
                  <a:pt x="1180240" y="166028"/>
                </a:lnTo>
                <a:lnTo>
                  <a:pt x="1213374" y="195312"/>
                </a:lnTo>
                <a:lnTo>
                  <a:pt x="1244646" y="226550"/>
                </a:lnTo>
                <a:lnTo>
                  <a:pt x="1273962" y="259647"/>
                </a:lnTo>
                <a:lnTo>
                  <a:pt x="1301227" y="294509"/>
                </a:lnTo>
                <a:lnTo>
                  <a:pt x="1326346" y="331041"/>
                </a:lnTo>
                <a:lnTo>
                  <a:pt x="1349224" y="369148"/>
                </a:lnTo>
                <a:lnTo>
                  <a:pt x="1369767" y="408735"/>
                </a:lnTo>
                <a:lnTo>
                  <a:pt x="1387878" y="449708"/>
                </a:lnTo>
                <a:lnTo>
                  <a:pt x="1403463" y="491971"/>
                </a:lnTo>
                <a:lnTo>
                  <a:pt x="1416428" y="535430"/>
                </a:lnTo>
                <a:lnTo>
                  <a:pt x="1426677" y="579990"/>
                </a:lnTo>
                <a:lnTo>
                  <a:pt x="1434115" y="625556"/>
                </a:lnTo>
                <a:lnTo>
                  <a:pt x="1438648" y="672033"/>
                </a:lnTo>
                <a:lnTo>
                  <a:pt x="1440180" y="719327"/>
                </a:lnTo>
                <a:lnTo>
                  <a:pt x="1438648" y="766622"/>
                </a:lnTo>
                <a:lnTo>
                  <a:pt x="1434115" y="813099"/>
                </a:lnTo>
                <a:lnTo>
                  <a:pt x="1426677" y="858665"/>
                </a:lnTo>
                <a:lnTo>
                  <a:pt x="1416428" y="903225"/>
                </a:lnTo>
                <a:lnTo>
                  <a:pt x="1403463" y="946684"/>
                </a:lnTo>
                <a:lnTo>
                  <a:pt x="1387878" y="988947"/>
                </a:lnTo>
                <a:lnTo>
                  <a:pt x="1369767" y="1029920"/>
                </a:lnTo>
                <a:lnTo>
                  <a:pt x="1349224" y="1069507"/>
                </a:lnTo>
                <a:lnTo>
                  <a:pt x="1326346" y="1107614"/>
                </a:lnTo>
                <a:lnTo>
                  <a:pt x="1301227" y="1144146"/>
                </a:lnTo>
                <a:lnTo>
                  <a:pt x="1273962" y="1179008"/>
                </a:lnTo>
                <a:lnTo>
                  <a:pt x="1244646" y="1212105"/>
                </a:lnTo>
                <a:lnTo>
                  <a:pt x="1213374" y="1243343"/>
                </a:lnTo>
                <a:lnTo>
                  <a:pt x="1180240" y="1272627"/>
                </a:lnTo>
                <a:lnTo>
                  <a:pt x="1145340" y="1299862"/>
                </a:lnTo>
                <a:lnTo>
                  <a:pt x="1108769" y="1324953"/>
                </a:lnTo>
                <a:lnTo>
                  <a:pt x="1070622" y="1347805"/>
                </a:lnTo>
                <a:lnTo>
                  <a:pt x="1030993" y="1368324"/>
                </a:lnTo>
                <a:lnTo>
                  <a:pt x="989978" y="1386414"/>
                </a:lnTo>
                <a:lnTo>
                  <a:pt x="947671" y="1401982"/>
                </a:lnTo>
                <a:lnTo>
                  <a:pt x="904168" y="1414932"/>
                </a:lnTo>
                <a:lnTo>
                  <a:pt x="859564" y="1425169"/>
                </a:lnTo>
                <a:lnTo>
                  <a:pt x="813952" y="1432598"/>
                </a:lnTo>
                <a:lnTo>
                  <a:pt x="767429" y="1437125"/>
                </a:lnTo>
                <a:lnTo>
                  <a:pt x="720090" y="1438655"/>
                </a:lnTo>
                <a:lnTo>
                  <a:pt x="672750" y="1437125"/>
                </a:lnTo>
                <a:lnTo>
                  <a:pt x="626227" y="1432598"/>
                </a:lnTo>
                <a:lnTo>
                  <a:pt x="580615" y="1425169"/>
                </a:lnTo>
                <a:lnTo>
                  <a:pt x="536011" y="1414932"/>
                </a:lnTo>
                <a:lnTo>
                  <a:pt x="492508" y="1401982"/>
                </a:lnTo>
                <a:lnTo>
                  <a:pt x="450201" y="1386414"/>
                </a:lnTo>
                <a:lnTo>
                  <a:pt x="409186" y="1368324"/>
                </a:lnTo>
                <a:lnTo>
                  <a:pt x="369557" y="1347805"/>
                </a:lnTo>
                <a:lnTo>
                  <a:pt x="331410" y="1324953"/>
                </a:lnTo>
                <a:lnTo>
                  <a:pt x="294839" y="1299862"/>
                </a:lnTo>
                <a:lnTo>
                  <a:pt x="259939" y="1272627"/>
                </a:lnTo>
                <a:lnTo>
                  <a:pt x="226805" y="1243343"/>
                </a:lnTo>
                <a:lnTo>
                  <a:pt x="195533" y="1212105"/>
                </a:lnTo>
                <a:lnTo>
                  <a:pt x="166217" y="1179008"/>
                </a:lnTo>
                <a:lnTo>
                  <a:pt x="138952" y="1144146"/>
                </a:lnTo>
                <a:lnTo>
                  <a:pt x="113833" y="1107614"/>
                </a:lnTo>
                <a:lnTo>
                  <a:pt x="90955" y="1069507"/>
                </a:lnTo>
                <a:lnTo>
                  <a:pt x="70412" y="1029920"/>
                </a:lnTo>
                <a:lnTo>
                  <a:pt x="52301" y="988947"/>
                </a:lnTo>
                <a:lnTo>
                  <a:pt x="36716" y="946684"/>
                </a:lnTo>
                <a:lnTo>
                  <a:pt x="23751" y="903225"/>
                </a:lnTo>
                <a:lnTo>
                  <a:pt x="13502" y="858665"/>
                </a:lnTo>
                <a:lnTo>
                  <a:pt x="6064" y="813099"/>
                </a:lnTo>
                <a:lnTo>
                  <a:pt x="1531" y="766622"/>
                </a:lnTo>
                <a:lnTo>
                  <a:pt x="0" y="719327"/>
                </a:lnTo>
                <a:close/>
              </a:path>
            </a:pathLst>
          </a:custGeom>
          <a:ln w="25908">
            <a:solidFill>
              <a:srgbClr val="385D8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6"/>
          <p:cNvSpPr txBox="1"/>
          <p:nvPr/>
        </p:nvSpPr>
        <p:spPr>
          <a:xfrm>
            <a:off x="8009761" y="2204084"/>
            <a:ext cx="1351789" cy="31995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ru-RU" sz="2000" b="1" spc="-5" dirty="0" smtClean="0">
                <a:solidFill>
                  <a:srgbClr val="FFFFFF"/>
                </a:solidFill>
                <a:latin typeface="Arial Black" panose="020B0A04020102020204" pitchFamily="34" charset="0"/>
                <a:cs typeface="Times New Roman"/>
              </a:rPr>
              <a:t>2 000,0</a:t>
            </a:r>
            <a:endParaRPr sz="2000" dirty="0">
              <a:latin typeface="Arial Black" panose="020B0A04020102020204" pitchFamily="34" charset="0"/>
              <a:cs typeface="Times New Roman"/>
            </a:endParaRPr>
          </a:p>
        </p:txBody>
      </p:sp>
      <p:grpSp>
        <p:nvGrpSpPr>
          <p:cNvPr id="52" name="object 57"/>
          <p:cNvGrpSpPr/>
          <p:nvPr/>
        </p:nvGrpSpPr>
        <p:grpSpPr>
          <a:xfrm>
            <a:off x="8872664" y="2689796"/>
            <a:ext cx="1702435" cy="2426335"/>
            <a:chOff x="8872664" y="2423096"/>
            <a:chExt cx="1702435" cy="2426335"/>
          </a:xfrm>
        </p:grpSpPr>
        <p:sp>
          <p:nvSpPr>
            <p:cNvPr id="53" name="object 58"/>
            <p:cNvSpPr/>
            <p:nvPr/>
          </p:nvSpPr>
          <p:spPr>
            <a:xfrm>
              <a:off x="8885682" y="2436113"/>
              <a:ext cx="1332230" cy="1332230"/>
            </a:xfrm>
            <a:custGeom>
              <a:avLst/>
              <a:gdLst/>
              <a:ahLst/>
              <a:cxnLst/>
              <a:rect l="l" t="t" r="r" b="b"/>
              <a:pathLst>
                <a:path w="1332229" h="1332229">
                  <a:moveTo>
                    <a:pt x="665988" y="0"/>
                  </a:moveTo>
                  <a:lnTo>
                    <a:pt x="618428" y="1672"/>
                  </a:lnTo>
                  <a:lnTo>
                    <a:pt x="571771" y="6614"/>
                  </a:lnTo>
                  <a:lnTo>
                    <a:pt x="526128" y="14712"/>
                  </a:lnTo>
                  <a:lnTo>
                    <a:pt x="481613" y="25855"/>
                  </a:lnTo>
                  <a:lnTo>
                    <a:pt x="438339" y="39928"/>
                  </a:lnTo>
                  <a:lnTo>
                    <a:pt x="396417" y="56821"/>
                  </a:lnTo>
                  <a:lnTo>
                    <a:pt x="355961" y="76419"/>
                  </a:lnTo>
                  <a:lnTo>
                    <a:pt x="317084" y="98610"/>
                  </a:lnTo>
                  <a:lnTo>
                    <a:pt x="279898" y="123281"/>
                  </a:lnTo>
                  <a:lnTo>
                    <a:pt x="244516" y="150320"/>
                  </a:lnTo>
                  <a:lnTo>
                    <a:pt x="211050" y="179614"/>
                  </a:lnTo>
                  <a:lnTo>
                    <a:pt x="179614" y="211050"/>
                  </a:lnTo>
                  <a:lnTo>
                    <a:pt x="150320" y="244516"/>
                  </a:lnTo>
                  <a:lnTo>
                    <a:pt x="123281" y="279898"/>
                  </a:lnTo>
                  <a:lnTo>
                    <a:pt x="98610" y="317084"/>
                  </a:lnTo>
                  <a:lnTo>
                    <a:pt x="76419" y="355961"/>
                  </a:lnTo>
                  <a:lnTo>
                    <a:pt x="56821" y="396417"/>
                  </a:lnTo>
                  <a:lnTo>
                    <a:pt x="39928" y="438339"/>
                  </a:lnTo>
                  <a:lnTo>
                    <a:pt x="25855" y="481613"/>
                  </a:lnTo>
                  <a:lnTo>
                    <a:pt x="14712" y="526128"/>
                  </a:lnTo>
                  <a:lnTo>
                    <a:pt x="6614" y="571771"/>
                  </a:lnTo>
                  <a:lnTo>
                    <a:pt x="1672" y="618428"/>
                  </a:lnTo>
                  <a:lnTo>
                    <a:pt x="0" y="665988"/>
                  </a:lnTo>
                  <a:lnTo>
                    <a:pt x="1672" y="713547"/>
                  </a:lnTo>
                  <a:lnTo>
                    <a:pt x="6614" y="760204"/>
                  </a:lnTo>
                  <a:lnTo>
                    <a:pt x="14712" y="805847"/>
                  </a:lnTo>
                  <a:lnTo>
                    <a:pt x="25855" y="850362"/>
                  </a:lnTo>
                  <a:lnTo>
                    <a:pt x="39928" y="893636"/>
                  </a:lnTo>
                  <a:lnTo>
                    <a:pt x="56821" y="935558"/>
                  </a:lnTo>
                  <a:lnTo>
                    <a:pt x="76419" y="976014"/>
                  </a:lnTo>
                  <a:lnTo>
                    <a:pt x="98610" y="1014891"/>
                  </a:lnTo>
                  <a:lnTo>
                    <a:pt x="123281" y="1052077"/>
                  </a:lnTo>
                  <a:lnTo>
                    <a:pt x="150320" y="1087459"/>
                  </a:lnTo>
                  <a:lnTo>
                    <a:pt x="179614" y="1120925"/>
                  </a:lnTo>
                  <a:lnTo>
                    <a:pt x="211050" y="1152361"/>
                  </a:lnTo>
                  <a:lnTo>
                    <a:pt x="244516" y="1181655"/>
                  </a:lnTo>
                  <a:lnTo>
                    <a:pt x="279898" y="1208694"/>
                  </a:lnTo>
                  <a:lnTo>
                    <a:pt x="317084" y="1233365"/>
                  </a:lnTo>
                  <a:lnTo>
                    <a:pt x="355961" y="1255556"/>
                  </a:lnTo>
                  <a:lnTo>
                    <a:pt x="396417" y="1275154"/>
                  </a:lnTo>
                  <a:lnTo>
                    <a:pt x="438339" y="1292047"/>
                  </a:lnTo>
                  <a:lnTo>
                    <a:pt x="481613" y="1306120"/>
                  </a:lnTo>
                  <a:lnTo>
                    <a:pt x="526128" y="1317263"/>
                  </a:lnTo>
                  <a:lnTo>
                    <a:pt x="571771" y="1325361"/>
                  </a:lnTo>
                  <a:lnTo>
                    <a:pt x="618428" y="1330303"/>
                  </a:lnTo>
                  <a:lnTo>
                    <a:pt x="665988" y="1331976"/>
                  </a:lnTo>
                  <a:lnTo>
                    <a:pt x="713547" y="1330303"/>
                  </a:lnTo>
                  <a:lnTo>
                    <a:pt x="760204" y="1325361"/>
                  </a:lnTo>
                  <a:lnTo>
                    <a:pt x="805847" y="1317263"/>
                  </a:lnTo>
                  <a:lnTo>
                    <a:pt x="850362" y="1306120"/>
                  </a:lnTo>
                  <a:lnTo>
                    <a:pt x="893636" y="1292047"/>
                  </a:lnTo>
                  <a:lnTo>
                    <a:pt x="935558" y="1275154"/>
                  </a:lnTo>
                  <a:lnTo>
                    <a:pt x="976014" y="1255556"/>
                  </a:lnTo>
                  <a:lnTo>
                    <a:pt x="1014891" y="1233365"/>
                  </a:lnTo>
                  <a:lnTo>
                    <a:pt x="1052077" y="1208694"/>
                  </a:lnTo>
                  <a:lnTo>
                    <a:pt x="1087459" y="1181655"/>
                  </a:lnTo>
                  <a:lnTo>
                    <a:pt x="1120925" y="1152361"/>
                  </a:lnTo>
                  <a:lnTo>
                    <a:pt x="1152361" y="1120925"/>
                  </a:lnTo>
                  <a:lnTo>
                    <a:pt x="1181655" y="1087459"/>
                  </a:lnTo>
                  <a:lnTo>
                    <a:pt x="1208694" y="1052077"/>
                  </a:lnTo>
                  <a:lnTo>
                    <a:pt x="1233365" y="1014891"/>
                  </a:lnTo>
                  <a:lnTo>
                    <a:pt x="1255556" y="976014"/>
                  </a:lnTo>
                  <a:lnTo>
                    <a:pt x="1275154" y="935558"/>
                  </a:lnTo>
                  <a:lnTo>
                    <a:pt x="1292047" y="893636"/>
                  </a:lnTo>
                  <a:lnTo>
                    <a:pt x="1306120" y="850362"/>
                  </a:lnTo>
                  <a:lnTo>
                    <a:pt x="1317263" y="805847"/>
                  </a:lnTo>
                  <a:lnTo>
                    <a:pt x="1325361" y="760204"/>
                  </a:lnTo>
                  <a:lnTo>
                    <a:pt x="1330303" y="713547"/>
                  </a:lnTo>
                  <a:lnTo>
                    <a:pt x="1331976" y="665988"/>
                  </a:lnTo>
                  <a:lnTo>
                    <a:pt x="1330303" y="618428"/>
                  </a:lnTo>
                  <a:lnTo>
                    <a:pt x="1325361" y="571771"/>
                  </a:lnTo>
                  <a:lnTo>
                    <a:pt x="1317263" y="526128"/>
                  </a:lnTo>
                  <a:lnTo>
                    <a:pt x="1306120" y="481613"/>
                  </a:lnTo>
                  <a:lnTo>
                    <a:pt x="1292047" y="438339"/>
                  </a:lnTo>
                  <a:lnTo>
                    <a:pt x="1275154" y="396417"/>
                  </a:lnTo>
                  <a:lnTo>
                    <a:pt x="1255556" y="355961"/>
                  </a:lnTo>
                  <a:lnTo>
                    <a:pt x="1233365" y="317084"/>
                  </a:lnTo>
                  <a:lnTo>
                    <a:pt x="1208694" y="279898"/>
                  </a:lnTo>
                  <a:lnTo>
                    <a:pt x="1181655" y="244516"/>
                  </a:lnTo>
                  <a:lnTo>
                    <a:pt x="1152361" y="211050"/>
                  </a:lnTo>
                  <a:lnTo>
                    <a:pt x="1120925" y="179614"/>
                  </a:lnTo>
                  <a:lnTo>
                    <a:pt x="1087459" y="150320"/>
                  </a:lnTo>
                  <a:lnTo>
                    <a:pt x="1052077" y="123281"/>
                  </a:lnTo>
                  <a:lnTo>
                    <a:pt x="1014891" y="98610"/>
                  </a:lnTo>
                  <a:lnTo>
                    <a:pt x="976014" y="76419"/>
                  </a:lnTo>
                  <a:lnTo>
                    <a:pt x="935558" y="56821"/>
                  </a:lnTo>
                  <a:lnTo>
                    <a:pt x="893636" y="39928"/>
                  </a:lnTo>
                  <a:lnTo>
                    <a:pt x="850362" y="25855"/>
                  </a:lnTo>
                  <a:lnTo>
                    <a:pt x="805847" y="14712"/>
                  </a:lnTo>
                  <a:lnTo>
                    <a:pt x="760204" y="6614"/>
                  </a:lnTo>
                  <a:lnTo>
                    <a:pt x="713547" y="1672"/>
                  </a:lnTo>
                  <a:lnTo>
                    <a:pt x="665988" y="0"/>
                  </a:lnTo>
                  <a:close/>
                </a:path>
              </a:pathLst>
            </a:custGeom>
            <a:solidFill>
              <a:srgbClr val="17375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9"/>
            <p:cNvSpPr/>
            <p:nvPr/>
          </p:nvSpPr>
          <p:spPr>
            <a:xfrm>
              <a:off x="8885682" y="2436113"/>
              <a:ext cx="1332230" cy="1332230"/>
            </a:xfrm>
            <a:custGeom>
              <a:avLst/>
              <a:gdLst/>
              <a:ahLst/>
              <a:cxnLst/>
              <a:rect l="l" t="t" r="r" b="b"/>
              <a:pathLst>
                <a:path w="1332229" h="1332229">
                  <a:moveTo>
                    <a:pt x="0" y="665988"/>
                  </a:moveTo>
                  <a:lnTo>
                    <a:pt x="1672" y="618428"/>
                  </a:lnTo>
                  <a:lnTo>
                    <a:pt x="6614" y="571771"/>
                  </a:lnTo>
                  <a:lnTo>
                    <a:pt x="14712" y="526128"/>
                  </a:lnTo>
                  <a:lnTo>
                    <a:pt x="25855" y="481613"/>
                  </a:lnTo>
                  <a:lnTo>
                    <a:pt x="39928" y="438339"/>
                  </a:lnTo>
                  <a:lnTo>
                    <a:pt x="56821" y="396417"/>
                  </a:lnTo>
                  <a:lnTo>
                    <a:pt x="76419" y="355961"/>
                  </a:lnTo>
                  <a:lnTo>
                    <a:pt x="98610" y="317084"/>
                  </a:lnTo>
                  <a:lnTo>
                    <a:pt x="123281" y="279898"/>
                  </a:lnTo>
                  <a:lnTo>
                    <a:pt x="150320" y="244516"/>
                  </a:lnTo>
                  <a:lnTo>
                    <a:pt x="179614" y="211050"/>
                  </a:lnTo>
                  <a:lnTo>
                    <a:pt x="211050" y="179614"/>
                  </a:lnTo>
                  <a:lnTo>
                    <a:pt x="244516" y="150320"/>
                  </a:lnTo>
                  <a:lnTo>
                    <a:pt x="279898" y="123281"/>
                  </a:lnTo>
                  <a:lnTo>
                    <a:pt x="317084" y="98610"/>
                  </a:lnTo>
                  <a:lnTo>
                    <a:pt x="355961" y="76419"/>
                  </a:lnTo>
                  <a:lnTo>
                    <a:pt x="396417" y="56821"/>
                  </a:lnTo>
                  <a:lnTo>
                    <a:pt x="438339" y="39928"/>
                  </a:lnTo>
                  <a:lnTo>
                    <a:pt x="481613" y="25855"/>
                  </a:lnTo>
                  <a:lnTo>
                    <a:pt x="526128" y="14712"/>
                  </a:lnTo>
                  <a:lnTo>
                    <a:pt x="571771" y="6614"/>
                  </a:lnTo>
                  <a:lnTo>
                    <a:pt x="618428" y="1672"/>
                  </a:lnTo>
                  <a:lnTo>
                    <a:pt x="665988" y="0"/>
                  </a:lnTo>
                  <a:lnTo>
                    <a:pt x="713547" y="1672"/>
                  </a:lnTo>
                  <a:lnTo>
                    <a:pt x="760204" y="6614"/>
                  </a:lnTo>
                  <a:lnTo>
                    <a:pt x="805847" y="14712"/>
                  </a:lnTo>
                  <a:lnTo>
                    <a:pt x="850362" y="25855"/>
                  </a:lnTo>
                  <a:lnTo>
                    <a:pt x="893636" y="39928"/>
                  </a:lnTo>
                  <a:lnTo>
                    <a:pt x="935558" y="56821"/>
                  </a:lnTo>
                  <a:lnTo>
                    <a:pt x="976014" y="76419"/>
                  </a:lnTo>
                  <a:lnTo>
                    <a:pt x="1014891" y="98610"/>
                  </a:lnTo>
                  <a:lnTo>
                    <a:pt x="1052077" y="123281"/>
                  </a:lnTo>
                  <a:lnTo>
                    <a:pt x="1087459" y="150320"/>
                  </a:lnTo>
                  <a:lnTo>
                    <a:pt x="1120925" y="179614"/>
                  </a:lnTo>
                  <a:lnTo>
                    <a:pt x="1152361" y="211050"/>
                  </a:lnTo>
                  <a:lnTo>
                    <a:pt x="1181655" y="244516"/>
                  </a:lnTo>
                  <a:lnTo>
                    <a:pt x="1208694" y="279898"/>
                  </a:lnTo>
                  <a:lnTo>
                    <a:pt x="1233365" y="317084"/>
                  </a:lnTo>
                  <a:lnTo>
                    <a:pt x="1255556" y="355961"/>
                  </a:lnTo>
                  <a:lnTo>
                    <a:pt x="1275154" y="396417"/>
                  </a:lnTo>
                  <a:lnTo>
                    <a:pt x="1292047" y="438339"/>
                  </a:lnTo>
                  <a:lnTo>
                    <a:pt x="1306120" y="481613"/>
                  </a:lnTo>
                  <a:lnTo>
                    <a:pt x="1317263" y="526128"/>
                  </a:lnTo>
                  <a:lnTo>
                    <a:pt x="1325361" y="571771"/>
                  </a:lnTo>
                  <a:lnTo>
                    <a:pt x="1330303" y="618428"/>
                  </a:lnTo>
                  <a:lnTo>
                    <a:pt x="1331976" y="665988"/>
                  </a:lnTo>
                  <a:lnTo>
                    <a:pt x="1330303" y="713547"/>
                  </a:lnTo>
                  <a:lnTo>
                    <a:pt x="1325361" y="760204"/>
                  </a:lnTo>
                  <a:lnTo>
                    <a:pt x="1317263" y="805847"/>
                  </a:lnTo>
                  <a:lnTo>
                    <a:pt x="1306120" y="850362"/>
                  </a:lnTo>
                  <a:lnTo>
                    <a:pt x="1292047" y="893636"/>
                  </a:lnTo>
                  <a:lnTo>
                    <a:pt x="1275154" y="935558"/>
                  </a:lnTo>
                  <a:lnTo>
                    <a:pt x="1255556" y="976014"/>
                  </a:lnTo>
                  <a:lnTo>
                    <a:pt x="1233365" y="1014891"/>
                  </a:lnTo>
                  <a:lnTo>
                    <a:pt x="1208694" y="1052077"/>
                  </a:lnTo>
                  <a:lnTo>
                    <a:pt x="1181655" y="1087459"/>
                  </a:lnTo>
                  <a:lnTo>
                    <a:pt x="1152361" y="1120925"/>
                  </a:lnTo>
                  <a:lnTo>
                    <a:pt x="1120925" y="1152361"/>
                  </a:lnTo>
                  <a:lnTo>
                    <a:pt x="1087459" y="1181655"/>
                  </a:lnTo>
                  <a:lnTo>
                    <a:pt x="1052077" y="1208694"/>
                  </a:lnTo>
                  <a:lnTo>
                    <a:pt x="1014891" y="1233365"/>
                  </a:lnTo>
                  <a:lnTo>
                    <a:pt x="976014" y="1255556"/>
                  </a:lnTo>
                  <a:lnTo>
                    <a:pt x="935558" y="1275154"/>
                  </a:lnTo>
                  <a:lnTo>
                    <a:pt x="893636" y="1292047"/>
                  </a:lnTo>
                  <a:lnTo>
                    <a:pt x="850362" y="1306120"/>
                  </a:lnTo>
                  <a:lnTo>
                    <a:pt x="805847" y="1317263"/>
                  </a:lnTo>
                  <a:lnTo>
                    <a:pt x="760204" y="1325361"/>
                  </a:lnTo>
                  <a:lnTo>
                    <a:pt x="713547" y="1330303"/>
                  </a:lnTo>
                  <a:lnTo>
                    <a:pt x="665988" y="1331976"/>
                  </a:lnTo>
                  <a:lnTo>
                    <a:pt x="618428" y="1330303"/>
                  </a:lnTo>
                  <a:lnTo>
                    <a:pt x="571771" y="1325361"/>
                  </a:lnTo>
                  <a:lnTo>
                    <a:pt x="526128" y="1317263"/>
                  </a:lnTo>
                  <a:lnTo>
                    <a:pt x="481613" y="1306120"/>
                  </a:lnTo>
                  <a:lnTo>
                    <a:pt x="438339" y="1292047"/>
                  </a:lnTo>
                  <a:lnTo>
                    <a:pt x="396417" y="1275154"/>
                  </a:lnTo>
                  <a:lnTo>
                    <a:pt x="355961" y="1255556"/>
                  </a:lnTo>
                  <a:lnTo>
                    <a:pt x="317084" y="1233365"/>
                  </a:lnTo>
                  <a:lnTo>
                    <a:pt x="279898" y="1208694"/>
                  </a:lnTo>
                  <a:lnTo>
                    <a:pt x="244516" y="1181655"/>
                  </a:lnTo>
                  <a:lnTo>
                    <a:pt x="211050" y="1152361"/>
                  </a:lnTo>
                  <a:lnTo>
                    <a:pt x="179614" y="1120925"/>
                  </a:lnTo>
                  <a:lnTo>
                    <a:pt x="150320" y="1087459"/>
                  </a:lnTo>
                  <a:lnTo>
                    <a:pt x="123281" y="1052077"/>
                  </a:lnTo>
                  <a:lnTo>
                    <a:pt x="98610" y="1014891"/>
                  </a:lnTo>
                  <a:lnTo>
                    <a:pt x="76419" y="976014"/>
                  </a:lnTo>
                  <a:lnTo>
                    <a:pt x="56821" y="935558"/>
                  </a:lnTo>
                  <a:lnTo>
                    <a:pt x="39928" y="893636"/>
                  </a:lnTo>
                  <a:lnTo>
                    <a:pt x="25855" y="850362"/>
                  </a:lnTo>
                  <a:lnTo>
                    <a:pt x="14712" y="805847"/>
                  </a:lnTo>
                  <a:lnTo>
                    <a:pt x="6614" y="760204"/>
                  </a:lnTo>
                  <a:lnTo>
                    <a:pt x="1672" y="713547"/>
                  </a:lnTo>
                  <a:lnTo>
                    <a:pt x="0" y="665988"/>
                  </a:lnTo>
                  <a:close/>
                </a:path>
              </a:pathLst>
            </a:custGeom>
            <a:ln w="25908">
              <a:solidFill>
                <a:srgbClr val="385D8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60"/>
            <p:cNvSpPr/>
            <p:nvPr/>
          </p:nvSpPr>
          <p:spPr>
            <a:xfrm>
              <a:off x="9301734" y="3576066"/>
              <a:ext cx="1260475" cy="1260475"/>
            </a:xfrm>
            <a:custGeom>
              <a:avLst/>
              <a:gdLst/>
              <a:ahLst/>
              <a:cxnLst/>
              <a:rect l="l" t="t" r="r" b="b"/>
              <a:pathLst>
                <a:path w="1260475" h="1260475">
                  <a:moveTo>
                    <a:pt x="630174" y="0"/>
                  </a:moveTo>
                  <a:lnTo>
                    <a:pt x="583150" y="1728"/>
                  </a:lnTo>
                  <a:lnTo>
                    <a:pt x="537064" y="6833"/>
                  </a:lnTo>
                  <a:lnTo>
                    <a:pt x="492037" y="15193"/>
                  </a:lnTo>
                  <a:lnTo>
                    <a:pt x="448191" y="26685"/>
                  </a:lnTo>
                  <a:lnTo>
                    <a:pt x="405649" y="41187"/>
                  </a:lnTo>
                  <a:lnTo>
                    <a:pt x="364532" y="58578"/>
                  </a:lnTo>
                  <a:lnTo>
                    <a:pt x="324962" y="78736"/>
                  </a:lnTo>
                  <a:lnTo>
                    <a:pt x="287062" y="101538"/>
                  </a:lnTo>
                  <a:lnTo>
                    <a:pt x="250952" y="126863"/>
                  </a:lnTo>
                  <a:lnTo>
                    <a:pt x="216756" y="154589"/>
                  </a:lnTo>
                  <a:lnTo>
                    <a:pt x="184594" y="184594"/>
                  </a:lnTo>
                  <a:lnTo>
                    <a:pt x="154589" y="216756"/>
                  </a:lnTo>
                  <a:lnTo>
                    <a:pt x="126863" y="250952"/>
                  </a:lnTo>
                  <a:lnTo>
                    <a:pt x="101538" y="287062"/>
                  </a:lnTo>
                  <a:lnTo>
                    <a:pt x="78736" y="324962"/>
                  </a:lnTo>
                  <a:lnTo>
                    <a:pt x="58578" y="364532"/>
                  </a:lnTo>
                  <a:lnTo>
                    <a:pt x="41187" y="405649"/>
                  </a:lnTo>
                  <a:lnTo>
                    <a:pt x="26685" y="448191"/>
                  </a:lnTo>
                  <a:lnTo>
                    <a:pt x="15193" y="492037"/>
                  </a:lnTo>
                  <a:lnTo>
                    <a:pt x="6833" y="537064"/>
                  </a:lnTo>
                  <a:lnTo>
                    <a:pt x="1728" y="583150"/>
                  </a:lnTo>
                  <a:lnTo>
                    <a:pt x="0" y="630174"/>
                  </a:lnTo>
                  <a:lnTo>
                    <a:pt x="1728" y="677197"/>
                  </a:lnTo>
                  <a:lnTo>
                    <a:pt x="6833" y="723283"/>
                  </a:lnTo>
                  <a:lnTo>
                    <a:pt x="15193" y="768310"/>
                  </a:lnTo>
                  <a:lnTo>
                    <a:pt x="26685" y="812156"/>
                  </a:lnTo>
                  <a:lnTo>
                    <a:pt x="41187" y="854698"/>
                  </a:lnTo>
                  <a:lnTo>
                    <a:pt x="58578" y="895815"/>
                  </a:lnTo>
                  <a:lnTo>
                    <a:pt x="78736" y="935385"/>
                  </a:lnTo>
                  <a:lnTo>
                    <a:pt x="101538" y="973285"/>
                  </a:lnTo>
                  <a:lnTo>
                    <a:pt x="126863" y="1009395"/>
                  </a:lnTo>
                  <a:lnTo>
                    <a:pt x="154589" y="1043591"/>
                  </a:lnTo>
                  <a:lnTo>
                    <a:pt x="184594" y="1075753"/>
                  </a:lnTo>
                  <a:lnTo>
                    <a:pt x="216756" y="1105758"/>
                  </a:lnTo>
                  <a:lnTo>
                    <a:pt x="250952" y="1133484"/>
                  </a:lnTo>
                  <a:lnTo>
                    <a:pt x="287062" y="1158809"/>
                  </a:lnTo>
                  <a:lnTo>
                    <a:pt x="324962" y="1181611"/>
                  </a:lnTo>
                  <a:lnTo>
                    <a:pt x="364532" y="1201769"/>
                  </a:lnTo>
                  <a:lnTo>
                    <a:pt x="405649" y="1219160"/>
                  </a:lnTo>
                  <a:lnTo>
                    <a:pt x="448191" y="1233662"/>
                  </a:lnTo>
                  <a:lnTo>
                    <a:pt x="492037" y="1245154"/>
                  </a:lnTo>
                  <a:lnTo>
                    <a:pt x="537064" y="1253514"/>
                  </a:lnTo>
                  <a:lnTo>
                    <a:pt x="583150" y="1258619"/>
                  </a:lnTo>
                  <a:lnTo>
                    <a:pt x="630174" y="1260348"/>
                  </a:lnTo>
                  <a:lnTo>
                    <a:pt x="677197" y="1258619"/>
                  </a:lnTo>
                  <a:lnTo>
                    <a:pt x="723283" y="1253514"/>
                  </a:lnTo>
                  <a:lnTo>
                    <a:pt x="768310" y="1245154"/>
                  </a:lnTo>
                  <a:lnTo>
                    <a:pt x="812156" y="1233662"/>
                  </a:lnTo>
                  <a:lnTo>
                    <a:pt x="854698" y="1219160"/>
                  </a:lnTo>
                  <a:lnTo>
                    <a:pt x="895815" y="1201769"/>
                  </a:lnTo>
                  <a:lnTo>
                    <a:pt x="935385" y="1181611"/>
                  </a:lnTo>
                  <a:lnTo>
                    <a:pt x="973285" y="1158809"/>
                  </a:lnTo>
                  <a:lnTo>
                    <a:pt x="1009395" y="1133484"/>
                  </a:lnTo>
                  <a:lnTo>
                    <a:pt x="1043591" y="1105758"/>
                  </a:lnTo>
                  <a:lnTo>
                    <a:pt x="1075753" y="1075753"/>
                  </a:lnTo>
                  <a:lnTo>
                    <a:pt x="1105758" y="1043591"/>
                  </a:lnTo>
                  <a:lnTo>
                    <a:pt x="1133484" y="1009395"/>
                  </a:lnTo>
                  <a:lnTo>
                    <a:pt x="1158809" y="973285"/>
                  </a:lnTo>
                  <a:lnTo>
                    <a:pt x="1181611" y="935385"/>
                  </a:lnTo>
                  <a:lnTo>
                    <a:pt x="1201769" y="895815"/>
                  </a:lnTo>
                  <a:lnTo>
                    <a:pt x="1219160" y="854698"/>
                  </a:lnTo>
                  <a:lnTo>
                    <a:pt x="1233662" y="812156"/>
                  </a:lnTo>
                  <a:lnTo>
                    <a:pt x="1245154" y="768310"/>
                  </a:lnTo>
                  <a:lnTo>
                    <a:pt x="1253514" y="723283"/>
                  </a:lnTo>
                  <a:lnTo>
                    <a:pt x="1258619" y="677197"/>
                  </a:lnTo>
                  <a:lnTo>
                    <a:pt x="1260348" y="630174"/>
                  </a:lnTo>
                  <a:lnTo>
                    <a:pt x="1258619" y="583150"/>
                  </a:lnTo>
                  <a:lnTo>
                    <a:pt x="1253514" y="537064"/>
                  </a:lnTo>
                  <a:lnTo>
                    <a:pt x="1245154" y="492037"/>
                  </a:lnTo>
                  <a:lnTo>
                    <a:pt x="1233662" y="448191"/>
                  </a:lnTo>
                  <a:lnTo>
                    <a:pt x="1219160" y="405649"/>
                  </a:lnTo>
                  <a:lnTo>
                    <a:pt x="1201769" y="364532"/>
                  </a:lnTo>
                  <a:lnTo>
                    <a:pt x="1181611" y="324962"/>
                  </a:lnTo>
                  <a:lnTo>
                    <a:pt x="1158809" y="287062"/>
                  </a:lnTo>
                  <a:lnTo>
                    <a:pt x="1133484" y="250952"/>
                  </a:lnTo>
                  <a:lnTo>
                    <a:pt x="1105758" y="216756"/>
                  </a:lnTo>
                  <a:lnTo>
                    <a:pt x="1075753" y="184594"/>
                  </a:lnTo>
                  <a:lnTo>
                    <a:pt x="1043591" y="154589"/>
                  </a:lnTo>
                  <a:lnTo>
                    <a:pt x="1009395" y="126863"/>
                  </a:lnTo>
                  <a:lnTo>
                    <a:pt x="973285" y="101538"/>
                  </a:lnTo>
                  <a:lnTo>
                    <a:pt x="935385" y="78736"/>
                  </a:lnTo>
                  <a:lnTo>
                    <a:pt x="895815" y="58578"/>
                  </a:lnTo>
                  <a:lnTo>
                    <a:pt x="854698" y="41187"/>
                  </a:lnTo>
                  <a:lnTo>
                    <a:pt x="812156" y="26685"/>
                  </a:lnTo>
                  <a:lnTo>
                    <a:pt x="768310" y="15193"/>
                  </a:lnTo>
                  <a:lnTo>
                    <a:pt x="723283" y="6833"/>
                  </a:lnTo>
                  <a:lnTo>
                    <a:pt x="677197" y="1728"/>
                  </a:lnTo>
                  <a:lnTo>
                    <a:pt x="630174" y="0"/>
                  </a:lnTo>
                  <a:close/>
                </a:path>
              </a:pathLst>
            </a:custGeom>
            <a:solidFill>
              <a:srgbClr val="2440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61"/>
            <p:cNvSpPr/>
            <p:nvPr/>
          </p:nvSpPr>
          <p:spPr>
            <a:xfrm>
              <a:off x="9301734" y="3576066"/>
              <a:ext cx="1260475" cy="1260475"/>
            </a:xfrm>
            <a:custGeom>
              <a:avLst/>
              <a:gdLst/>
              <a:ahLst/>
              <a:cxnLst/>
              <a:rect l="l" t="t" r="r" b="b"/>
              <a:pathLst>
                <a:path w="1260475" h="1260475">
                  <a:moveTo>
                    <a:pt x="0" y="630174"/>
                  </a:moveTo>
                  <a:lnTo>
                    <a:pt x="1728" y="583150"/>
                  </a:lnTo>
                  <a:lnTo>
                    <a:pt x="6833" y="537064"/>
                  </a:lnTo>
                  <a:lnTo>
                    <a:pt x="15193" y="492037"/>
                  </a:lnTo>
                  <a:lnTo>
                    <a:pt x="26685" y="448191"/>
                  </a:lnTo>
                  <a:lnTo>
                    <a:pt x="41187" y="405649"/>
                  </a:lnTo>
                  <a:lnTo>
                    <a:pt x="58578" y="364532"/>
                  </a:lnTo>
                  <a:lnTo>
                    <a:pt x="78736" y="324962"/>
                  </a:lnTo>
                  <a:lnTo>
                    <a:pt x="101538" y="287062"/>
                  </a:lnTo>
                  <a:lnTo>
                    <a:pt x="126863" y="250952"/>
                  </a:lnTo>
                  <a:lnTo>
                    <a:pt x="154589" y="216756"/>
                  </a:lnTo>
                  <a:lnTo>
                    <a:pt x="184594" y="184594"/>
                  </a:lnTo>
                  <a:lnTo>
                    <a:pt x="216756" y="154589"/>
                  </a:lnTo>
                  <a:lnTo>
                    <a:pt x="250952" y="126863"/>
                  </a:lnTo>
                  <a:lnTo>
                    <a:pt x="287062" y="101538"/>
                  </a:lnTo>
                  <a:lnTo>
                    <a:pt x="324962" y="78736"/>
                  </a:lnTo>
                  <a:lnTo>
                    <a:pt x="364532" y="58578"/>
                  </a:lnTo>
                  <a:lnTo>
                    <a:pt x="405649" y="41187"/>
                  </a:lnTo>
                  <a:lnTo>
                    <a:pt x="448191" y="26685"/>
                  </a:lnTo>
                  <a:lnTo>
                    <a:pt x="492037" y="15193"/>
                  </a:lnTo>
                  <a:lnTo>
                    <a:pt x="537064" y="6833"/>
                  </a:lnTo>
                  <a:lnTo>
                    <a:pt x="583150" y="1728"/>
                  </a:lnTo>
                  <a:lnTo>
                    <a:pt x="630174" y="0"/>
                  </a:lnTo>
                  <a:lnTo>
                    <a:pt x="677197" y="1728"/>
                  </a:lnTo>
                  <a:lnTo>
                    <a:pt x="723283" y="6833"/>
                  </a:lnTo>
                  <a:lnTo>
                    <a:pt x="768310" y="15193"/>
                  </a:lnTo>
                  <a:lnTo>
                    <a:pt x="812156" y="26685"/>
                  </a:lnTo>
                  <a:lnTo>
                    <a:pt x="854698" y="41187"/>
                  </a:lnTo>
                  <a:lnTo>
                    <a:pt x="895815" y="58578"/>
                  </a:lnTo>
                  <a:lnTo>
                    <a:pt x="935385" y="78736"/>
                  </a:lnTo>
                  <a:lnTo>
                    <a:pt x="973285" y="101538"/>
                  </a:lnTo>
                  <a:lnTo>
                    <a:pt x="1009395" y="126863"/>
                  </a:lnTo>
                  <a:lnTo>
                    <a:pt x="1043591" y="154589"/>
                  </a:lnTo>
                  <a:lnTo>
                    <a:pt x="1075753" y="184594"/>
                  </a:lnTo>
                  <a:lnTo>
                    <a:pt x="1105758" y="216756"/>
                  </a:lnTo>
                  <a:lnTo>
                    <a:pt x="1133484" y="250952"/>
                  </a:lnTo>
                  <a:lnTo>
                    <a:pt x="1158809" y="287062"/>
                  </a:lnTo>
                  <a:lnTo>
                    <a:pt x="1181611" y="324962"/>
                  </a:lnTo>
                  <a:lnTo>
                    <a:pt x="1201769" y="364532"/>
                  </a:lnTo>
                  <a:lnTo>
                    <a:pt x="1219160" y="405649"/>
                  </a:lnTo>
                  <a:lnTo>
                    <a:pt x="1233662" y="448191"/>
                  </a:lnTo>
                  <a:lnTo>
                    <a:pt x="1245154" y="492037"/>
                  </a:lnTo>
                  <a:lnTo>
                    <a:pt x="1253514" y="537064"/>
                  </a:lnTo>
                  <a:lnTo>
                    <a:pt x="1258619" y="583150"/>
                  </a:lnTo>
                  <a:lnTo>
                    <a:pt x="1260348" y="630174"/>
                  </a:lnTo>
                  <a:lnTo>
                    <a:pt x="1258619" y="677197"/>
                  </a:lnTo>
                  <a:lnTo>
                    <a:pt x="1253514" y="723283"/>
                  </a:lnTo>
                  <a:lnTo>
                    <a:pt x="1245154" y="768310"/>
                  </a:lnTo>
                  <a:lnTo>
                    <a:pt x="1233662" y="812156"/>
                  </a:lnTo>
                  <a:lnTo>
                    <a:pt x="1219160" y="854698"/>
                  </a:lnTo>
                  <a:lnTo>
                    <a:pt x="1201769" y="895815"/>
                  </a:lnTo>
                  <a:lnTo>
                    <a:pt x="1181611" y="935385"/>
                  </a:lnTo>
                  <a:lnTo>
                    <a:pt x="1158809" y="973285"/>
                  </a:lnTo>
                  <a:lnTo>
                    <a:pt x="1133484" y="1009395"/>
                  </a:lnTo>
                  <a:lnTo>
                    <a:pt x="1105758" y="1043591"/>
                  </a:lnTo>
                  <a:lnTo>
                    <a:pt x="1075753" y="1075753"/>
                  </a:lnTo>
                  <a:lnTo>
                    <a:pt x="1043591" y="1105758"/>
                  </a:lnTo>
                  <a:lnTo>
                    <a:pt x="1009395" y="1133484"/>
                  </a:lnTo>
                  <a:lnTo>
                    <a:pt x="973285" y="1158809"/>
                  </a:lnTo>
                  <a:lnTo>
                    <a:pt x="935385" y="1181611"/>
                  </a:lnTo>
                  <a:lnTo>
                    <a:pt x="895815" y="1201769"/>
                  </a:lnTo>
                  <a:lnTo>
                    <a:pt x="854698" y="1219160"/>
                  </a:lnTo>
                  <a:lnTo>
                    <a:pt x="812156" y="1233662"/>
                  </a:lnTo>
                  <a:lnTo>
                    <a:pt x="768310" y="1245154"/>
                  </a:lnTo>
                  <a:lnTo>
                    <a:pt x="723283" y="1253514"/>
                  </a:lnTo>
                  <a:lnTo>
                    <a:pt x="677197" y="1258619"/>
                  </a:lnTo>
                  <a:lnTo>
                    <a:pt x="630174" y="1260348"/>
                  </a:lnTo>
                  <a:lnTo>
                    <a:pt x="583150" y="1258619"/>
                  </a:lnTo>
                  <a:lnTo>
                    <a:pt x="537064" y="1253514"/>
                  </a:lnTo>
                  <a:lnTo>
                    <a:pt x="492037" y="1245154"/>
                  </a:lnTo>
                  <a:lnTo>
                    <a:pt x="448191" y="1233662"/>
                  </a:lnTo>
                  <a:lnTo>
                    <a:pt x="405649" y="1219160"/>
                  </a:lnTo>
                  <a:lnTo>
                    <a:pt x="364532" y="1201769"/>
                  </a:lnTo>
                  <a:lnTo>
                    <a:pt x="324962" y="1181611"/>
                  </a:lnTo>
                  <a:lnTo>
                    <a:pt x="287062" y="1158809"/>
                  </a:lnTo>
                  <a:lnTo>
                    <a:pt x="250952" y="1133484"/>
                  </a:lnTo>
                  <a:lnTo>
                    <a:pt x="216756" y="1105758"/>
                  </a:lnTo>
                  <a:lnTo>
                    <a:pt x="184594" y="1075753"/>
                  </a:lnTo>
                  <a:lnTo>
                    <a:pt x="154589" y="1043591"/>
                  </a:lnTo>
                  <a:lnTo>
                    <a:pt x="126863" y="1009395"/>
                  </a:lnTo>
                  <a:lnTo>
                    <a:pt x="101538" y="973285"/>
                  </a:lnTo>
                  <a:lnTo>
                    <a:pt x="78736" y="935385"/>
                  </a:lnTo>
                  <a:lnTo>
                    <a:pt x="58578" y="895815"/>
                  </a:lnTo>
                  <a:lnTo>
                    <a:pt x="41187" y="854698"/>
                  </a:lnTo>
                  <a:lnTo>
                    <a:pt x="26685" y="812156"/>
                  </a:lnTo>
                  <a:lnTo>
                    <a:pt x="15193" y="768310"/>
                  </a:lnTo>
                  <a:lnTo>
                    <a:pt x="6833" y="723283"/>
                  </a:lnTo>
                  <a:lnTo>
                    <a:pt x="1728" y="677197"/>
                  </a:lnTo>
                  <a:lnTo>
                    <a:pt x="0" y="630174"/>
                  </a:lnTo>
                  <a:close/>
                </a:path>
              </a:pathLst>
            </a:custGeom>
            <a:ln w="25908">
              <a:solidFill>
                <a:srgbClr val="385D8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7" name="object 62"/>
          <p:cNvSpPr txBox="1"/>
          <p:nvPr/>
        </p:nvSpPr>
        <p:spPr>
          <a:xfrm>
            <a:off x="9063227" y="3222625"/>
            <a:ext cx="1629538" cy="32124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ru-RU" sz="2000" b="1" dirty="0" smtClean="0">
                <a:solidFill>
                  <a:srgbClr val="FFFFFF"/>
                </a:solidFill>
                <a:latin typeface="Arial Black" panose="020B0A04020102020204" pitchFamily="34" charset="0"/>
                <a:cs typeface="Times New Roman"/>
              </a:rPr>
              <a:t>3 409,3</a:t>
            </a:r>
            <a:endParaRPr sz="2000" dirty="0">
              <a:latin typeface="Arial Black" panose="020B0A04020102020204" pitchFamily="34" charset="0"/>
              <a:cs typeface="Times New Roman"/>
            </a:endParaRPr>
          </a:p>
        </p:txBody>
      </p:sp>
      <p:sp>
        <p:nvSpPr>
          <p:cNvPr id="58" name="object 63"/>
          <p:cNvSpPr txBox="1"/>
          <p:nvPr/>
        </p:nvSpPr>
        <p:spPr>
          <a:xfrm>
            <a:off x="9330817" y="4330903"/>
            <a:ext cx="1686288" cy="32124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ru-RU" sz="2000" b="1" dirty="0" smtClean="0">
                <a:solidFill>
                  <a:srgbClr val="FFFFFF"/>
                </a:solidFill>
                <a:latin typeface="Arial Black" panose="020B0A04020102020204" pitchFamily="34" charset="0"/>
                <a:cs typeface="Times New Roman"/>
              </a:rPr>
              <a:t>28 727,4</a:t>
            </a:r>
            <a:endParaRPr sz="2000" dirty="0">
              <a:latin typeface="Arial Black" panose="020B0A04020102020204" pitchFamily="34" charset="0"/>
              <a:cs typeface="Times New Roman"/>
            </a:endParaRPr>
          </a:p>
        </p:txBody>
      </p:sp>
      <p:sp>
        <p:nvSpPr>
          <p:cNvPr id="59" name="object 36"/>
          <p:cNvSpPr txBox="1"/>
          <p:nvPr/>
        </p:nvSpPr>
        <p:spPr>
          <a:xfrm>
            <a:off x="217244" y="4152453"/>
            <a:ext cx="2106004" cy="1629292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207645" marR="198755" algn="ctr">
              <a:lnSpc>
                <a:spcPct val="101400"/>
              </a:lnSpc>
              <a:spcBef>
                <a:spcPts val="90"/>
              </a:spcBef>
            </a:pPr>
            <a:r>
              <a:rPr sz="1450" spc="-5" dirty="0">
                <a:latin typeface="Arial Black" panose="020B0A04020102020204" pitchFamily="34" charset="0"/>
                <a:cs typeface="Times New Roman"/>
              </a:rPr>
              <a:t>Субсидия</a:t>
            </a:r>
            <a:r>
              <a:rPr sz="1450" spc="-40" dirty="0">
                <a:latin typeface="Arial Black" panose="020B0A04020102020204" pitchFamily="34" charset="0"/>
                <a:cs typeface="Times New Roman"/>
              </a:rPr>
              <a:t> </a:t>
            </a:r>
            <a:r>
              <a:rPr sz="1450" dirty="0">
                <a:latin typeface="Arial Black" panose="020B0A04020102020204" pitchFamily="34" charset="0"/>
                <a:cs typeface="Times New Roman"/>
              </a:rPr>
              <a:t>на </a:t>
            </a:r>
            <a:r>
              <a:rPr sz="1450" spc="-345" dirty="0">
                <a:latin typeface="Arial Black" panose="020B0A04020102020204" pitchFamily="34" charset="0"/>
                <a:cs typeface="Times New Roman"/>
              </a:rPr>
              <a:t> </a:t>
            </a:r>
            <a:r>
              <a:rPr sz="1450" dirty="0">
                <a:latin typeface="Arial Black" panose="020B0A04020102020204" pitchFamily="34" charset="0"/>
                <a:cs typeface="Times New Roman"/>
              </a:rPr>
              <a:t>выполнения</a:t>
            </a:r>
          </a:p>
          <a:p>
            <a:pPr marL="12065" marR="5080" algn="ctr">
              <a:lnSpc>
                <a:spcPts val="1760"/>
              </a:lnSpc>
              <a:spcBef>
                <a:spcPts val="50"/>
              </a:spcBef>
            </a:pPr>
            <a:r>
              <a:rPr sz="1450" spc="-35" dirty="0" err="1">
                <a:latin typeface="Arial Black" panose="020B0A04020102020204" pitchFamily="34" charset="0"/>
                <a:cs typeface="Times New Roman"/>
              </a:rPr>
              <a:t>г</a:t>
            </a:r>
            <a:r>
              <a:rPr sz="1450" spc="40" dirty="0" err="1">
                <a:latin typeface="Arial Black" panose="020B0A04020102020204" pitchFamily="34" charset="0"/>
                <a:cs typeface="Times New Roman"/>
              </a:rPr>
              <a:t>о</a:t>
            </a:r>
            <a:r>
              <a:rPr sz="1450" spc="-25" dirty="0" err="1">
                <a:latin typeface="Arial Black" panose="020B0A04020102020204" pitchFamily="34" charset="0"/>
                <a:cs typeface="Times New Roman"/>
              </a:rPr>
              <a:t>с</a:t>
            </a:r>
            <a:r>
              <a:rPr sz="1450" spc="-95" dirty="0" err="1">
                <a:latin typeface="Arial Black" panose="020B0A04020102020204" pitchFamily="34" charset="0"/>
                <a:cs typeface="Times New Roman"/>
              </a:rPr>
              <a:t>у</a:t>
            </a:r>
            <a:r>
              <a:rPr sz="1450" spc="5" dirty="0" err="1">
                <a:latin typeface="Arial Black" panose="020B0A04020102020204" pitchFamily="34" charset="0"/>
                <a:cs typeface="Times New Roman"/>
              </a:rPr>
              <a:t>дар</a:t>
            </a:r>
            <a:r>
              <a:rPr sz="1450" spc="-5" dirty="0" err="1">
                <a:latin typeface="Arial Black" panose="020B0A04020102020204" pitchFamily="34" charset="0"/>
                <a:cs typeface="Times New Roman"/>
              </a:rPr>
              <a:t>с</a:t>
            </a:r>
            <a:r>
              <a:rPr sz="1450" spc="5" dirty="0" err="1">
                <a:latin typeface="Arial Black" panose="020B0A04020102020204" pitchFamily="34" charset="0"/>
                <a:cs typeface="Times New Roman"/>
              </a:rPr>
              <a:t>т</a:t>
            </a:r>
            <a:r>
              <a:rPr sz="1450" spc="-10" dirty="0" err="1">
                <a:latin typeface="Arial Black" panose="020B0A04020102020204" pitchFamily="34" charset="0"/>
                <a:cs typeface="Times New Roman"/>
              </a:rPr>
              <a:t>в</a:t>
            </a:r>
            <a:r>
              <a:rPr sz="1450" spc="5" dirty="0" err="1">
                <a:latin typeface="Arial Black" panose="020B0A04020102020204" pitchFamily="34" charset="0"/>
                <a:cs typeface="Times New Roman"/>
              </a:rPr>
              <a:t>е</a:t>
            </a:r>
            <a:r>
              <a:rPr sz="1450" spc="-5" dirty="0" err="1">
                <a:latin typeface="Arial Black" panose="020B0A04020102020204" pitchFamily="34" charset="0"/>
                <a:cs typeface="Times New Roman"/>
              </a:rPr>
              <a:t>н</a:t>
            </a:r>
            <a:r>
              <a:rPr sz="1450" dirty="0" err="1">
                <a:latin typeface="Arial Black" panose="020B0A04020102020204" pitchFamily="34" charset="0"/>
                <a:cs typeface="Times New Roman"/>
              </a:rPr>
              <a:t>но</a:t>
            </a:r>
            <a:r>
              <a:rPr sz="1450" spc="-35" dirty="0" err="1">
                <a:latin typeface="Arial Black" panose="020B0A04020102020204" pitchFamily="34" charset="0"/>
                <a:cs typeface="Times New Roman"/>
              </a:rPr>
              <a:t>г</a:t>
            </a:r>
            <a:r>
              <a:rPr sz="1450" dirty="0" err="1">
                <a:latin typeface="Arial Black" panose="020B0A04020102020204" pitchFamily="34" charset="0"/>
                <a:cs typeface="Times New Roman"/>
              </a:rPr>
              <a:t>о</a:t>
            </a:r>
            <a:r>
              <a:rPr sz="1450" dirty="0">
                <a:latin typeface="Arial Black" panose="020B0A04020102020204" pitchFamily="34" charset="0"/>
                <a:cs typeface="Times New Roman"/>
              </a:rPr>
              <a:t>  </a:t>
            </a:r>
            <a:r>
              <a:rPr sz="1450" dirty="0" err="1" smtClean="0">
                <a:latin typeface="Arial Black" panose="020B0A04020102020204" pitchFamily="34" charset="0"/>
                <a:cs typeface="Times New Roman"/>
              </a:rPr>
              <a:t>задания</a:t>
            </a:r>
            <a:r>
              <a:rPr lang="ru-RU" sz="1450" dirty="0" smtClean="0">
                <a:latin typeface="Arial Black" panose="020B0A04020102020204" pitchFamily="34" charset="0"/>
                <a:cs typeface="Times New Roman"/>
              </a:rPr>
              <a:t> и целевая субсидия на приобретение оборудования</a:t>
            </a:r>
            <a:endParaRPr sz="1450" dirty="0">
              <a:latin typeface="Arial Black" panose="020B0A04020102020204" pitchFamily="34" charset="0"/>
              <a:cs typeface="Times New Roman"/>
            </a:endParaRPr>
          </a:p>
        </p:txBody>
      </p:sp>
      <p:sp>
        <p:nvSpPr>
          <p:cNvPr id="60" name="object 35"/>
          <p:cNvSpPr txBox="1"/>
          <p:nvPr/>
        </p:nvSpPr>
        <p:spPr>
          <a:xfrm>
            <a:off x="562356" y="3114100"/>
            <a:ext cx="1802257" cy="460382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10"/>
              </a:spcBef>
            </a:pPr>
            <a:r>
              <a:rPr lang="ru-RU" sz="1450" spc="-20" dirty="0" smtClean="0">
                <a:latin typeface="Arial Black" panose="020B0A04020102020204" pitchFamily="34" charset="0"/>
                <a:cs typeface="Times New Roman"/>
              </a:rPr>
              <a:t>Гранты </a:t>
            </a:r>
            <a:r>
              <a:rPr sz="1450" spc="-20" dirty="0" smtClean="0">
                <a:latin typeface="Arial Black" panose="020B0A04020102020204" pitchFamily="34" charset="0"/>
                <a:cs typeface="Times New Roman"/>
              </a:rPr>
              <a:t>Р</a:t>
            </a:r>
            <a:r>
              <a:rPr sz="1450" dirty="0" smtClean="0">
                <a:latin typeface="Arial Black" panose="020B0A04020102020204" pitchFamily="34" charset="0"/>
                <a:cs typeface="Times New Roman"/>
              </a:rPr>
              <a:t>ФФИ/РНФ</a:t>
            </a:r>
            <a:r>
              <a:rPr lang="ru-RU" sz="1450" dirty="0" smtClean="0">
                <a:latin typeface="Arial Black" panose="020B0A04020102020204" pitchFamily="34" charset="0"/>
                <a:cs typeface="Times New Roman"/>
              </a:rPr>
              <a:t> и др.</a:t>
            </a:r>
            <a:endParaRPr sz="1450" dirty="0">
              <a:latin typeface="Arial Black" panose="020B0A04020102020204" pitchFamily="34" charset="0"/>
              <a:cs typeface="Times New Roman"/>
            </a:endParaRPr>
          </a:p>
        </p:txBody>
      </p:sp>
      <p:sp>
        <p:nvSpPr>
          <p:cNvPr id="61" name="object 38"/>
          <p:cNvSpPr txBox="1"/>
          <p:nvPr/>
        </p:nvSpPr>
        <p:spPr>
          <a:xfrm>
            <a:off x="847725" y="1773777"/>
            <a:ext cx="2360675" cy="68768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R="5080" algn="ctr">
              <a:lnSpc>
                <a:spcPct val="101400"/>
              </a:lnSpc>
            </a:pPr>
            <a:r>
              <a:rPr sz="1450" spc="-5" dirty="0">
                <a:latin typeface="Arial Black" panose="020B0A04020102020204" pitchFamily="34" charset="0"/>
                <a:cs typeface="Times New Roman"/>
              </a:rPr>
              <a:t>Прочие </a:t>
            </a:r>
            <a:r>
              <a:rPr sz="1450" dirty="0">
                <a:latin typeface="Arial Black" panose="020B0A04020102020204" pitchFamily="34" charset="0"/>
                <a:cs typeface="Times New Roman"/>
              </a:rPr>
              <a:t> </a:t>
            </a:r>
            <a:r>
              <a:rPr sz="1450" dirty="0" err="1">
                <a:latin typeface="Arial Black" panose="020B0A04020102020204" pitchFamily="34" charset="0"/>
                <a:cs typeface="Times New Roman"/>
              </a:rPr>
              <a:t>прогнозируемые</a:t>
            </a:r>
            <a:r>
              <a:rPr sz="1450" spc="-20" dirty="0">
                <a:latin typeface="Arial Black" panose="020B0A04020102020204" pitchFamily="34" charset="0"/>
                <a:cs typeface="Times New Roman"/>
              </a:rPr>
              <a:t> </a:t>
            </a:r>
            <a:r>
              <a:rPr lang="ru-RU" sz="1450" dirty="0" smtClean="0">
                <a:latin typeface="Arial Black" panose="020B0A04020102020204" pitchFamily="34" charset="0"/>
                <a:cs typeface="Times New Roman"/>
              </a:rPr>
              <a:t>проекты</a:t>
            </a:r>
            <a:endParaRPr sz="1450" dirty="0">
              <a:latin typeface="Arial Black" panose="020B0A04020102020204" pitchFamily="34" charset="0"/>
              <a:cs typeface="Times New Roman"/>
            </a:endParaRPr>
          </a:p>
        </p:txBody>
      </p:sp>
      <p:grpSp>
        <p:nvGrpSpPr>
          <p:cNvPr id="62" name="object 13"/>
          <p:cNvGrpSpPr/>
          <p:nvPr/>
        </p:nvGrpSpPr>
        <p:grpSpPr>
          <a:xfrm>
            <a:off x="7718661" y="5474899"/>
            <a:ext cx="2843547" cy="1383339"/>
            <a:chOff x="9185910" y="1681813"/>
            <a:chExt cx="2735580" cy="1499664"/>
          </a:xfrm>
        </p:grpSpPr>
        <p:sp>
          <p:nvSpPr>
            <p:cNvPr id="63" name="object 14"/>
            <p:cNvSpPr/>
            <p:nvPr/>
          </p:nvSpPr>
          <p:spPr>
            <a:xfrm>
              <a:off x="10243716" y="2385822"/>
              <a:ext cx="1677774" cy="795655"/>
            </a:xfrm>
            <a:custGeom>
              <a:avLst/>
              <a:gdLst/>
              <a:ahLst/>
              <a:cxnLst/>
              <a:rect l="l" t="t" r="r" b="b"/>
              <a:pathLst>
                <a:path w="1432559" h="795655">
                  <a:moveTo>
                    <a:pt x="0" y="795527"/>
                  </a:moveTo>
                  <a:lnTo>
                    <a:pt x="1432559" y="795527"/>
                  </a:lnTo>
                  <a:lnTo>
                    <a:pt x="1432559" y="0"/>
                  </a:lnTo>
                  <a:lnTo>
                    <a:pt x="0" y="0"/>
                  </a:lnTo>
                  <a:lnTo>
                    <a:pt x="0" y="795527"/>
                  </a:lnTo>
                  <a:close/>
                </a:path>
              </a:pathLst>
            </a:custGeom>
            <a:ln w="25908">
              <a:solidFill>
                <a:srgbClr val="385D8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19"/>
            <p:cNvSpPr/>
            <p:nvPr/>
          </p:nvSpPr>
          <p:spPr>
            <a:xfrm>
              <a:off x="9185910" y="1692903"/>
              <a:ext cx="1983105" cy="786263"/>
            </a:xfrm>
            <a:custGeom>
              <a:avLst/>
              <a:gdLst/>
              <a:ahLst/>
              <a:cxnLst/>
              <a:rect l="l" t="t" r="r" b="b"/>
              <a:pathLst>
                <a:path w="1983104" h="992505">
                  <a:moveTo>
                    <a:pt x="1982724" y="0"/>
                  </a:moveTo>
                  <a:lnTo>
                    <a:pt x="0" y="0"/>
                  </a:lnTo>
                  <a:lnTo>
                    <a:pt x="0" y="992124"/>
                  </a:lnTo>
                  <a:lnTo>
                    <a:pt x="1982724" y="992124"/>
                  </a:lnTo>
                  <a:lnTo>
                    <a:pt x="1982724" y="0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>
              <a:pPr algn="ctr"/>
              <a:endParaRPr lang="ru-RU" sz="1000" dirty="0" smtClean="0">
                <a:latin typeface="Arial Black" panose="020B0A04020102020204" pitchFamily="34" charset="0"/>
              </a:endParaRPr>
            </a:p>
            <a:p>
              <a:pPr algn="ctr"/>
              <a:r>
                <a:rPr lang="ru-RU" dirty="0" smtClean="0">
                  <a:latin typeface="Arial Black" panose="020B0A04020102020204" pitchFamily="34" charset="0"/>
                </a:rPr>
                <a:t>ИТОГО</a:t>
              </a:r>
              <a:endParaRPr dirty="0">
                <a:latin typeface="Arial Black" panose="020B0A04020102020204" pitchFamily="34" charset="0"/>
              </a:endParaRPr>
            </a:p>
          </p:txBody>
        </p:sp>
        <p:sp>
          <p:nvSpPr>
            <p:cNvPr id="65" name="object 20"/>
            <p:cNvSpPr/>
            <p:nvPr/>
          </p:nvSpPr>
          <p:spPr>
            <a:xfrm>
              <a:off x="9185910" y="1681813"/>
              <a:ext cx="1983105" cy="797353"/>
            </a:xfrm>
            <a:custGeom>
              <a:avLst/>
              <a:gdLst/>
              <a:ahLst/>
              <a:cxnLst/>
              <a:rect l="l" t="t" r="r" b="b"/>
              <a:pathLst>
                <a:path w="1983104" h="992505">
                  <a:moveTo>
                    <a:pt x="0" y="992124"/>
                  </a:moveTo>
                  <a:lnTo>
                    <a:pt x="1982724" y="992124"/>
                  </a:lnTo>
                  <a:lnTo>
                    <a:pt x="1982724" y="0"/>
                  </a:lnTo>
                  <a:lnTo>
                    <a:pt x="0" y="0"/>
                  </a:lnTo>
                  <a:lnTo>
                    <a:pt x="0" y="992124"/>
                  </a:lnTo>
                  <a:close/>
                </a:path>
              </a:pathLst>
            </a:custGeom>
            <a:ln w="25908">
              <a:solidFill>
                <a:srgbClr val="4F81B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6" name="TextBox 65"/>
          <p:cNvSpPr txBox="1"/>
          <p:nvPr/>
        </p:nvSpPr>
        <p:spPr>
          <a:xfrm>
            <a:off x="8624068" y="6207096"/>
            <a:ext cx="20189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Arial Black" panose="020B0A04020102020204" pitchFamily="34" charset="0"/>
              </a:rPr>
              <a:t>82 799,1</a:t>
            </a:r>
          </a:p>
          <a:p>
            <a:pPr algn="ctr"/>
            <a:r>
              <a:rPr lang="ru-RU" b="1" dirty="0" err="1" smtClean="0">
                <a:latin typeface="Arial Black" panose="020B0A04020102020204" pitchFamily="34" charset="0"/>
              </a:rPr>
              <a:t>тыс.руб</a:t>
            </a:r>
            <a:r>
              <a:rPr lang="ru-RU" b="1" dirty="0" smtClean="0">
                <a:latin typeface="Arial Black" panose="020B0A04020102020204" pitchFamily="34" charset="0"/>
              </a:rPr>
              <a:t>.</a:t>
            </a:r>
            <a:endParaRPr lang="ru-RU" b="1" dirty="0">
              <a:latin typeface="Arial Black" panose="020B0A04020102020204" pitchFamily="34" charset="0"/>
            </a:endParaRPr>
          </a:p>
        </p:txBody>
      </p:sp>
      <p:sp>
        <p:nvSpPr>
          <p:cNvPr id="67" name="object 38"/>
          <p:cNvSpPr txBox="1"/>
          <p:nvPr/>
        </p:nvSpPr>
        <p:spPr>
          <a:xfrm>
            <a:off x="9448800" y="1879290"/>
            <a:ext cx="2360675" cy="68768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R="5080" algn="ctr">
              <a:lnSpc>
                <a:spcPct val="101400"/>
              </a:lnSpc>
            </a:pPr>
            <a:r>
              <a:rPr lang="ru-RU" sz="1450" spc="-5" dirty="0" smtClean="0">
                <a:latin typeface="Arial Black" panose="020B0A04020102020204" pitchFamily="34" charset="0"/>
                <a:cs typeface="Times New Roman"/>
              </a:rPr>
              <a:t>Финансирование конкурса внутренних грантов</a:t>
            </a:r>
            <a:endParaRPr sz="1450" dirty="0">
              <a:latin typeface="Arial Black" panose="020B0A04020102020204" pitchFamily="34" charset="0"/>
              <a:cs typeface="Times New Roman"/>
            </a:endParaRPr>
          </a:p>
        </p:txBody>
      </p:sp>
      <p:sp>
        <p:nvSpPr>
          <p:cNvPr id="68" name="object 38"/>
          <p:cNvSpPr txBox="1"/>
          <p:nvPr/>
        </p:nvSpPr>
        <p:spPr>
          <a:xfrm>
            <a:off x="10181210" y="2736002"/>
            <a:ext cx="1886965" cy="1131143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R="5080" algn="ctr">
              <a:lnSpc>
                <a:spcPct val="101400"/>
              </a:lnSpc>
            </a:pPr>
            <a:r>
              <a:rPr lang="ru-RU" sz="1450" spc="-5" dirty="0" smtClean="0">
                <a:latin typeface="Arial Black" panose="020B0A04020102020204" pitchFamily="34" charset="0"/>
                <a:cs typeface="Times New Roman"/>
              </a:rPr>
              <a:t>Приобретение основных средств и материальных запасов на науку</a:t>
            </a:r>
            <a:endParaRPr sz="1450" dirty="0">
              <a:latin typeface="Arial Black" panose="020B0A04020102020204" pitchFamily="34" charset="0"/>
              <a:cs typeface="Times New Roman"/>
            </a:endParaRPr>
          </a:p>
        </p:txBody>
      </p:sp>
      <p:sp>
        <p:nvSpPr>
          <p:cNvPr id="69" name="object 38"/>
          <p:cNvSpPr txBox="1"/>
          <p:nvPr/>
        </p:nvSpPr>
        <p:spPr>
          <a:xfrm>
            <a:off x="10524108" y="4146804"/>
            <a:ext cx="1525018" cy="68037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R="5080" algn="ctr">
              <a:lnSpc>
                <a:spcPct val="101400"/>
              </a:lnSpc>
            </a:pPr>
            <a:r>
              <a:rPr lang="ru-RU" sz="1450" spc="-5" dirty="0" smtClean="0">
                <a:latin typeface="Arial Black" panose="020B0A04020102020204" pitchFamily="34" charset="0"/>
                <a:cs typeface="Times New Roman"/>
              </a:rPr>
              <a:t>Прочие расходы на науку</a:t>
            </a:r>
            <a:endParaRPr sz="1450" dirty="0">
              <a:latin typeface="Arial Black" panose="020B0A04020102020204" pitchFamily="34" charset="0"/>
              <a:cs typeface="Times New Roman"/>
            </a:endParaRPr>
          </a:p>
        </p:txBody>
      </p:sp>
      <p:sp>
        <p:nvSpPr>
          <p:cNvPr id="70" name="object 36"/>
          <p:cNvSpPr txBox="1"/>
          <p:nvPr/>
        </p:nvSpPr>
        <p:spPr>
          <a:xfrm>
            <a:off x="186027" y="6508138"/>
            <a:ext cx="4925111" cy="135871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207645" marR="198755">
              <a:lnSpc>
                <a:spcPct val="101400"/>
              </a:lnSpc>
              <a:spcBef>
                <a:spcPts val="90"/>
              </a:spcBef>
            </a:pPr>
            <a:r>
              <a:rPr lang="ru-RU" sz="800" spc="-5" dirty="0" smtClean="0">
                <a:latin typeface="Arial Black" panose="020B0A04020102020204" pitchFamily="34" charset="0"/>
                <a:cs typeface="Times New Roman"/>
              </a:rPr>
              <a:t>* С учетом грантов по разделу 0709 «Другие вопросы в области образования»</a:t>
            </a:r>
            <a:endParaRPr sz="800" dirty="0">
              <a:latin typeface="Arial Black" panose="020B0A04020102020204" pitchFamily="34" charset="0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5770433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13</a:t>
            </a:fld>
            <a:endParaRPr lang="ru-RU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376048" y="745358"/>
            <a:ext cx="11815952" cy="48273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i="0" kern="1200">
                <a:solidFill>
                  <a:srgbClr val="1F487C"/>
                </a:solidFill>
                <a:latin typeface="Times New Roman"/>
                <a:ea typeface="+mj-ea"/>
                <a:cs typeface="Times New Roman"/>
              </a:defRPr>
            </a:lvl1pPr>
          </a:lstStyle>
          <a:p>
            <a:pPr algn="ctr"/>
            <a:r>
              <a:rPr lang="ru-RU" sz="3000" dirty="0" smtClean="0">
                <a:latin typeface="Arial Black" panose="020B0A04020102020204" pitchFamily="34" charset="0"/>
              </a:rPr>
              <a:t>Приобретение основных средств в 2024 г.</a:t>
            </a:r>
            <a:endParaRPr lang="ru-RU" sz="3000" dirty="0">
              <a:latin typeface="Arial Black" panose="020B0A04020102020204" pitchFamily="34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3953476"/>
              </p:ext>
            </p:extLst>
          </p:nvPr>
        </p:nvGraphicFramePr>
        <p:xfrm>
          <a:off x="923926" y="1448037"/>
          <a:ext cx="10601324" cy="41050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6676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337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364832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Arial Black" panose="020B0A04020102020204" pitchFamily="34" charset="0"/>
                          <a:cs typeface="Times New Roman" pitchFamily="18" charset="0"/>
                        </a:rPr>
                        <a:t>Подразделение</a:t>
                      </a:r>
                      <a:endParaRPr lang="ru-RU" sz="2000" dirty="0">
                        <a:latin typeface="Arial Black" panose="020B0A04020102020204" pitchFamily="34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tx2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Arial Black" panose="020B0A04020102020204" pitchFamily="34" charset="0"/>
                          <a:cs typeface="Times New Roman" pitchFamily="18" charset="0"/>
                        </a:rPr>
                        <a:t>Сумма, </a:t>
                      </a:r>
                    </a:p>
                    <a:p>
                      <a:pPr algn="ctr"/>
                      <a:r>
                        <a:rPr lang="ru-RU" sz="1500" dirty="0" smtClean="0">
                          <a:latin typeface="Arial Black" panose="020B0A04020102020204" pitchFamily="34" charset="0"/>
                          <a:cs typeface="Times New Roman" pitchFamily="18" charset="0"/>
                        </a:rPr>
                        <a:t>тыс. руб.</a:t>
                      </a:r>
                      <a:endParaRPr lang="ru-RU" sz="1500" dirty="0">
                        <a:latin typeface="Arial Black" panose="020B0A04020102020204" pitchFamily="34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tx2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3777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Arial Black" panose="020B0A04020102020204" pitchFamily="34" charset="0"/>
                          <a:cs typeface="Times New Roman" pitchFamily="18" charset="0"/>
                        </a:rPr>
                        <a:t>Кафедра анатомии человека и оперативной хирургии</a:t>
                      </a:r>
                      <a:endParaRPr lang="ru-RU" sz="1600" dirty="0">
                        <a:latin typeface="Arial Black" panose="020B0A04020102020204" pitchFamily="34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Arial Black" panose="020B0A04020102020204" pitchFamily="34" charset="0"/>
                          <a:cs typeface="Times New Roman" pitchFamily="18" charset="0"/>
                        </a:rPr>
                        <a:t>6 900,4</a:t>
                      </a:r>
                      <a:endParaRPr lang="ru-RU" sz="2000" b="1" dirty="0">
                        <a:latin typeface="Arial Black" panose="020B0A04020102020204" pitchFamily="34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8867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Arial Black" panose="020B0A04020102020204" pitchFamily="34" charset="0"/>
                          <a:cs typeface="Times New Roman" pitchFamily="18" charset="0"/>
                        </a:rPr>
                        <a:t>Центральная</a:t>
                      </a:r>
                      <a:r>
                        <a:rPr lang="ru-RU" sz="1600" baseline="0" dirty="0" smtClean="0">
                          <a:latin typeface="Arial Black" panose="020B0A04020102020204" pitchFamily="34" charset="0"/>
                          <a:cs typeface="Times New Roman" pitchFamily="18" charset="0"/>
                        </a:rPr>
                        <a:t> научно-исследовательская лаборатория</a:t>
                      </a:r>
                      <a:endParaRPr lang="ru-RU" sz="1600" dirty="0">
                        <a:latin typeface="Arial Black" panose="020B0A04020102020204" pitchFamily="34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Arial Black" panose="020B0A04020102020204" pitchFamily="34" charset="0"/>
                          <a:cs typeface="Times New Roman" pitchFamily="18" charset="0"/>
                        </a:rPr>
                        <a:t>3 493,4</a:t>
                      </a:r>
                      <a:endParaRPr lang="ru-RU" sz="2000" b="1" dirty="0">
                        <a:latin typeface="Arial Black" panose="020B0A04020102020204" pitchFamily="34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23981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Arial Black" panose="020B0A04020102020204" pitchFamily="34" charset="0"/>
                          <a:cs typeface="Times New Roman" pitchFamily="18" charset="0"/>
                        </a:rPr>
                        <a:t>Кафедра клинической биохимии, микробиологии и лабораторной диагностики</a:t>
                      </a:r>
                      <a:endParaRPr lang="ru-RU" sz="1600" dirty="0">
                        <a:latin typeface="Arial Black" panose="020B0A04020102020204" pitchFamily="34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Arial Black" panose="020B0A04020102020204" pitchFamily="34" charset="0"/>
                          <a:cs typeface="Times New Roman" pitchFamily="18" charset="0"/>
                        </a:rPr>
                        <a:t>2 903,4</a:t>
                      </a:r>
                      <a:endParaRPr lang="ru-RU" sz="2000" b="1" dirty="0">
                        <a:latin typeface="Arial Black" panose="020B0A04020102020204" pitchFamily="34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63777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Arial Black" panose="020B0A04020102020204" pitchFamily="34" charset="0"/>
                          <a:cs typeface="Times New Roman" pitchFamily="18" charset="0"/>
                        </a:rPr>
                        <a:t>Федеральный </a:t>
                      </a:r>
                      <a:r>
                        <a:rPr lang="ru-RU" sz="1600" dirty="0" err="1" smtClean="0">
                          <a:latin typeface="Arial Black" panose="020B0A04020102020204" pitchFamily="34" charset="0"/>
                          <a:cs typeface="Times New Roman" pitchFamily="18" charset="0"/>
                        </a:rPr>
                        <a:t>аккредитационный</a:t>
                      </a:r>
                      <a:r>
                        <a:rPr lang="ru-RU" sz="1600" dirty="0" smtClean="0">
                          <a:latin typeface="Arial Black" panose="020B0A04020102020204" pitchFamily="34" charset="0"/>
                          <a:cs typeface="Times New Roman" pitchFamily="18" charset="0"/>
                        </a:rPr>
                        <a:t> центр</a:t>
                      </a:r>
                      <a:endParaRPr lang="ru-RU" sz="1600" dirty="0">
                        <a:latin typeface="Arial Black" panose="020B0A04020102020204" pitchFamily="34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Arial Black" panose="020B0A04020102020204" pitchFamily="34" charset="0"/>
                          <a:cs typeface="Times New Roman" pitchFamily="18" charset="0"/>
                        </a:rPr>
                        <a:t>1 146,0</a:t>
                      </a:r>
                      <a:endParaRPr lang="ru-RU" sz="2000" b="1" dirty="0">
                        <a:latin typeface="Arial Black" panose="020B0A04020102020204" pitchFamily="34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635983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2434636"/>
              </p:ext>
            </p:extLst>
          </p:nvPr>
        </p:nvGraphicFramePr>
        <p:xfrm>
          <a:off x="247651" y="1317814"/>
          <a:ext cx="11353799" cy="54639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432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716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624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8079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8079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7162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8079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36245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561050">
                <a:tc rowSpan="2"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Arial Black" panose="020B0A04020102020204" pitchFamily="34" charset="0"/>
                          <a:cs typeface="Times New Roman" pitchFamily="18" charset="0"/>
                        </a:rPr>
                        <a:t>Статья</a:t>
                      </a:r>
                      <a:endParaRPr lang="ru-RU" sz="1500" dirty="0">
                        <a:latin typeface="Arial Black" panose="020B0A04020102020204" pitchFamily="34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tx2">
                        <a:lumMod val="75000"/>
                        <a:lumOff val="2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Arial Black" panose="020B0A04020102020204" pitchFamily="34" charset="0"/>
                          <a:cs typeface="Times New Roman" pitchFamily="18" charset="0"/>
                        </a:rPr>
                        <a:t>Образование</a:t>
                      </a:r>
                    </a:p>
                    <a:p>
                      <a:pPr algn="ctr"/>
                      <a:r>
                        <a:rPr lang="ru-RU" sz="1500" dirty="0" smtClean="0">
                          <a:latin typeface="Arial Black" panose="020B0A04020102020204" pitchFamily="34" charset="0"/>
                          <a:cs typeface="Times New Roman" pitchFamily="18" charset="0"/>
                        </a:rPr>
                        <a:t>(0706,0705,0704)</a:t>
                      </a:r>
                      <a:endParaRPr lang="ru-RU" sz="1500" dirty="0">
                        <a:latin typeface="Arial Black" panose="020B0A04020102020204" pitchFamily="34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tx2">
                        <a:lumMod val="75000"/>
                        <a:lumOff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5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Arial Black" panose="020B0A04020102020204" pitchFamily="34" charset="0"/>
                          <a:cs typeface="Times New Roman" pitchFamily="18" charset="0"/>
                        </a:rPr>
                        <a:t>Наука</a:t>
                      </a:r>
                    </a:p>
                    <a:p>
                      <a:pPr algn="ctr"/>
                      <a:r>
                        <a:rPr lang="ru-RU" sz="1500" dirty="0" smtClean="0">
                          <a:latin typeface="Arial Black" panose="020B0A04020102020204" pitchFamily="34" charset="0"/>
                          <a:cs typeface="Times New Roman" pitchFamily="18" charset="0"/>
                        </a:rPr>
                        <a:t>(0908)</a:t>
                      </a:r>
                      <a:endParaRPr lang="ru-RU" sz="1500" dirty="0">
                        <a:latin typeface="Arial Black" panose="020B0A04020102020204" pitchFamily="34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tx2">
                        <a:lumMod val="75000"/>
                        <a:lumOff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Arial Black" panose="020B0A04020102020204" pitchFamily="34" charset="0"/>
                          <a:cs typeface="Times New Roman" pitchFamily="18" charset="0"/>
                        </a:rPr>
                        <a:t>Медицина</a:t>
                      </a:r>
                    </a:p>
                    <a:p>
                      <a:pPr algn="ctr"/>
                      <a:r>
                        <a:rPr lang="ru-RU" sz="1500" dirty="0" smtClean="0">
                          <a:latin typeface="Arial Black" panose="020B0A04020102020204" pitchFamily="34" charset="0"/>
                          <a:cs typeface="Times New Roman" pitchFamily="18" charset="0"/>
                        </a:rPr>
                        <a:t>(0902)</a:t>
                      </a:r>
                      <a:endParaRPr lang="ru-RU" sz="1500" dirty="0">
                        <a:latin typeface="Arial Black" panose="020B0A04020102020204" pitchFamily="34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tx2">
                        <a:lumMod val="75000"/>
                        <a:lumOff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Arial Black" panose="020B0A04020102020204" pitchFamily="34" charset="0"/>
                          <a:cs typeface="Times New Roman" pitchFamily="18" charset="0"/>
                        </a:rPr>
                        <a:t>Целевая субсидия</a:t>
                      </a:r>
                      <a:endParaRPr lang="ru-RU" sz="1500" dirty="0">
                        <a:latin typeface="Arial Black" panose="020B0A04020102020204" pitchFamily="34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tx2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727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1" dirty="0" smtClean="0">
                          <a:latin typeface="Arial Black" panose="020B0A04020102020204" pitchFamily="34" charset="0"/>
                          <a:cs typeface="Times New Roman" pitchFamily="18" charset="0"/>
                        </a:rPr>
                        <a:t>ГЗ</a:t>
                      </a:r>
                      <a:endParaRPr lang="ru-RU" sz="1500" b="1" dirty="0">
                        <a:latin typeface="Arial Black" panose="020B0A04020102020204" pitchFamily="34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1" dirty="0" smtClean="0">
                          <a:latin typeface="Arial Black" panose="020B0A04020102020204" pitchFamily="34" charset="0"/>
                          <a:cs typeface="Times New Roman" pitchFamily="18" charset="0"/>
                        </a:rPr>
                        <a:t>ПДД</a:t>
                      </a:r>
                      <a:endParaRPr lang="ru-RU" sz="1500" b="1" dirty="0">
                        <a:latin typeface="Arial Black" panose="020B0A04020102020204" pitchFamily="34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1" dirty="0" smtClean="0">
                          <a:latin typeface="Arial Black" panose="020B0A04020102020204" pitchFamily="34" charset="0"/>
                          <a:cs typeface="Times New Roman" pitchFamily="18" charset="0"/>
                        </a:rPr>
                        <a:t>ГЗ</a:t>
                      </a:r>
                      <a:endParaRPr lang="ru-RU" sz="1500" b="1" dirty="0">
                        <a:latin typeface="Arial Black" panose="020B0A04020102020204" pitchFamily="34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1" dirty="0" smtClean="0">
                          <a:latin typeface="Arial Black" panose="020B0A04020102020204" pitchFamily="34" charset="0"/>
                          <a:cs typeface="Times New Roman" pitchFamily="18" charset="0"/>
                        </a:rPr>
                        <a:t>ПДД</a:t>
                      </a:r>
                      <a:endParaRPr lang="ru-RU" sz="1500" b="1" dirty="0">
                        <a:latin typeface="Arial Black" panose="020B0A04020102020204" pitchFamily="34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1" dirty="0" smtClean="0">
                          <a:latin typeface="Arial Black" panose="020B0A04020102020204" pitchFamily="34" charset="0"/>
                          <a:cs typeface="Times New Roman" pitchFamily="18" charset="0"/>
                        </a:rPr>
                        <a:t>ОМС</a:t>
                      </a:r>
                      <a:endParaRPr lang="ru-RU" sz="1500" b="1" dirty="0">
                        <a:latin typeface="Arial Black" panose="020B0A04020102020204" pitchFamily="34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1" dirty="0" smtClean="0">
                          <a:latin typeface="Arial Black" panose="020B0A04020102020204" pitchFamily="34" charset="0"/>
                          <a:cs typeface="Times New Roman" pitchFamily="18" charset="0"/>
                        </a:rPr>
                        <a:t>ПДД</a:t>
                      </a:r>
                      <a:endParaRPr lang="ru-RU" sz="1500" b="1" dirty="0">
                        <a:latin typeface="Arial Black" panose="020B0A04020102020204" pitchFamily="34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sz="15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08598">
                <a:tc>
                  <a:txBody>
                    <a:bodyPr/>
                    <a:lstStyle/>
                    <a:p>
                      <a:pPr algn="ctr"/>
                      <a:r>
                        <a:rPr lang="ru-RU" sz="1700" i="0" dirty="0" smtClean="0">
                          <a:latin typeface="Arial Black" panose="020B0A04020102020204" pitchFamily="34" charset="0"/>
                          <a:cs typeface="Times New Roman" pitchFamily="18" charset="0"/>
                        </a:rPr>
                        <a:t>Доходы от оказания платных услуг</a:t>
                      </a:r>
                      <a:endParaRPr lang="ru-RU" sz="1700" i="0" dirty="0">
                        <a:latin typeface="Arial Black" panose="020B0A04020102020204" pitchFamily="34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 smtClean="0">
                        <a:solidFill>
                          <a:schemeClr val="tx1"/>
                        </a:solidFill>
                        <a:latin typeface="Arial Black" panose="020B0A04020102020204" pitchFamily="34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  <a:cs typeface="Times New Roman" pitchFamily="18" charset="0"/>
                        </a:rPr>
                        <a:t>766 802,6</a:t>
                      </a:r>
                      <a:endParaRPr lang="ru-RU" sz="1400" dirty="0">
                        <a:solidFill>
                          <a:schemeClr val="tx1"/>
                        </a:solidFill>
                        <a:latin typeface="Arial Black" panose="020B0A04020102020204" pitchFamily="34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 smtClean="0">
                        <a:solidFill>
                          <a:schemeClr val="tx1"/>
                        </a:solidFill>
                        <a:latin typeface="Arial Black" panose="020B0A04020102020204" pitchFamily="34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  <a:cs typeface="Times New Roman" pitchFamily="18" charset="0"/>
                        </a:rPr>
                        <a:t>546 324,0</a:t>
                      </a:r>
                      <a:endParaRPr lang="ru-RU" sz="1400" dirty="0">
                        <a:solidFill>
                          <a:schemeClr val="tx1"/>
                        </a:solidFill>
                        <a:latin typeface="Arial Black" panose="020B0A04020102020204" pitchFamily="34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 smtClean="0">
                        <a:solidFill>
                          <a:schemeClr val="tx1"/>
                        </a:solidFill>
                        <a:latin typeface="Arial Black" panose="020B0A04020102020204" pitchFamily="34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  <a:cs typeface="Times New Roman" pitchFamily="18" charset="0"/>
                        </a:rPr>
                        <a:t>17 077,6</a:t>
                      </a:r>
                      <a:endParaRPr lang="ru-RU" sz="1400" dirty="0">
                        <a:solidFill>
                          <a:schemeClr val="tx1"/>
                        </a:solidFill>
                        <a:latin typeface="Arial Black" panose="020B0A04020102020204" pitchFamily="34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 smtClean="0">
                        <a:solidFill>
                          <a:schemeClr val="tx1"/>
                        </a:solidFill>
                        <a:latin typeface="Arial Black" panose="020B0A04020102020204" pitchFamily="34" charset="0"/>
                        <a:cs typeface="Times New Roman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 smtClean="0">
                        <a:solidFill>
                          <a:schemeClr val="tx1"/>
                        </a:solidFill>
                        <a:latin typeface="Arial Black" panose="020B0A04020102020204" pitchFamily="34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  <a:cs typeface="Times New Roman" pitchFamily="18" charset="0"/>
                        </a:rPr>
                        <a:t>-</a:t>
                      </a:r>
                      <a:endParaRPr lang="ru-RU" sz="1400" dirty="0">
                        <a:solidFill>
                          <a:schemeClr val="tx1"/>
                        </a:solidFill>
                        <a:latin typeface="Arial Black" panose="020B0A04020102020204" pitchFamily="34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 smtClean="0">
                        <a:solidFill>
                          <a:schemeClr val="tx1"/>
                        </a:solidFill>
                        <a:latin typeface="Arial Black" panose="020B0A04020102020204" pitchFamily="34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  <a:cs typeface="Times New Roman" pitchFamily="18" charset="0"/>
                        </a:rPr>
                        <a:t>-</a:t>
                      </a:r>
                      <a:endParaRPr lang="ru-RU" sz="1400" dirty="0">
                        <a:solidFill>
                          <a:schemeClr val="tx1"/>
                        </a:solidFill>
                        <a:latin typeface="Arial Black" panose="020B0A04020102020204" pitchFamily="34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 smtClean="0">
                        <a:solidFill>
                          <a:schemeClr val="tx1"/>
                        </a:solidFill>
                        <a:latin typeface="Arial Black" panose="020B0A04020102020204" pitchFamily="34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  <a:cs typeface="Times New Roman" pitchFamily="18" charset="0"/>
                        </a:rPr>
                        <a:t>188 681,2</a:t>
                      </a:r>
                      <a:endParaRPr lang="ru-RU" sz="1400" dirty="0">
                        <a:solidFill>
                          <a:schemeClr val="tx1"/>
                        </a:solidFill>
                        <a:latin typeface="Arial Black" panose="020B0A04020102020204" pitchFamily="34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1295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700" b="0" i="0" u="none" strike="noStrike" dirty="0" smtClean="0">
                          <a:solidFill>
                            <a:srgbClr val="000000"/>
                          </a:solidFill>
                          <a:latin typeface="Arial Black" panose="020B0A04020102020204" pitchFamily="34" charset="0"/>
                          <a:cs typeface="Times New Roman" pitchFamily="18" charset="0"/>
                        </a:rPr>
                        <a:t>Медицинские</a:t>
                      </a:r>
                      <a:r>
                        <a:rPr lang="ru-RU" sz="1700" b="0" i="0" u="none" strike="noStrike" baseline="0" dirty="0" smtClean="0">
                          <a:solidFill>
                            <a:srgbClr val="000000"/>
                          </a:solidFill>
                          <a:latin typeface="Arial Black" panose="020B0A04020102020204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700" b="0" i="0" u="none" strike="noStrike" dirty="0" smtClean="0">
                          <a:solidFill>
                            <a:srgbClr val="000000"/>
                          </a:solidFill>
                          <a:latin typeface="Arial Black" panose="020B0A04020102020204" pitchFamily="34" charset="0"/>
                          <a:cs typeface="Times New Roman" pitchFamily="18" charset="0"/>
                        </a:rPr>
                        <a:t>услуги </a:t>
                      </a:r>
                      <a:r>
                        <a:rPr lang="ru-RU" sz="1700" b="0" i="0" u="none" strike="noStrike" dirty="0">
                          <a:solidFill>
                            <a:srgbClr val="000000"/>
                          </a:solidFill>
                          <a:latin typeface="Arial Black" panose="020B0A04020102020204" pitchFamily="34" charset="0"/>
                          <a:cs typeface="Times New Roman" pitchFamily="18" charset="0"/>
                        </a:rPr>
                        <a:t>по договорам  ОМС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 Black" panose="020B0A04020102020204" pitchFamily="34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Black" panose="020B0A04020102020204" pitchFamily="34" charset="0"/>
                          <a:ea typeface="+mn-ea"/>
                          <a:cs typeface="Times New Roman" pitchFamily="18" charset="0"/>
                        </a:rPr>
                        <a:t>-</a:t>
                      </a:r>
                    </a:p>
                  </a:txBody>
                  <a:tcPr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 Black" panose="020B0A04020102020204" pitchFamily="34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Black" panose="020B0A04020102020204" pitchFamily="34" charset="0"/>
                          <a:ea typeface="+mn-ea"/>
                          <a:cs typeface="Times New Roman" pitchFamily="18" charset="0"/>
                        </a:rPr>
                        <a:t>-</a:t>
                      </a:r>
                    </a:p>
                  </a:txBody>
                  <a:tcPr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 Black" panose="020B0A04020102020204" pitchFamily="34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Black" panose="020B0A04020102020204" pitchFamily="34" charset="0"/>
                          <a:ea typeface="+mn-ea"/>
                          <a:cs typeface="Times New Roman" pitchFamily="18" charset="0"/>
                        </a:rPr>
                        <a:t>-</a:t>
                      </a:r>
                    </a:p>
                  </a:txBody>
                  <a:tcPr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 Black" panose="020B0A04020102020204" pitchFamily="34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Black" panose="020B0A04020102020204" pitchFamily="34" charset="0"/>
                          <a:ea typeface="+mn-ea"/>
                          <a:cs typeface="Times New Roman" pitchFamily="18" charset="0"/>
                        </a:rPr>
                        <a:t>-</a:t>
                      </a:r>
                    </a:p>
                  </a:txBody>
                  <a:tcPr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 smtClean="0">
                        <a:solidFill>
                          <a:schemeClr val="tx1"/>
                        </a:solidFill>
                        <a:latin typeface="Arial Black" panose="020B0A04020102020204" pitchFamily="34" charset="0"/>
                        <a:cs typeface="Times New Roman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  <a:cs typeface="Times New Roman" pitchFamily="18" charset="0"/>
                        </a:rPr>
                        <a:t>5 131,0</a:t>
                      </a:r>
                    </a:p>
                    <a:p>
                      <a:pPr algn="ctr"/>
                      <a:endParaRPr lang="ru-RU" sz="1400" dirty="0">
                        <a:solidFill>
                          <a:schemeClr val="tx1"/>
                        </a:solidFill>
                        <a:latin typeface="Arial Black" panose="020B0A04020102020204" pitchFamily="34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 smtClean="0">
                        <a:solidFill>
                          <a:schemeClr val="tx1"/>
                        </a:solidFill>
                        <a:latin typeface="Arial Black" panose="020B0A04020102020204" pitchFamily="34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  <a:cs typeface="Times New Roman" pitchFamily="18" charset="0"/>
                        </a:rPr>
                        <a:t>-</a:t>
                      </a:r>
                      <a:endParaRPr lang="ru-RU" sz="1400" dirty="0">
                        <a:solidFill>
                          <a:schemeClr val="tx1"/>
                        </a:solidFill>
                        <a:latin typeface="Arial Black" panose="020B0A04020102020204" pitchFamily="34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 smtClean="0">
                        <a:solidFill>
                          <a:schemeClr val="tx1"/>
                        </a:solidFill>
                        <a:latin typeface="Arial Black" panose="020B0A04020102020204" pitchFamily="34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  <a:cs typeface="Times New Roman" pitchFamily="18" charset="0"/>
                        </a:rPr>
                        <a:t>-</a:t>
                      </a:r>
                      <a:endParaRPr lang="ru-RU" sz="1400" dirty="0">
                        <a:solidFill>
                          <a:schemeClr val="tx1"/>
                        </a:solidFill>
                        <a:latin typeface="Arial Black" panose="020B0A04020102020204" pitchFamily="34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1295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700" b="0" i="0" u="none" strike="noStrike" dirty="0" smtClean="0">
                          <a:solidFill>
                            <a:srgbClr val="000000"/>
                          </a:solidFill>
                          <a:latin typeface="Arial Black" panose="020B0A04020102020204" pitchFamily="34" charset="0"/>
                          <a:cs typeface="Times New Roman" pitchFamily="18" charset="0"/>
                        </a:rPr>
                        <a:t>Платные медицинские услуги</a:t>
                      </a:r>
                      <a:endParaRPr lang="ru-RU" sz="1700" b="0" i="0" u="none" strike="noStrike" dirty="0">
                        <a:solidFill>
                          <a:srgbClr val="000000"/>
                        </a:solidFill>
                        <a:latin typeface="Arial Black" panose="020B0A04020102020204" pitchFamily="34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 Black" panose="020B0A04020102020204" pitchFamily="34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Black" panose="020B0A04020102020204" pitchFamily="34" charset="0"/>
                          <a:ea typeface="+mn-ea"/>
                          <a:cs typeface="Times New Roman" pitchFamily="18" charset="0"/>
                        </a:rPr>
                        <a:t>-</a:t>
                      </a:r>
                    </a:p>
                  </a:txBody>
                  <a:tcPr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 Black" panose="020B0A04020102020204" pitchFamily="34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Black" panose="020B0A04020102020204" pitchFamily="34" charset="0"/>
                          <a:ea typeface="+mn-ea"/>
                          <a:cs typeface="Times New Roman" pitchFamily="18" charset="0"/>
                        </a:rPr>
                        <a:t>-</a:t>
                      </a:r>
                    </a:p>
                  </a:txBody>
                  <a:tcPr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 Black" panose="020B0A04020102020204" pitchFamily="34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Black" panose="020B0A04020102020204" pitchFamily="34" charset="0"/>
                          <a:ea typeface="+mn-ea"/>
                          <a:cs typeface="Times New Roman" pitchFamily="18" charset="0"/>
                        </a:rPr>
                        <a:t>-</a:t>
                      </a:r>
                    </a:p>
                  </a:txBody>
                  <a:tcPr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 Black" panose="020B0A04020102020204" pitchFamily="34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Black" panose="020B0A04020102020204" pitchFamily="34" charset="0"/>
                          <a:ea typeface="+mn-ea"/>
                          <a:cs typeface="Times New Roman" pitchFamily="18" charset="0"/>
                        </a:rPr>
                        <a:t>-</a:t>
                      </a:r>
                    </a:p>
                  </a:txBody>
                  <a:tcPr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 Black" panose="020B0A04020102020204" pitchFamily="34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Black" panose="020B0A04020102020204" pitchFamily="34" charset="0"/>
                          <a:ea typeface="+mn-ea"/>
                          <a:cs typeface="Times New Roman" pitchFamily="18" charset="0"/>
                        </a:rPr>
                        <a:t>-</a:t>
                      </a:r>
                    </a:p>
                  </a:txBody>
                  <a:tcPr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 smtClean="0">
                        <a:solidFill>
                          <a:schemeClr val="tx1"/>
                        </a:solidFill>
                        <a:latin typeface="Arial Black" panose="020B0A04020102020204" pitchFamily="34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  <a:cs typeface="Times New Roman" pitchFamily="18" charset="0"/>
                        </a:rPr>
                        <a:t>24 600,0</a:t>
                      </a:r>
                      <a:endParaRPr lang="ru-RU" sz="1400" dirty="0">
                        <a:solidFill>
                          <a:schemeClr val="tx1"/>
                        </a:solidFill>
                        <a:latin typeface="Arial Black" panose="020B0A04020102020204" pitchFamily="34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 smtClean="0">
                        <a:solidFill>
                          <a:schemeClr val="tx1"/>
                        </a:solidFill>
                        <a:latin typeface="Arial Black" panose="020B0A04020102020204" pitchFamily="34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  <a:cs typeface="Times New Roman" pitchFamily="18" charset="0"/>
                        </a:rPr>
                        <a:t>-</a:t>
                      </a:r>
                      <a:endParaRPr lang="ru-RU" sz="1400" dirty="0">
                        <a:solidFill>
                          <a:schemeClr val="tx1"/>
                        </a:solidFill>
                        <a:latin typeface="Arial Black" panose="020B0A04020102020204" pitchFamily="34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3672">
                <a:tc>
                  <a:txBody>
                    <a:bodyPr/>
                    <a:lstStyle/>
                    <a:p>
                      <a:pPr algn="ctr" fontAlgn="t"/>
                      <a:r>
                        <a:rPr lang="ru-RU" sz="1700" b="0" i="0" u="none" strike="noStrike" dirty="0" smtClean="0">
                          <a:solidFill>
                            <a:srgbClr val="000000"/>
                          </a:solidFill>
                          <a:latin typeface="Arial Black" panose="020B0A04020102020204" pitchFamily="34" charset="0"/>
                          <a:cs typeface="Times New Roman" pitchFamily="18" charset="0"/>
                        </a:rPr>
                        <a:t>Арендная </a:t>
                      </a:r>
                      <a:r>
                        <a:rPr lang="ru-RU" sz="1700" b="0" i="0" u="none" strike="noStrike" dirty="0">
                          <a:solidFill>
                            <a:srgbClr val="000000"/>
                          </a:solidFill>
                          <a:latin typeface="Arial Black" panose="020B0A04020102020204" pitchFamily="34" charset="0"/>
                          <a:cs typeface="Times New Roman" pitchFamily="18" charset="0"/>
                        </a:rPr>
                        <a:t>плата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  <a:cs typeface="Times New Roman" pitchFamily="18" charset="0"/>
                        </a:rPr>
                        <a:t>-</a:t>
                      </a:r>
                      <a:endParaRPr lang="ru-RU" sz="1400" dirty="0">
                        <a:solidFill>
                          <a:schemeClr val="tx1"/>
                        </a:solidFill>
                        <a:latin typeface="Arial Black" panose="020B0A04020102020204" pitchFamily="34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  <a:cs typeface="Times New Roman" pitchFamily="18" charset="0"/>
                        </a:rPr>
                        <a:t>6 259,3</a:t>
                      </a:r>
                      <a:endParaRPr lang="ru-RU" sz="1400" dirty="0">
                        <a:solidFill>
                          <a:schemeClr val="tx1"/>
                        </a:solidFill>
                        <a:latin typeface="Arial Black" panose="020B0A04020102020204" pitchFamily="34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Black" panose="020B0A04020102020204" pitchFamily="34" charset="0"/>
                          <a:ea typeface="+mn-ea"/>
                          <a:cs typeface="Times New Roman" pitchFamily="18" charset="0"/>
                        </a:rPr>
                        <a:t>-</a:t>
                      </a:r>
                    </a:p>
                  </a:txBody>
                  <a:tcPr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Black" panose="020B0A04020102020204" pitchFamily="34" charset="0"/>
                          <a:ea typeface="+mn-ea"/>
                          <a:cs typeface="Times New Roman" pitchFamily="18" charset="0"/>
                        </a:rPr>
                        <a:t>-</a:t>
                      </a:r>
                    </a:p>
                  </a:txBody>
                  <a:tcPr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Black" panose="020B0A04020102020204" pitchFamily="34" charset="0"/>
                          <a:ea typeface="+mn-ea"/>
                          <a:cs typeface="Times New Roman" pitchFamily="18" charset="0"/>
                        </a:rPr>
                        <a:t>-</a:t>
                      </a:r>
                    </a:p>
                  </a:txBody>
                  <a:tcPr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Black" panose="020B0A04020102020204" pitchFamily="34" charset="0"/>
                          <a:ea typeface="+mn-ea"/>
                          <a:cs typeface="Times New Roman" pitchFamily="18" charset="0"/>
                        </a:rPr>
                        <a:t>-</a:t>
                      </a:r>
                    </a:p>
                  </a:txBody>
                  <a:tcPr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  <a:cs typeface="Times New Roman" pitchFamily="18" charset="0"/>
                        </a:rPr>
                        <a:t>-</a:t>
                      </a:r>
                      <a:endParaRPr lang="ru-RU" sz="1400" dirty="0">
                        <a:solidFill>
                          <a:schemeClr val="tx1"/>
                        </a:solidFill>
                        <a:latin typeface="Arial Black" panose="020B0A04020102020204" pitchFamily="34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41971">
                <a:tc>
                  <a:txBody>
                    <a:bodyPr/>
                    <a:lstStyle/>
                    <a:p>
                      <a:pPr algn="ctr" fontAlgn="t"/>
                      <a:r>
                        <a:rPr lang="ru-RU" sz="1700" b="0" i="0" u="none" strike="noStrike" dirty="0">
                          <a:solidFill>
                            <a:srgbClr val="000000"/>
                          </a:solidFill>
                          <a:latin typeface="Arial Black" panose="020B0A04020102020204" pitchFamily="34" charset="0"/>
                          <a:cs typeface="Times New Roman" pitchFamily="18" charset="0"/>
                        </a:rPr>
                        <a:t>Гранты, проекты</a:t>
                      </a:r>
                    </a:p>
                  </a:txBody>
                  <a:tcPr marL="0" marR="0" marT="0" marB="0" anchor="ctr"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Black" panose="020B0A04020102020204" pitchFamily="34" charset="0"/>
                          <a:ea typeface="+mn-ea"/>
                          <a:cs typeface="Times New Roman" pitchFamily="18" charset="0"/>
                        </a:rPr>
                        <a:t>-</a:t>
                      </a:r>
                    </a:p>
                  </a:txBody>
                  <a:tcPr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Black" panose="020B0A04020102020204" pitchFamily="34" charset="0"/>
                          <a:ea typeface="+mn-ea"/>
                          <a:cs typeface="Times New Roman" pitchFamily="18" charset="0"/>
                        </a:rPr>
                        <a:t>-</a:t>
                      </a:r>
                    </a:p>
                  </a:txBody>
                  <a:tcPr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Black" panose="020B0A04020102020204" pitchFamily="34" charset="0"/>
                          <a:ea typeface="+mn-ea"/>
                          <a:cs typeface="Times New Roman" pitchFamily="18" charset="0"/>
                        </a:rPr>
                        <a:t>-</a:t>
                      </a:r>
                    </a:p>
                  </a:txBody>
                  <a:tcPr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  <a:cs typeface="Times New Roman" pitchFamily="18" charset="0"/>
                        </a:rPr>
                        <a:t>4 960,0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 smtClean="0">
                        <a:solidFill>
                          <a:schemeClr val="tx1"/>
                        </a:solidFill>
                        <a:latin typeface="Arial Black" panose="020B0A04020102020204" pitchFamily="34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Black" panose="020B0A04020102020204" pitchFamily="34" charset="0"/>
                          <a:ea typeface="+mn-ea"/>
                          <a:cs typeface="Times New Roman" pitchFamily="18" charset="0"/>
                        </a:rPr>
                        <a:t>-</a:t>
                      </a:r>
                    </a:p>
                  </a:txBody>
                  <a:tcPr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Black" panose="020B0A04020102020204" pitchFamily="34" charset="0"/>
                          <a:ea typeface="+mn-ea"/>
                          <a:cs typeface="Times New Roman" pitchFamily="18" charset="0"/>
                        </a:rPr>
                        <a:t>-</a:t>
                      </a:r>
                    </a:p>
                  </a:txBody>
                  <a:tcPr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  <a:cs typeface="Times New Roman" pitchFamily="18" charset="0"/>
                        </a:rPr>
                        <a:t>-</a:t>
                      </a:r>
                      <a:endParaRPr lang="ru-RU" sz="1400" dirty="0">
                        <a:solidFill>
                          <a:schemeClr val="tx1"/>
                        </a:solidFill>
                        <a:latin typeface="Arial Black" panose="020B0A04020102020204" pitchFamily="34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6450">
                <a:tc>
                  <a:txBody>
                    <a:bodyPr/>
                    <a:lstStyle/>
                    <a:p>
                      <a:pPr algn="ctr" fontAlgn="t"/>
                      <a:r>
                        <a:rPr lang="ru-RU" sz="1700" b="0" i="0" u="none" strike="noStrike" dirty="0" smtClean="0">
                          <a:solidFill>
                            <a:srgbClr val="000000"/>
                          </a:solidFill>
                          <a:latin typeface="Arial Black" panose="020B0A04020102020204" pitchFamily="34" charset="0"/>
                          <a:cs typeface="Times New Roman" pitchFamily="18" charset="0"/>
                        </a:rPr>
                        <a:t>Прочие доходы</a:t>
                      </a:r>
                      <a:endParaRPr lang="ru-RU" sz="1700" b="0" i="0" u="none" strike="noStrike" dirty="0">
                        <a:solidFill>
                          <a:srgbClr val="000000"/>
                        </a:solidFill>
                        <a:latin typeface="Arial Black" panose="020B0A04020102020204" pitchFamily="34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  <a:cs typeface="Times New Roman" pitchFamily="18" charset="0"/>
                        </a:rPr>
                        <a:t>-</a:t>
                      </a:r>
                      <a:endParaRPr lang="ru-RU" sz="1400" dirty="0">
                        <a:solidFill>
                          <a:schemeClr val="tx1"/>
                        </a:solidFill>
                        <a:latin typeface="Arial Black" panose="020B0A04020102020204" pitchFamily="34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  <a:cs typeface="Times New Roman" pitchFamily="18" charset="0"/>
                        </a:rPr>
                        <a:t>17 506,5</a:t>
                      </a:r>
                      <a:endParaRPr lang="ru-RU" sz="1400" dirty="0">
                        <a:solidFill>
                          <a:schemeClr val="tx1"/>
                        </a:solidFill>
                        <a:latin typeface="Arial Black" panose="020B0A04020102020204" pitchFamily="34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Black" panose="020B0A04020102020204" pitchFamily="34" charset="0"/>
                          <a:ea typeface="+mn-ea"/>
                          <a:cs typeface="Times New Roman" pitchFamily="18" charset="0"/>
                        </a:rPr>
                        <a:t>-</a:t>
                      </a:r>
                    </a:p>
                  </a:txBody>
                  <a:tcPr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Black" panose="020B0A04020102020204" pitchFamily="34" charset="0"/>
                          <a:ea typeface="+mn-ea"/>
                          <a:cs typeface="Times New Roman" pitchFamily="18" charset="0"/>
                        </a:rPr>
                        <a:t>-</a:t>
                      </a:r>
                    </a:p>
                  </a:txBody>
                  <a:tcPr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Black" panose="020B0A04020102020204" pitchFamily="34" charset="0"/>
                          <a:ea typeface="+mn-ea"/>
                          <a:cs typeface="Times New Roman" pitchFamily="18" charset="0"/>
                        </a:rPr>
                        <a:t>-</a:t>
                      </a:r>
                    </a:p>
                  </a:txBody>
                  <a:tcPr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  <a:cs typeface="Times New Roman" pitchFamily="18" charset="0"/>
                        </a:rPr>
                        <a:t>2,0</a:t>
                      </a:r>
                      <a:endParaRPr lang="ru-RU" sz="1400" dirty="0">
                        <a:solidFill>
                          <a:schemeClr val="tx1"/>
                        </a:solidFill>
                        <a:latin typeface="Arial Black" panose="020B0A04020102020204" pitchFamily="34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  <a:cs typeface="Times New Roman" pitchFamily="18" charset="0"/>
                        </a:rPr>
                        <a:t>-</a:t>
                      </a:r>
                      <a:endParaRPr lang="ru-RU" sz="1400" dirty="0">
                        <a:solidFill>
                          <a:schemeClr val="tx1"/>
                        </a:solidFill>
                        <a:latin typeface="Arial Black" panose="020B0A04020102020204" pitchFamily="34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6450">
                <a:tc>
                  <a:txBody>
                    <a:bodyPr/>
                    <a:lstStyle/>
                    <a:p>
                      <a:pPr algn="ctr" fontAlgn="t"/>
                      <a:r>
                        <a:rPr lang="ru-RU" sz="1500" b="0" i="1" u="none" strike="noStrike" dirty="0" smtClean="0">
                          <a:solidFill>
                            <a:srgbClr val="000000"/>
                          </a:solidFill>
                          <a:latin typeface="Arial Black" panose="020B0A04020102020204" pitchFamily="34" charset="0"/>
                          <a:cs typeface="Times New Roman" pitchFamily="18" charset="0"/>
                        </a:rPr>
                        <a:t>Остатки на 01.01.25</a:t>
                      </a:r>
                      <a:endParaRPr lang="ru-RU" sz="1500" b="0" i="1" u="none" strike="noStrike" dirty="0">
                        <a:solidFill>
                          <a:srgbClr val="000000"/>
                        </a:solidFill>
                        <a:latin typeface="Arial Black" panose="020B0A04020102020204" pitchFamily="34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  <a:cs typeface="Times New Roman" pitchFamily="18" charset="0"/>
                        </a:rPr>
                        <a:t>182,3</a:t>
                      </a:r>
                      <a:endParaRPr lang="ru-RU" sz="1400" dirty="0">
                        <a:solidFill>
                          <a:schemeClr val="tx1"/>
                        </a:solidFill>
                        <a:latin typeface="Arial Black" panose="020B0A04020102020204" pitchFamily="34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  <a:cs typeface="Times New Roman" pitchFamily="18" charset="0"/>
                        </a:rPr>
                        <a:t>188 666,3</a:t>
                      </a:r>
                      <a:endParaRPr lang="ru-RU" sz="1400" dirty="0">
                        <a:solidFill>
                          <a:schemeClr val="tx1"/>
                        </a:solidFill>
                        <a:latin typeface="Arial Black" panose="020B0A04020102020204" pitchFamily="34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  <a:cs typeface="Times New Roman" pitchFamily="18" charset="0"/>
                        </a:rPr>
                        <a:t>-</a:t>
                      </a:r>
                      <a:endParaRPr lang="ru-RU" sz="1400" dirty="0">
                        <a:solidFill>
                          <a:schemeClr val="tx1"/>
                        </a:solidFill>
                        <a:latin typeface="Arial Black" panose="020B0A04020102020204" pitchFamily="34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  <a:cs typeface="Times New Roman" pitchFamily="18" charset="0"/>
                        </a:rPr>
                        <a:t>13 722,4</a:t>
                      </a:r>
                      <a:endParaRPr lang="ru-RU" sz="1400" dirty="0">
                        <a:solidFill>
                          <a:schemeClr val="tx1"/>
                        </a:solidFill>
                        <a:latin typeface="Arial Black" panose="020B0A04020102020204" pitchFamily="34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  <a:cs typeface="Times New Roman" pitchFamily="18" charset="0"/>
                        </a:rPr>
                        <a:t>1 680,8</a:t>
                      </a:r>
                      <a:endParaRPr lang="ru-RU" sz="1400" dirty="0">
                        <a:solidFill>
                          <a:schemeClr val="tx1"/>
                        </a:solidFill>
                        <a:latin typeface="Arial Black" panose="020B0A04020102020204" pitchFamily="34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  <a:cs typeface="Times New Roman" pitchFamily="18" charset="0"/>
                        </a:rPr>
                        <a:t>1 666,8</a:t>
                      </a:r>
                      <a:endParaRPr lang="ru-RU" sz="1400" dirty="0">
                        <a:solidFill>
                          <a:schemeClr val="tx1"/>
                        </a:solidFill>
                        <a:latin typeface="Arial Black" panose="020B0A04020102020204" pitchFamily="34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  <a:cs typeface="Times New Roman" pitchFamily="18" charset="0"/>
                        </a:rPr>
                        <a:t>-</a:t>
                      </a:r>
                      <a:endParaRPr lang="ru-RU" sz="1400" dirty="0">
                        <a:solidFill>
                          <a:schemeClr val="tx1"/>
                        </a:solidFill>
                        <a:latin typeface="Arial Black" panose="020B0A04020102020204" pitchFamily="34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62602">
                <a:tc>
                  <a:txBody>
                    <a:bodyPr/>
                    <a:lstStyle/>
                    <a:p>
                      <a:pPr algn="ctr" fontAlgn="t"/>
                      <a:r>
                        <a:rPr lang="ru-RU" sz="1700" b="1" i="0" u="none" strike="noStrike" dirty="0" smtClean="0">
                          <a:solidFill>
                            <a:srgbClr val="000000"/>
                          </a:solidFill>
                          <a:latin typeface="Arial Black" panose="020B0A04020102020204" pitchFamily="34" charset="0"/>
                          <a:cs typeface="Times New Roman" pitchFamily="18" charset="0"/>
                        </a:rPr>
                        <a:t>ВСЕГО:</a:t>
                      </a:r>
                      <a:endParaRPr lang="ru-RU" sz="1700" b="1" i="0" u="none" strike="noStrike" baseline="0" dirty="0" smtClean="0">
                        <a:solidFill>
                          <a:srgbClr val="000000"/>
                        </a:solidFill>
                        <a:latin typeface="Arial Black" panose="020B0A04020102020204" pitchFamily="34" charset="0"/>
                        <a:cs typeface="Times New Roman" pitchFamily="18" charset="0"/>
                      </a:endParaRPr>
                    </a:p>
                    <a:p>
                      <a:pPr algn="ctr" fontAlgn="t"/>
                      <a:r>
                        <a:rPr lang="ru-RU" sz="1000" b="1" i="0" u="none" strike="noStrike" baseline="0" dirty="0" smtClean="0">
                          <a:solidFill>
                            <a:srgbClr val="000000"/>
                          </a:solidFill>
                          <a:latin typeface="Arial Black" panose="020B0A04020102020204" pitchFamily="34" charset="0"/>
                          <a:cs typeface="Times New Roman" pitchFamily="18" charset="0"/>
                        </a:rPr>
                        <a:t>(с учетом остатков)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Arial Black" panose="020B0A04020102020204" pitchFamily="34" charset="0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  <a:cs typeface="Times New Roman" panose="02020603050405020304" pitchFamily="18" charset="0"/>
                        </a:rPr>
                        <a:t>766 984,9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  <a:cs typeface="Times New Roman" panose="02020603050405020304" pitchFamily="18" charset="0"/>
                        </a:rPr>
                        <a:t>758 756,1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  <a:cs typeface="Times New Roman" panose="02020603050405020304" pitchFamily="18" charset="0"/>
                        </a:rPr>
                        <a:t>17 077,6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  <a:cs typeface="Times New Roman" panose="02020603050405020304" pitchFamily="18" charset="0"/>
                        </a:rPr>
                        <a:t>18 349,1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  <a:cs typeface="Times New Roman" panose="02020603050405020304" pitchFamily="18" charset="0"/>
                        </a:rPr>
                        <a:t>6 811,8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  <a:cs typeface="Times New Roman" panose="02020603050405020304" pitchFamily="18" charset="0"/>
                        </a:rPr>
                        <a:t>26 268,8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  <a:cs typeface="Times New Roman" pitchFamily="18" charset="0"/>
                        </a:rPr>
                        <a:t>188 681,2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Arial Black" panose="020B0A04020102020204" pitchFamily="34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7" name="Заголовок 1"/>
          <p:cNvSpPr txBox="1">
            <a:spLocks/>
          </p:cNvSpPr>
          <p:nvPr/>
        </p:nvSpPr>
        <p:spPr>
          <a:xfrm>
            <a:off x="376048" y="466070"/>
            <a:ext cx="11815952" cy="48273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i="0" kern="1200">
                <a:solidFill>
                  <a:srgbClr val="1F487C"/>
                </a:solidFill>
                <a:latin typeface="Times New Roman"/>
                <a:ea typeface="+mj-ea"/>
                <a:cs typeface="Times New Roman"/>
              </a:defRPr>
            </a:lvl1pPr>
          </a:lstStyle>
          <a:p>
            <a:pPr algn="ctr"/>
            <a:r>
              <a:rPr lang="ru-RU" sz="3000" dirty="0" smtClean="0">
                <a:latin typeface="Arial Black" panose="020B0A04020102020204" pitchFamily="34" charset="0"/>
              </a:rPr>
              <a:t>План финансово-хозяйственной деятельности </a:t>
            </a:r>
          </a:p>
          <a:p>
            <a:pPr algn="ctr"/>
            <a:r>
              <a:rPr lang="ru-RU" sz="3000" dirty="0" smtClean="0">
                <a:latin typeface="Arial Black" panose="020B0A04020102020204" pitchFamily="34" charset="0"/>
              </a:rPr>
              <a:t>на 2025 год, </a:t>
            </a:r>
            <a:r>
              <a:rPr lang="ru-RU" sz="3000" dirty="0" err="1" smtClean="0">
                <a:latin typeface="Arial Black" panose="020B0A04020102020204" pitchFamily="34" charset="0"/>
              </a:rPr>
              <a:t>тыс.руб</a:t>
            </a:r>
            <a:r>
              <a:rPr lang="ru-RU" sz="3000" dirty="0" smtClean="0">
                <a:latin typeface="Arial Black" panose="020B0A04020102020204" pitchFamily="34" charset="0"/>
              </a:rPr>
              <a:t>.</a:t>
            </a:r>
            <a:endParaRPr lang="ru-RU" sz="30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07598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7226061"/>
              </p:ext>
            </p:extLst>
          </p:nvPr>
        </p:nvGraphicFramePr>
        <p:xfrm>
          <a:off x="152401" y="899024"/>
          <a:ext cx="11782425" cy="58900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703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534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624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7824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7824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4656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4656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34656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495552">
                <a:tc rowSpan="2"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latin typeface="Arial Black" panose="020B0A04020102020204" pitchFamily="34" charset="0"/>
                          <a:cs typeface="Times New Roman" pitchFamily="18" charset="0"/>
                        </a:rPr>
                        <a:t>Статья</a:t>
                      </a:r>
                      <a:endParaRPr lang="ru-RU" sz="1300" dirty="0">
                        <a:latin typeface="Arial Black" panose="020B0A04020102020204" pitchFamily="34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tx2">
                        <a:lumMod val="75000"/>
                        <a:lumOff val="2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latin typeface="Arial Black" panose="020B0A04020102020204" pitchFamily="34" charset="0"/>
                          <a:cs typeface="Times New Roman" pitchFamily="18" charset="0"/>
                        </a:rPr>
                        <a:t>Образование</a:t>
                      </a:r>
                    </a:p>
                    <a:p>
                      <a:pPr algn="ctr"/>
                      <a:r>
                        <a:rPr lang="ru-RU" sz="1300" dirty="0" smtClean="0">
                          <a:latin typeface="Arial Black" panose="020B0A04020102020204" pitchFamily="34" charset="0"/>
                          <a:cs typeface="Times New Roman" pitchFamily="18" charset="0"/>
                        </a:rPr>
                        <a:t>(0706,0705,0704)</a:t>
                      </a:r>
                    </a:p>
                  </a:txBody>
                  <a:tcPr>
                    <a:solidFill>
                      <a:schemeClr val="tx2">
                        <a:lumMod val="75000"/>
                        <a:lumOff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5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latin typeface="Arial Black" panose="020B0A04020102020204" pitchFamily="34" charset="0"/>
                          <a:cs typeface="Times New Roman" pitchFamily="18" charset="0"/>
                        </a:rPr>
                        <a:t>Наука</a:t>
                      </a:r>
                    </a:p>
                    <a:p>
                      <a:pPr algn="ctr"/>
                      <a:r>
                        <a:rPr lang="ru-RU" sz="1300" dirty="0" smtClean="0">
                          <a:latin typeface="Arial Black" panose="020B0A04020102020204" pitchFamily="34" charset="0"/>
                          <a:cs typeface="Times New Roman" pitchFamily="18" charset="0"/>
                        </a:rPr>
                        <a:t>(0908)</a:t>
                      </a:r>
                      <a:endParaRPr lang="ru-RU" sz="1300" dirty="0">
                        <a:latin typeface="Arial Black" panose="020B0A04020102020204" pitchFamily="34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tx2">
                        <a:lumMod val="75000"/>
                        <a:lumOff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latin typeface="Arial Black" panose="020B0A04020102020204" pitchFamily="34" charset="0"/>
                          <a:cs typeface="Times New Roman" pitchFamily="18" charset="0"/>
                        </a:rPr>
                        <a:t>Медицина</a:t>
                      </a:r>
                    </a:p>
                    <a:p>
                      <a:pPr algn="ctr"/>
                      <a:r>
                        <a:rPr lang="ru-RU" sz="1300" dirty="0" smtClean="0">
                          <a:latin typeface="Arial Black" panose="020B0A04020102020204" pitchFamily="34" charset="0"/>
                          <a:cs typeface="Times New Roman" pitchFamily="18" charset="0"/>
                        </a:rPr>
                        <a:t>(0902)</a:t>
                      </a:r>
                      <a:endParaRPr lang="ru-RU" sz="1300" dirty="0">
                        <a:latin typeface="Arial Black" panose="020B0A04020102020204" pitchFamily="34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tx2">
                        <a:lumMod val="75000"/>
                        <a:lumOff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latin typeface="Arial Black" panose="020B0A04020102020204" pitchFamily="34" charset="0"/>
                          <a:cs typeface="Times New Roman" pitchFamily="18" charset="0"/>
                        </a:rPr>
                        <a:t>Целевая субсидия</a:t>
                      </a:r>
                      <a:endParaRPr lang="ru-RU" sz="1300" dirty="0">
                        <a:latin typeface="Arial Black" panose="020B0A04020102020204" pitchFamily="34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tx2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311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latin typeface="Arial Black" panose="020B0A04020102020204" pitchFamily="34" charset="0"/>
                          <a:cs typeface="Times New Roman" pitchFamily="18" charset="0"/>
                        </a:rPr>
                        <a:t>ГЗ</a:t>
                      </a:r>
                      <a:endParaRPr lang="ru-RU" sz="1300" b="1" dirty="0">
                        <a:latin typeface="Arial Black" panose="020B0A04020102020204" pitchFamily="34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latin typeface="Arial Black" panose="020B0A04020102020204" pitchFamily="34" charset="0"/>
                          <a:cs typeface="Times New Roman" pitchFamily="18" charset="0"/>
                        </a:rPr>
                        <a:t>ПДД</a:t>
                      </a:r>
                      <a:endParaRPr lang="ru-RU" sz="1300" b="1" dirty="0">
                        <a:latin typeface="Arial Black" panose="020B0A04020102020204" pitchFamily="34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latin typeface="Arial Black" panose="020B0A04020102020204" pitchFamily="34" charset="0"/>
                          <a:cs typeface="Times New Roman" pitchFamily="18" charset="0"/>
                        </a:rPr>
                        <a:t>ГЗ</a:t>
                      </a:r>
                      <a:endParaRPr lang="ru-RU" sz="1300" b="1" dirty="0">
                        <a:latin typeface="Arial Black" panose="020B0A04020102020204" pitchFamily="34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latin typeface="Arial Black" panose="020B0A04020102020204" pitchFamily="34" charset="0"/>
                          <a:cs typeface="Times New Roman" pitchFamily="18" charset="0"/>
                        </a:rPr>
                        <a:t>ПДД</a:t>
                      </a:r>
                      <a:endParaRPr lang="ru-RU" sz="1300" b="1" dirty="0">
                        <a:latin typeface="Arial Black" panose="020B0A04020102020204" pitchFamily="34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latin typeface="Arial Black" panose="020B0A04020102020204" pitchFamily="34" charset="0"/>
                          <a:cs typeface="Times New Roman" pitchFamily="18" charset="0"/>
                        </a:rPr>
                        <a:t>ОМС</a:t>
                      </a:r>
                      <a:endParaRPr lang="ru-RU" sz="1300" b="1" dirty="0">
                        <a:latin typeface="Arial Black" panose="020B0A04020102020204" pitchFamily="34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latin typeface="Arial Black" panose="020B0A04020102020204" pitchFamily="34" charset="0"/>
                          <a:cs typeface="Times New Roman" pitchFamily="18" charset="0"/>
                        </a:rPr>
                        <a:t>ПДД</a:t>
                      </a:r>
                      <a:endParaRPr lang="ru-RU" sz="1300" b="1" dirty="0">
                        <a:latin typeface="Arial Black" panose="020B0A04020102020204" pitchFamily="34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sz="15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5134"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Arial Black" panose="020B0A04020102020204" pitchFamily="34" charset="0"/>
                          <a:cs typeface="Times New Roman" pitchFamily="18" charset="0"/>
                        </a:rPr>
                        <a:t>ВСЕГО (с учетом остатков)</a:t>
                      </a:r>
                      <a:endParaRPr lang="ru-RU" sz="1200" b="1" dirty="0">
                        <a:latin typeface="Arial Black" panose="020B0A04020102020204" pitchFamily="34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766 984,9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758 756,1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17 077,6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18 682,4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6 811,8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26 268,8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188 681,2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79414"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Arial Black" panose="020B0A04020102020204" pitchFamily="34" charset="0"/>
                          <a:cs typeface="Times New Roman" pitchFamily="18" charset="0"/>
                        </a:rPr>
                        <a:t>Расходы на выплаты персоналу в целях обеспечения выполнений функций государственными органами </a:t>
                      </a:r>
                      <a:endParaRPr lang="ru-RU" sz="1200" b="1" dirty="0">
                        <a:latin typeface="Arial Black" panose="020B0A04020102020204" pitchFamily="34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659 669,7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454 612,8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16 427,6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3 110,3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6 065,8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12 288,8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1 372,3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86805"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Arial Black" panose="020B0A04020102020204" pitchFamily="34" charset="0"/>
                          <a:cs typeface="Times New Roman" pitchFamily="18" charset="0"/>
                        </a:rPr>
                        <a:t>Иные закупки товаров, работ и услуг для обеспечения государственных нужд, в .ч.</a:t>
                      </a:r>
                      <a:endParaRPr lang="ru-RU" sz="1200" b="1" dirty="0">
                        <a:latin typeface="Arial Black" panose="020B0A04020102020204" pitchFamily="34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105 443,4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1400" b="0" i="0" u="none" strike="noStrike" dirty="0" smtClean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183 763,3</a:t>
                      </a:r>
                    </a:p>
                    <a:p>
                      <a:pPr algn="ctr" rtl="0" fontAlgn="ctr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650,0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15 218,8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746,0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13 935,0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6 712,0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8213">
                <a:tc>
                  <a:txBody>
                    <a:bodyPr/>
                    <a:lstStyle/>
                    <a:p>
                      <a:r>
                        <a:rPr lang="ru-RU" sz="1200" b="1" i="1" dirty="0" smtClean="0">
                          <a:latin typeface="Arial Black" panose="020B0A04020102020204" pitchFamily="34" charset="0"/>
                          <a:cs typeface="Times New Roman" pitchFamily="18" charset="0"/>
                        </a:rPr>
                        <a:t>Коммунальные услуги</a:t>
                      </a:r>
                      <a:endParaRPr lang="ru-RU" sz="1200" b="1" i="1" dirty="0">
                        <a:latin typeface="Arial Black" panose="020B0A04020102020204" pitchFamily="34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41 870,0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40 091,3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-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-</a:t>
                      </a:r>
                      <a:endParaRPr kumimoji="0" lang="ru-RU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 Black" panose="020B0A040201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-</a:t>
                      </a:r>
                      <a:endParaRPr kumimoji="0" lang="ru-RU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 Black" panose="020B0A040201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-</a:t>
                      </a:r>
                      <a:endParaRPr kumimoji="0" lang="ru-RU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 Black" panose="020B0A040201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-</a:t>
                      </a:r>
                      <a:endParaRPr kumimoji="0" lang="ru-RU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 Black" panose="020B0A040201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8213">
                <a:tc>
                  <a:txBody>
                    <a:bodyPr/>
                    <a:lstStyle/>
                    <a:p>
                      <a:r>
                        <a:rPr lang="ru-RU" sz="1200" b="1" i="1" dirty="0" smtClean="0">
                          <a:latin typeface="Arial Black" panose="020B0A04020102020204" pitchFamily="34" charset="0"/>
                          <a:cs typeface="Times New Roman" pitchFamily="18" charset="0"/>
                        </a:rPr>
                        <a:t>Содержание имущества</a:t>
                      </a:r>
                      <a:endParaRPr lang="ru-RU" sz="1200" b="1" i="1" dirty="0">
                        <a:latin typeface="Arial Black" panose="020B0A04020102020204" pitchFamily="34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18 200,0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23 938,0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150,0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3 728,4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100,0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450,0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-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7022">
                <a:tc>
                  <a:txBody>
                    <a:bodyPr/>
                    <a:lstStyle/>
                    <a:p>
                      <a:r>
                        <a:rPr lang="ru-RU" sz="1200" b="1" i="1" dirty="0" smtClean="0">
                          <a:latin typeface="Arial Black" panose="020B0A04020102020204" pitchFamily="34" charset="0"/>
                          <a:cs typeface="Times New Roman" pitchFamily="18" charset="0"/>
                        </a:rPr>
                        <a:t>Увеличение</a:t>
                      </a:r>
                      <a:r>
                        <a:rPr lang="ru-RU" sz="1200" b="1" i="1" baseline="0" dirty="0" smtClean="0">
                          <a:latin typeface="Arial Black" panose="020B0A04020102020204" pitchFamily="34" charset="0"/>
                          <a:cs typeface="Times New Roman" pitchFamily="18" charset="0"/>
                        </a:rPr>
                        <a:t> стоимости основных средств</a:t>
                      </a:r>
                      <a:endParaRPr lang="ru-RU" sz="1200" b="1" i="1" dirty="0">
                        <a:latin typeface="Arial Black" panose="020B0A04020102020204" pitchFamily="34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5 150,0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12 500,0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0,0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2 826,2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56,0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1 300,0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-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5530">
                <a:tc>
                  <a:txBody>
                    <a:bodyPr/>
                    <a:lstStyle/>
                    <a:p>
                      <a:r>
                        <a:rPr lang="ru-RU" sz="1200" b="1" i="1" dirty="0" smtClean="0">
                          <a:latin typeface="Arial Black" panose="020B0A04020102020204" pitchFamily="34" charset="0"/>
                          <a:cs typeface="Times New Roman" pitchFamily="18" charset="0"/>
                        </a:rPr>
                        <a:t>Увеличение стоимости материальных запасов</a:t>
                      </a:r>
                      <a:endParaRPr lang="ru-RU" sz="1200" b="1" i="1" dirty="0">
                        <a:latin typeface="Arial Black" panose="020B0A04020102020204" pitchFamily="34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5 673,5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17 683,0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500,0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4 320,8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190,0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4 145,0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-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625831">
                <a:tc>
                  <a:txBody>
                    <a:bodyPr/>
                    <a:lstStyle/>
                    <a:p>
                      <a:r>
                        <a:rPr lang="ru-RU" sz="1200" b="1" i="0" dirty="0" smtClean="0">
                          <a:latin typeface="Arial Black" panose="020B0A04020102020204" pitchFamily="34" charset="0"/>
                          <a:cs typeface="Times New Roman" pitchFamily="18" charset="0"/>
                        </a:rPr>
                        <a:t>Пособия, компенсации и иные выплаты гражданам (включая</a:t>
                      </a:r>
                      <a:r>
                        <a:rPr lang="ru-RU" sz="1200" b="1" i="0" baseline="0" dirty="0" smtClean="0">
                          <a:latin typeface="Arial Black" panose="020B0A04020102020204" pitchFamily="34" charset="0"/>
                          <a:cs typeface="Times New Roman" pitchFamily="18" charset="0"/>
                        </a:rPr>
                        <a:t> стипендию)</a:t>
                      </a:r>
                      <a:endParaRPr lang="ru-RU" sz="1200" b="1" i="0" dirty="0">
                        <a:latin typeface="Arial Black" panose="020B0A04020102020204" pitchFamily="34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-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1 500,0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-</a:t>
                      </a:r>
                      <a:endParaRPr kumimoji="0" lang="ru-RU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 Black" panose="020B0A040201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-</a:t>
                      </a:r>
                      <a:endParaRPr kumimoji="0" lang="ru-RU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 Black" panose="020B0A040201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-</a:t>
                      </a:r>
                      <a:endParaRPr kumimoji="0" lang="ru-RU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 Black" panose="020B0A040201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-</a:t>
                      </a:r>
                      <a:endParaRPr kumimoji="0" lang="ru-RU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 Black" panose="020B0A040201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180 596,9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47022">
                <a:tc>
                  <a:txBody>
                    <a:bodyPr/>
                    <a:lstStyle/>
                    <a:p>
                      <a:r>
                        <a:rPr lang="ru-RU" sz="1200" b="1" i="0" dirty="0" smtClean="0">
                          <a:latin typeface="Arial Black" panose="020B0A04020102020204" pitchFamily="34" charset="0"/>
                          <a:cs typeface="Times New Roman" pitchFamily="18" charset="0"/>
                        </a:rPr>
                        <a:t>Прочие расходы (НДС, пошлины, сборы)</a:t>
                      </a:r>
                      <a:endParaRPr lang="ru-RU" sz="1200" b="1" i="0" dirty="0">
                        <a:latin typeface="Arial Black" panose="020B0A04020102020204" pitchFamily="34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1 871,8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18 880,0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-</a:t>
                      </a:r>
                      <a:endParaRPr kumimoji="0" lang="ru-RU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 Black" panose="020B0A040201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353,3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-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45,0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-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93301">
                <a:tc>
                  <a:txBody>
                    <a:bodyPr/>
                    <a:lstStyle/>
                    <a:p>
                      <a:r>
                        <a:rPr lang="ru-RU" sz="1200" b="1" i="0" dirty="0" smtClean="0">
                          <a:latin typeface="Arial Black" panose="020B0A04020102020204" pitchFamily="34" charset="0"/>
                          <a:cs typeface="Times New Roman" pitchFamily="18" charset="0"/>
                        </a:rPr>
                        <a:t>Возврат средств гранта</a:t>
                      </a:r>
                      <a:endParaRPr lang="ru-RU" sz="1200" b="1" i="0" dirty="0">
                        <a:latin typeface="Arial Black" panose="020B0A04020102020204" pitchFamily="34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-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100 000,0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-</a:t>
                      </a:r>
                      <a:endParaRPr kumimoji="0" lang="ru-RU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 Black" panose="020B0A040201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-</a:t>
                      </a:r>
                      <a:endParaRPr kumimoji="0" lang="ru-RU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 Black" panose="020B0A040201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-</a:t>
                      </a:r>
                      <a:endParaRPr kumimoji="0" lang="ru-RU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 Black" panose="020B0A040201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-</a:t>
                      </a:r>
                      <a:endParaRPr kumimoji="0" lang="ru-RU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 Black" panose="020B0A040201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-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6968501"/>
                  </a:ext>
                </a:extLst>
              </a:tr>
            </a:tbl>
          </a:graphicData>
        </a:graphic>
      </p:graphicFrame>
      <p:sp>
        <p:nvSpPr>
          <p:cNvPr id="7" name="Заголовок 1"/>
          <p:cNvSpPr txBox="1">
            <a:spLocks/>
          </p:cNvSpPr>
          <p:nvPr/>
        </p:nvSpPr>
        <p:spPr>
          <a:xfrm>
            <a:off x="152400" y="561320"/>
            <a:ext cx="12192000" cy="48273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i="0" kern="1200">
                <a:solidFill>
                  <a:srgbClr val="1F487C"/>
                </a:solidFill>
                <a:latin typeface="Times New Roman"/>
                <a:ea typeface="+mj-ea"/>
                <a:cs typeface="Times New Roman"/>
              </a:defRPr>
            </a:lvl1pPr>
          </a:lstStyle>
          <a:p>
            <a:r>
              <a:rPr lang="ru-RU" sz="2400" dirty="0" smtClean="0">
                <a:latin typeface="Arial Black" panose="020B0A04020102020204" pitchFamily="34" charset="0"/>
              </a:rPr>
              <a:t>План финансово-хозяйственной деятельности на 2025 год, </a:t>
            </a:r>
            <a:r>
              <a:rPr lang="ru-RU" sz="2400" dirty="0" err="1" smtClean="0">
                <a:latin typeface="Arial Black" panose="020B0A04020102020204" pitchFamily="34" charset="0"/>
              </a:rPr>
              <a:t>тыс.руб</a:t>
            </a:r>
            <a:r>
              <a:rPr lang="ru-RU" sz="2400" dirty="0" smtClean="0">
                <a:latin typeface="Arial Black" panose="020B0A04020102020204" pitchFamily="34" charset="0"/>
              </a:rPr>
              <a:t>.</a:t>
            </a:r>
            <a:endParaRPr lang="ru-RU" sz="24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9668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49F0CE-9573-A792-7EC8-60ACD1F4F8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485" y="559750"/>
            <a:ext cx="11619177" cy="966017"/>
          </a:xfrm>
        </p:spPr>
        <p:txBody>
          <a:bodyPr>
            <a:normAutofit/>
          </a:bodyPr>
          <a:lstStyle/>
          <a:p>
            <a:pPr algn="ctr"/>
            <a:r>
              <a:rPr lang="ru-RU" sz="3000" dirty="0">
                <a:latin typeface="Arial Black" panose="020B0A04020102020204" pitchFamily="34" charset="0"/>
              </a:rPr>
              <a:t>Основные </a:t>
            </a:r>
            <a:r>
              <a:rPr lang="ru-RU" sz="3000" dirty="0" smtClean="0">
                <a:latin typeface="Arial Black" panose="020B0A04020102020204" pitchFamily="34" charset="0"/>
              </a:rPr>
              <a:t>задачи </a:t>
            </a:r>
            <a:r>
              <a:rPr lang="ru-RU" sz="3000" dirty="0">
                <a:latin typeface="Arial Black" panose="020B0A04020102020204" pitchFamily="34" charset="0"/>
              </a:rPr>
              <a:t>финансово-экономической деятельности </a:t>
            </a:r>
            <a:r>
              <a:rPr lang="ru-RU" sz="3000" dirty="0" smtClean="0">
                <a:latin typeface="Arial Black" panose="020B0A04020102020204" pitchFamily="34" charset="0"/>
              </a:rPr>
              <a:t>на 2025 г</a:t>
            </a:r>
            <a:r>
              <a:rPr lang="ru-RU" sz="3000" dirty="0">
                <a:latin typeface="Arial Black" panose="020B0A04020102020204" pitchFamily="34" charset="0"/>
              </a:rPr>
              <a:t>.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718F49D-5DF3-4842-F26F-A356F1C499D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2AC049-6798-41A8-A0BD-CA68192034D3}" type="slidenum">
              <a:rPr lang="ru-RU" smtClean="0"/>
              <a:pPr/>
              <a:t>16</a:t>
            </a:fld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433485" y="1377714"/>
            <a:ext cx="11315603" cy="51452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 fontAlgn="auto">
              <a:lnSpc>
                <a:spcPct val="114000"/>
              </a:lnSpc>
              <a:buClr>
                <a:schemeClr val="tx2">
                  <a:lumMod val="50000"/>
                  <a:lumOff val="50000"/>
                </a:schemeClr>
              </a:buClr>
              <a:buFont typeface="Wingdings" panose="05000000000000000000" pitchFamily="2" charset="2"/>
              <a:buChar char="q"/>
              <a:defRPr/>
            </a:pPr>
            <a:r>
              <a:rPr lang="ru-RU" sz="1600" dirty="0">
                <a:latin typeface="Arial Black" panose="020B0A04020102020204" pitchFamily="34" charset="0"/>
                <a:cs typeface="Times New Roman" pitchFamily="18" charset="0"/>
              </a:rPr>
              <a:t>Формирование в электронном виде Плана финансово-хозяйственной деятельности на </a:t>
            </a:r>
            <a:r>
              <a:rPr lang="ru-RU" sz="1600" dirty="0" smtClean="0">
                <a:latin typeface="Arial Black" panose="020B0A04020102020204" pitchFamily="34" charset="0"/>
                <a:cs typeface="Times New Roman" pitchFamily="18" charset="0"/>
              </a:rPr>
              <a:t>2025 </a:t>
            </a:r>
            <a:r>
              <a:rPr lang="ru-RU" sz="1600" dirty="0">
                <a:latin typeface="Arial Black" panose="020B0A04020102020204" pitchFamily="34" charset="0"/>
                <a:cs typeface="Times New Roman" pitchFamily="18" charset="0"/>
              </a:rPr>
              <a:t>г. в соответствии с новыми требованиями и порядком, утвержденным Министерством здравоохранения РФ. </a:t>
            </a:r>
          </a:p>
          <a:p>
            <a:pPr marL="285750" indent="-285750" algn="just" fontAlgn="auto">
              <a:lnSpc>
                <a:spcPct val="114000"/>
              </a:lnSpc>
              <a:buClr>
                <a:schemeClr val="tx2">
                  <a:lumMod val="50000"/>
                  <a:lumOff val="50000"/>
                </a:schemeClr>
              </a:buClr>
              <a:buFont typeface="Wingdings" panose="05000000000000000000" pitchFamily="2" charset="2"/>
              <a:buChar char="q"/>
              <a:defRPr/>
            </a:pPr>
            <a:r>
              <a:rPr lang="ru-RU" sz="1600" dirty="0" smtClean="0">
                <a:latin typeface="Arial Black" panose="020B0A04020102020204" pitchFamily="34" charset="0"/>
                <a:cs typeface="Times New Roman" pitchFamily="18" charset="0"/>
              </a:rPr>
              <a:t>Обеспечение </a:t>
            </a:r>
            <a:r>
              <a:rPr lang="ru-RU" sz="1600" dirty="0" err="1">
                <a:latin typeface="Arial Black" panose="020B0A04020102020204" pitchFamily="34" charset="0"/>
                <a:cs typeface="Times New Roman" pitchFamily="18" charset="0"/>
              </a:rPr>
              <a:t>софинансирования</a:t>
            </a:r>
            <a:r>
              <a:rPr lang="ru-RU" sz="1600" dirty="0">
                <a:latin typeface="Arial Black" panose="020B0A04020102020204" pitchFamily="34" charset="0"/>
                <a:cs typeface="Times New Roman" pitchFamily="18" charset="0"/>
              </a:rPr>
              <a:t> программы стратегического </a:t>
            </a:r>
            <a:r>
              <a:rPr lang="ru-RU" sz="1600" dirty="0" smtClean="0">
                <a:latin typeface="Arial Black" panose="020B0A04020102020204" pitchFamily="34" charset="0"/>
                <a:cs typeface="Times New Roman" pitchFamily="18" charset="0"/>
              </a:rPr>
              <a:t>развития университета</a:t>
            </a:r>
            <a:r>
              <a:rPr lang="ru-RU" sz="1600" dirty="0">
                <a:latin typeface="Arial Black" panose="020B0A04020102020204" pitchFamily="34" charset="0"/>
                <a:cs typeface="Times New Roman" pitchFamily="18" charset="0"/>
              </a:rPr>
              <a:t>, а также иных программ и проектов, реализуемых вузом и имеющим государственную </a:t>
            </a:r>
            <a:r>
              <a:rPr lang="ru-RU" sz="1600" dirty="0" smtClean="0">
                <a:latin typeface="Arial Black" panose="020B0A04020102020204" pitchFamily="34" charset="0"/>
                <a:cs typeface="Times New Roman" pitchFamily="18" charset="0"/>
              </a:rPr>
              <a:t>поддержку.</a:t>
            </a:r>
          </a:p>
          <a:p>
            <a:pPr marL="285750" indent="-285750" algn="just" fontAlgn="auto">
              <a:lnSpc>
                <a:spcPct val="114000"/>
              </a:lnSpc>
              <a:buClr>
                <a:schemeClr val="tx2">
                  <a:lumMod val="50000"/>
                  <a:lumOff val="50000"/>
                </a:schemeClr>
              </a:buClr>
              <a:buFont typeface="Wingdings" panose="05000000000000000000" pitchFamily="2" charset="2"/>
              <a:buChar char="q"/>
              <a:defRPr/>
            </a:pPr>
            <a:r>
              <a:rPr lang="ru-RU" sz="1600" dirty="0" smtClean="0">
                <a:latin typeface="Arial Black" panose="020B0A04020102020204" pitchFamily="34" charset="0"/>
                <a:cs typeface="Times New Roman" pitchFamily="18" charset="0"/>
              </a:rPr>
              <a:t>Развитие </a:t>
            </a:r>
            <a:r>
              <a:rPr lang="ru-RU" sz="1600" dirty="0">
                <a:latin typeface="Arial Black" panose="020B0A04020102020204" pitchFamily="34" charset="0"/>
                <a:cs typeface="Times New Roman" pitchFamily="18" charset="0"/>
              </a:rPr>
              <a:t>системы среднесрочного финансово-экономического прогнозирования для своевременного принятия решений о перераспределении ресурсов на наиболее перспективные направления. </a:t>
            </a:r>
          </a:p>
          <a:p>
            <a:pPr marL="285750" indent="-285750" algn="just" fontAlgn="auto">
              <a:lnSpc>
                <a:spcPct val="114000"/>
              </a:lnSpc>
              <a:buClr>
                <a:schemeClr val="tx2">
                  <a:lumMod val="50000"/>
                  <a:lumOff val="50000"/>
                </a:schemeClr>
              </a:buClr>
              <a:buFont typeface="Wingdings" panose="05000000000000000000" pitchFamily="2" charset="2"/>
              <a:buChar char="q"/>
              <a:defRPr/>
            </a:pPr>
            <a:r>
              <a:rPr lang="ru-RU" sz="1600" b="1" dirty="0" smtClean="0">
                <a:latin typeface="Arial Black" panose="020B0A04020102020204" pitchFamily="34" charset="0"/>
                <a:cs typeface="Times New Roman" pitchFamily="18" charset="0"/>
              </a:rPr>
              <a:t>Осуществление </a:t>
            </a:r>
            <a:r>
              <a:rPr lang="ru-RU" sz="1600" b="1" dirty="0">
                <a:latin typeface="Arial Black" panose="020B0A04020102020204" pitchFamily="34" charset="0"/>
                <a:cs typeface="Times New Roman" pitchFamily="18" charset="0"/>
              </a:rPr>
              <a:t>внутренних контрольных мероприятий за формированием фактов хозяйственной жизни университета и проведение анализа соответствия их требованиям Федерального законодательства и локальным нормативным актам университета. </a:t>
            </a:r>
          </a:p>
          <a:p>
            <a:pPr marL="285750" indent="-285750" algn="just" fontAlgn="auto">
              <a:lnSpc>
                <a:spcPct val="114000"/>
              </a:lnSpc>
              <a:buClr>
                <a:schemeClr val="tx2">
                  <a:lumMod val="50000"/>
                  <a:lumOff val="50000"/>
                </a:schemeClr>
              </a:buClr>
              <a:buFont typeface="Wingdings" panose="05000000000000000000" pitchFamily="2" charset="2"/>
              <a:buChar char="q"/>
              <a:defRPr/>
            </a:pPr>
            <a:r>
              <a:rPr lang="ru-RU" sz="1600" b="1" dirty="0" smtClean="0">
                <a:latin typeface="Arial Black" panose="020B0A04020102020204" pitchFamily="34" charset="0"/>
                <a:cs typeface="Times New Roman" pitchFamily="18" charset="0"/>
              </a:rPr>
              <a:t>Сокращение </a:t>
            </a:r>
            <a:r>
              <a:rPr lang="ru-RU" sz="1600" b="1" dirty="0">
                <a:latin typeface="Arial Black" panose="020B0A04020102020204" pitchFamily="34" charset="0"/>
                <a:cs typeface="Times New Roman" pitchFamily="18" charset="0"/>
              </a:rPr>
              <a:t>дебиторской и кредиторской задолженности внешних и внутренних контрагентов по всем направлениям деятельности</a:t>
            </a:r>
            <a:r>
              <a:rPr lang="ru-RU" sz="1600" dirty="0">
                <a:latin typeface="Arial Black" panose="020B0A04020102020204" pitchFamily="34" charset="0"/>
                <a:cs typeface="Times New Roman" pitchFamily="18" charset="0"/>
              </a:rPr>
              <a:t>. </a:t>
            </a:r>
            <a:endParaRPr lang="ru-RU" sz="1600" dirty="0" smtClean="0">
              <a:latin typeface="Arial Black" panose="020B0A04020102020204" pitchFamily="34" charset="0"/>
              <a:cs typeface="Times New Roman" pitchFamily="18" charset="0"/>
            </a:endParaRPr>
          </a:p>
          <a:p>
            <a:pPr marL="285750" indent="-285750" algn="just" fontAlgn="auto">
              <a:lnSpc>
                <a:spcPct val="114000"/>
              </a:lnSpc>
              <a:buClr>
                <a:schemeClr val="tx2">
                  <a:lumMod val="50000"/>
                  <a:lumOff val="50000"/>
                </a:schemeClr>
              </a:buClr>
              <a:buFont typeface="Wingdings" panose="05000000000000000000" pitchFamily="2" charset="2"/>
              <a:buChar char="q"/>
              <a:defRPr/>
            </a:pPr>
            <a:r>
              <a:rPr lang="ru-RU" sz="1600" b="1" dirty="0" smtClean="0">
                <a:latin typeface="Arial Black" panose="020B0A04020102020204" pitchFamily="34" charset="0"/>
                <a:cs typeface="Times New Roman" pitchFamily="18" charset="0"/>
              </a:rPr>
              <a:t>Дальнейшее совершенствование системы оплаты труда, стимулирования работников университета с целью повышения заработной платы. </a:t>
            </a:r>
          </a:p>
          <a:p>
            <a:pPr marL="285750" indent="-285750" algn="just" fontAlgn="auto">
              <a:lnSpc>
                <a:spcPct val="114000"/>
              </a:lnSpc>
              <a:buClr>
                <a:schemeClr val="tx2">
                  <a:lumMod val="50000"/>
                  <a:lumOff val="50000"/>
                </a:schemeClr>
              </a:buClr>
              <a:buFont typeface="Wingdings" panose="05000000000000000000" pitchFamily="2" charset="2"/>
              <a:buChar char="q"/>
              <a:defRPr/>
            </a:pPr>
            <a:r>
              <a:rPr lang="ru-RU" sz="1600" dirty="0" smtClean="0">
                <a:latin typeface="Arial Black" panose="020B0A04020102020204" pitchFamily="34" charset="0"/>
                <a:cs typeface="Times New Roman" pitchFamily="18" charset="0"/>
              </a:rPr>
              <a:t>Дальнейшая </a:t>
            </a:r>
            <a:r>
              <a:rPr lang="ru-RU" sz="1600" dirty="0">
                <a:latin typeface="Arial Black" panose="020B0A04020102020204" pitchFamily="34" charset="0"/>
                <a:cs typeface="Times New Roman" pitchFamily="18" charset="0"/>
              </a:rPr>
              <a:t>работа по </a:t>
            </a:r>
            <a:r>
              <a:rPr lang="ru-RU" sz="1600" dirty="0" err="1">
                <a:latin typeface="Arial Black" panose="020B0A04020102020204" pitchFamily="34" charset="0"/>
                <a:cs typeface="Times New Roman" pitchFamily="18" charset="0"/>
              </a:rPr>
              <a:t>цифровизации</a:t>
            </a:r>
            <a:r>
              <a:rPr lang="ru-RU" sz="1600" dirty="0">
                <a:latin typeface="Arial Black" panose="020B0A04020102020204" pitchFamily="34" charset="0"/>
                <a:cs typeface="Times New Roman" pitchFamily="18" charset="0"/>
              </a:rPr>
              <a:t> университета и внедрение электронного документооборота.</a:t>
            </a:r>
          </a:p>
        </p:txBody>
      </p:sp>
    </p:spTree>
    <p:extLst>
      <p:ext uri="{BB962C8B-B14F-4D97-AF65-F5344CB8AC3E}">
        <p14:creationId xmlns:p14="http://schemas.microsoft.com/office/powerpoint/2010/main" val="1821008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3486" y="735013"/>
            <a:ext cx="11315602" cy="548083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Arial Black" panose="020B0A04020102020204" pitchFamily="34" charset="0"/>
              </a:rPr>
              <a:t>Проект решения </a:t>
            </a:r>
            <a:r>
              <a:rPr lang="ru-RU" dirty="0">
                <a:latin typeface="Arial Black" panose="020B0A04020102020204" pitchFamily="34" charset="0"/>
              </a:rPr>
              <a:t>У</a:t>
            </a:r>
            <a:r>
              <a:rPr lang="ru-RU" dirty="0" smtClean="0">
                <a:latin typeface="Arial Black" panose="020B0A04020102020204" pitchFamily="34" charset="0"/>
              </a:rPr>
              <a:t>ченого совета</a:t>
            </a:r>
            <a:endParaRPr lang="ru-RU" dirty="0">
              <a:latin typeface="Arial Black" panose="020B0A0402010202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2AC049-6798-41A8-A0BD-CA68192034D3}" type="slidenum">
              <a:rPr lang="ru-RU" smtClean="0"/>
              <a:pPr/>
              <a:t>17</a:t>
            </a:fld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2"/>
          </p:nvPr>
        </p:nvSpPr>
        <p:spPr>
          <a:xfrm>
            <a:off x="433388" y="1625600"/>
            <a:ext cx="11082337" cy="40641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3200" dirty="0" smtClean="0">
                <a:latin typeface="Arial Black" panose="020B0A04020102020204" pitchFamily="34" charset="0"/>
              </a:rPr>
              <a:t>1. </a:t>
            </a:r>
            <a:r>
              <a:rPr lang="ru-RU" sz="2800" dirty="0" smtClean="0">
                <a:latin typeface="Arial Black" panose="020B0A04020102020204" pitchFamily="34" charset="0"/>
              </a:rPr>
              <a:t>Признать </a:t>
            </a:r>
            <a:r>
              <a:rPr lang="ru-RU" sz="2800" dirty="0">
                <a:latin typeface="Arial Black" panose="020B0A04020102020204" pitchFamily="34" charset="0"/>
              </a:rPr>
              <a:t>результаты </a:t>
            </a:r>
            <a:r>
              <a:rPr lang="ru-RU" sz="2800" dirty="0" smtClean="0">
                <a:latin typeface="Arial Black" panose="020B0A04020102020204" pitchFamily="34" charset="0"/>
              </a:rPr>
              <a:t>финансово-экономической деятельности университета </a:t>
            </a:r>
            <a:r>
              <a:rPr lang="ru-RU" sz="2800" dirty="0">
                <a:latin typeface="Arial Black" panose="020B0A04020102020204" pitchFamily="34" charset="0"/>
              </a:rPr>
              <a:t>за 2024 </a:t>
            </a:r>
            <a:r>
              <a:rPr lang="ru-RU" sz="2800" dirty="0" smtClean="0">
                <a:latin typeface="Arial Black" panose="020B0A04020102020204" pitchFamily="34" charset="0"/>
              </a:rPr>
              <a:t>год удовлетворительными</a:t>
            </a:r>
            <a:r>
              <a:rPr lang="ru-RU" sz="2800" dirty="0">
                <a:latin typeface="Arial Black" panose="020B0A04020102020204" pitchFamily="34" charset="0"/>
              </a:rPr>
              <a:t>.  </a:t>
            </a:r>
          </a:p>
          <a:p>
            <a:pPr lv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2800" dirty="0">
                <a:latin typeface="Arial Black" panose="020B0A04020102020204" pitchFamily="34" charset="0"/>
              </a:rPr>
              <a:t>Отчет утвердить</a:t>
            </a:r>
            <a:r>
              <a:rPr lang="ru-RU" sz="2800" dirty="0" smtClean="0">
                <a:latin typeface="Arial Black" panose="020B0A04020102020204" pitchFamily="34" charset="0"/>
              </a:rPr>
              <a:t>.</a:t>
            </a:r>
          </a:p>
          <a:p>
            <a:pPr lv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</a:pPr>
            <a:endParaRPr lang="ru-RU" sz="2800" dirty="0">
              <a:latin typeface="Arial Black" panose="020B0A04020102020204" pitchFamily="34" charset="0"/>
            </a:endParaRPr>
          </a:p>
          <a:p>
            <a:pPr lv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2800" dirty="0" smtClean="0">
                <a:latin typeface="Arial Black" panose="020B0A04020102020204" pitchFamily="34" charset="0"/>
              </a:rPr>
              <a:t>2. Принять </a:t>
            </a:r>
            <a:r>
              <a:rPr lang="ru-RU" sz="2800" dirty="0">
                <a:latin typeface="Arial Black" panose="020B0A04020102020204" pitchFamily="34" charset="0"/>
              </a:rPr>
              <a:t>основные </a:t>
            </a:r>
            <a:r>
              <a:rPr lang="ru-RU" sz="2800" dirty="0" smtClean="0">
                <a:latin typeface="Arial Black" panose="020B0A04020102020204" pitchFamily="34" charset="0"/>
              </a:rPr>
              <a:t>задачи финансово-экономической деятельности </a:t>
            </a:r>
            <a:r>
              <a:rPr lang="ru-RU" sz="2800" dirty="0">
                <a:latin typeface="Arial Black" panose="020B0A04020102020204" pitchFamily="34" charset="0"/>
              </a:rPr>
              <a:t>университета на 20</a:t>
            </a:r>
            <a:r>
              <a:rPr lang="en-US" sz="2800" dirty="0">
                <a:latin typeface="Arial Black" panose="020B0A04020102020204" pitchFamily="34" charset="0"/>
              </a:rPr>
              <a:t>2</a:t>
            </a:r>
            <a:r>
              <a:rPr lang="ru-RU" sz="2800" dirty="0">
                <a:latin typeface="Arial Black" panose="020B0A04020102020204" pitchFamily="34" charset="0"/>
              </a:rPr>
              <a:t>5 год.</a:t>
            </a:r>
          </a:p>
        </p:txBody>
      </p:sp>
    </p:spTree>
    <p:extLst>
      <p:ext uri="{BB962C8B-B14F-4D97-AF65-F5344CB8AC3E}">
        <p14:creationId xmlns:p14="http://schemas.microsoft.com/office/powerpoint/2010/main" val="8270391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49F0CE-9573-A792-7EC8-60ACD1F4F8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485" y="559750"/>
            <a:ext cx="11619177" cy="966017"/>
          </a:xfrm>
        </p:spPr>
        <p:txBody>
          <a:bodyPr>
            <a:normAutofit/>
          </a:bodyPr>
          <a:lstStyle/>
          <a:p>
            <a:pPr algn="ctr"/>
            <a:r>
              <a:rPr lang="ru-RU" sz="3000" dirty="0">
                <a:latin typeface="Arial Black" panose="020B0A04020102020204" pitchFamily="34" charset="0"/>
              </a:rPr>
              <a:t>Основные направления финансово-экономической деятельности в </a:t>
            </a:r>
            <a:r>
              <a:rPr lang="ru-RU" sz="3000" dirty="0" smtClean="0">
                <a:latin typeface="Arial Black" panose="020B0A04020102020204" pitchFamily="34" charset="0"/>
              </a:rPr>
              <a:t>2024 г</a:t>
            </a:r>
            <a:r>
              <a:rPr lang="ru-RU" sz="3000" dirty="0">
                <a:latin typeface="Arial Black" panose="020B0A04020102020204" pitchFamily="34" charset="0"/>
              </a:rPr>
              <a:t>.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718F49D-5DF3-4842-F26F-A356F1C499D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2AC049-6798-41A8-A0BD-CA68192034D3}" type="slidenum">
              <a:rPr lang="ru-RU" smtClean="0"/>
              <a:pPr/>
              <a:t>2</a:t>
            </a:fld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433485" y="1377714"/>
            <a:ext cx="11315603" cy="54432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14000"/>
              </a:lnSpc>
              <a:buClr>
                <a:schemeClr val="tx2">
                  <a:lumMod val="50000"/>
                  <a:lumOff val="50000"/>
                </a:schemeClr>
              </a:buClr>
              <a:buFont typeface="Wingdings" panose="05000000000000000000" pitchFamily="2" charset="2"/>
              <a:buChar char="q"/>
            </a:pPr>
            <a:r>
              <a:rPr lang="ru-RU" sz="1700" dirty="0">
                <a:latin typeface="Arial Black" panose="020B0A04020102020204" pitchFamily="34" charset="0"/>
              </a:rPr>
              <a:t>Контроль за формированием Плана  финансово-хозяйственной деятельности в соответствии с требованиями и порядком утвержденным Министерством здравоохранения РФ. </a:t>
            </a:r>
            <a:endParaRPr lang="ru-RU" sz="1700" dirty="0" smtClean="0">
              <a:latin typeface="Arial Black" panose="020B0A04020102020204" pitchFamily="34" charset="0"/>
            </a:endParaRPr>
          </a:p>
          <a:p>
            <a:pPr marL="285750" indent="-285750" algn="just">
              <a:lnSpc>
                <a:spcPct val="114000"/>
              </a:lnSpc>
              <a:buClr>
                <a:schemeClr val="tx2">
                  <a:lumMod val="50000"/>
                  <a:lumOff val="50000"/>
                </a:schemeClr>
              </a:buClr>
              <a:buFont typeface="Wingdings" panose="05000000000000000000" pitchFamily="2" charset="2"/>
              <a:buChar char="q"/>
            </a:pPr>
            <a:r>
              <a:rPr lang="ru-RU" sz="1700" dirty="0" smtClean="0">
                <a:latin typeface="Arial Black" panose="020B0A04020102020204" pitchFamily="34" charset="0"/>
              </a:rPr>
              <a:t>Контроль </a:t>
            </a:r>
            <a:r>
              <a:rPr lang="ru-RU" sz="1700" dirty="0">
                <a:latin typeface="Arial Black" panose="020B0A04020102020204" pitchFamily="34" charset="0"/>
              </a:rPr>
              <a:t>за эффективным и правомерным использованием финансовых и нефинансовых ресурсов</a:t>
            </a:r>
            <a:r>
              <a:rPr lang="ru-RU" sz="1700" dirty="0" smtClean="0">
                <a:latin typeface="Arial Black" panose="020B0A04020102020204" pitchFamily="34" charset="0"/>
              </a:rPr>
              <a:t>.</a:t>
            </a:r>
          </a:p>
          <a:p>
            <a:pPr marL="285750" indent="-285750" algn="just">
              <a:lnSpc>
                <a:spcPct val="114000"/>
              </a:lnSpc>
              <a:buClr>
                <a:schemeClr val="tx2">
                  <a:lumMod val="50000"/>
                  <a:lumOff val="50000"/>
                </a:schemeClr>
              </a:buClr>
              <a:buFont typeface="Wingdings" panose="05000000000000000000" pitchFamily="2" charset="2"/>
              <a:buChar char="q"/>
            </a:pPr>
            <a:r>
              <a:rPr lang="ru-RU" sz="1700" dirty="0" smtClean="0">
                <a:latin typeface="Arial Black" panose="020B0A04020102020204" pitchFamily="34" charset="0"/>
              </a:rPr>
              <a:t>Осуществление </a:t>
            </a:r>
            <a:r>
              <a:rPr lang="ru-RU" sz="1700" dirty="0">
                <a:latin typeface="Arial Black" panose="020B0A04020102020204" pitchFamily="34" charset="0"/>
              </a:rPr>
              <a:t>внутреннего контроля за формированием фактов хозяйственной жизни университета и проведения  анализа соответствия их требованиям федерального законодательства. </a:t>
            </a:r>
            <a:endParaRPr lang="ru-RU" sz="1700" dirty="0" smtClean="0">
              <a:latin typeface="Arial Black" panose="020B0A04020102020204" pitchFamily="34" charset="0"/>
            </a:endParaRPr>
          </a:p>
          <a:p>
            <a:pPr marL="285750" indent="-285750" algn="just">
              <a:lnSpc>
                <a:spcPct val="114000"/>
              </a:lnSpc>
              <a:buClr>
                <a:schemeClr val="tx2">
                  <a:lumMod val="50000"/>
                  <a:lumOff val="50000"/>
                </a:schemeClr>
              </a:buClr>
              <a:buFont typeface="Wingdings" panose="05000000000000000000" pitchFamily="2" charset="2"/>
              <a:buChar char="q"/>
            </a:pPr>
            <a:r>
              <a:rPr lang="ru-RU" sz="1700" dirty="0" smtClean="0">
                <a:latin typeface="Arial Black" panose="020B0A04020102020204" pitchFamily="34" charset="0"/>
              </a:rPr>
              <a:t>Анализ </a:t>
            </a:r>
            <a:r>
              <a:rPr lang="ru-RU" sz="1700" dirty="0">
                <a:latin typeface="Arial Black" panose="020B0A04020102020204" pitchFamily="34" charset="0"/>
              </a:rPr>
              <a:t>финансово-экономической деятельности университета в целом, а также деятельность отдельных структурных подразделений и направлений</a:t>
            </a:r>
            <a:r>
              <a:rPr lang="ru-RU" sz="1700" dirty="0" smtClean="0">
                <a:latin typeface="Arial Black" panose="020B0A04020102020204" pitchFamily="34" charset="0"/>
              </a:rPr>
              <a:t>.</a:t>
            </a:r>
          </a:p>
          <a:p>
            <a:pPr marL="285750" indent="-285750" algn="just">
              <a:lnSpc>
                <a:spcPct val="114000"/>
              </a:lnSpc>
              <a:buClr>
                <a:schemeClr val="tx2">
                  <a:lumMod val="50000"/>
                  <a:lumOff val="50000"/>
                </a:schemeClr>
              </a:buClr>
              <a:buFont typeface="Wingdings" panose="05000000000000000000" pitchFamily="2" charset="2"/>
              <a:buChar char="q"/>
            </a:pPr>
            <a:r>
              <a:rPr lang="ru-RU" sz="1700" dirty="0" smtClean="0">
                <a:latin typeface="Arial Black" panose="020B0A04020102020204" pitchFamily="34" charset="0"/>
              </a:rPr>
              <a:t>Соблюдение </a:t>
            </a:r>
            <a:r>
              <a:rPr lang="ru-RU" sz="1700" dirty="0">
                <a:latin typeface="Arial Black" panose="020B0A04020102020204" pitchFamily="34" charset="0"/>
              </a:rPr>
              <a:t>режима экономии материальных, денежных и трудовых ресурсов</a:t>
            </a:r>
            <a:r>
              <a:rPr lang="ru-RU" sz="1700" dirty="0" smtClean="0">
                <a:latin typeface="Arial Black" panose="020B0A04020102020204" pitchFamily="34" charset="0"/>
              </a:rPr>
              <a:t>.</a:t>
            </a:r>
          </a:p>
          <a:p>
            <a:pPr marL="285750" indent="-285750" algn="just">
              <a:lnSpc>
                <a:spcPct val="114000"/>
              </a:lnSpc>
              <a:buClr>
                <a:schemeClr val="tx2">
                  <a:lumMod val="50000"/>
                  <a:lumOff val="50000"/>
                </a:schemeClr>
              </a:buClr>
              <a:buFont typeface="Wingdings" panose="05000000000000000000" pitchFamily="2" charset="2"/>
              <a:buChar char="q"/>
            </a:pPr>
            <a:r>
              <a:rPr lang="ru-RU" sz="1700" dirty="0" smtClean="0">
                <a:latin typeface="Arial Black" panose="020B0A04020102020204" pitchFamily="34" charset="0"/>
              </a:rPr>
              <a:t>Проведение </a:t>
            </a:r>
            <a:r>
              <a:rPr lang="ru-RU" sz="1700" dirty="0">
                <a:latin typeface="Arial Black" panose="020B0A04020102020204" pitchFamily="34" charset="0"/>
              </a:rPr>
              <a:t>внутренних проверок по обеспечению контроля за сохранностью товарно-материальных ценностей  в структурных подразделениях. </a:t>
            </a:r>
            <a:endParaRPr lang="ru-RU" sz="1700" dirty="0" smtClean="0">
              <a:latin typeface="Arial Black" panose="020B0A04020102020204" pitchFamily="34" charset="0"/>
            </a:endParaRPr>
          </a:p>
          <a:p>
            <a:pPr marL="285750" indent="-285750" algn="just">
              <a:lnSpc>
                <a:spcPct val="114000"/>
              </a:lnSpc>
              <a:buClr>
                <a:schemeClr val="tx2">
                  <a:lumMod val="50000"/>
                  <a:lumOff val="50000"/>
                </a:schemeClr>
              </a:buClr>
              <a:buFont typeface="Wingdings" panose="05000000000000000000" pitchFamily="2" charset="2"/>
              <a:buChar char="q"/>
            </a:pPr>
            <a:r>
              <a:rPr lang="ru-RU" sz="1700" dirty="0" smtClean="0">
                <a:latin typeface="Arial Black" panose="020B0A04020102020204" pitchFamily="34" charset="0"/>
              </a:rPr>
              <a:t>Повышение </a:t>
            </a:r>
            <a:r>
              <a:rPr lang="ru-RU" sz="1700" dirty="0">
                <a:latin typeface="Arial Black" panose="020B0A04020102020204" pitchFamily="34" charset="0"/>
              </a:rPr>
              <a:t>качества планирования, учета и отчетности. </a:t>
            </a:r>
            <a:endParaRPr lang="ru-RU" sz="1700" dirty="0" smtClean="0">
              <a:latin typeface="Arial Black" panose="020B0A04020102020204" pitchFamily="34" charset="0"/>
            </a:endParaRPr>
          </a:p>
          <a:p>
            <a:pPr marL="285750" indent="-285750" algn="just">
              <a:lnSpc>
                <a:spcPct val="114000"/>
              </a:lnSpc>
              <a:buClr>
                <a:schemeClr val="tx2">
                  <a:lumMod val="50000"/>
                  <a:lumOff val="50000"/>
                </a:schemeClr>
              </a:buClr>
              <a:buFont typeface="Wingdings" panose="05000000000000000000" pitchFamily="2" charset="2"/>
              <a:buChar char="q"/>
            </a:pPr>
            <a:r>
              <a:rPr lang="ru-RU" sz="1700" dirty="0" smtClean="0">
                <a:latin typeface="Arial Black" panose="020B0A04020102020204" pitchFamily="34" charset="0"/>
              </a:rPr>
              <a:t>Совершенствование </a:t>
            </a:r>
            <a:r>
              <a:rPr lang="ru-RU" sz="1700" dirty="0">
                <a:latin typeface="Arial Black" panose="020B0A04020102020204" pitchFamily="34" charset="0"/>
              </a:rPr>
              <a:t>системы оплаты труда и стимулирования в соответствии с показателями эффективности деятельности работников университета. </a:t>
            </a:r>
            <a:endParaRPr lang="ru-RU" sz="1700" dirty="0" smtClean="0">
              <a:latin typeface="Arial Black" panose="020B0A04020102020204" pitchFamily="34" charset="0"/>
            </a:endParaRPr>
          </a:p>
          <a:p>
            <a:pPr marL="285750" indent="-285750" algn="just">
              <a:lnSpc>
                <a:spcPct val="114000"/>
              </a:lnSpc>
              <a:buClr>
                <a:schemeClr val="tx2">
                  <a:lumMod val="50000"/>
                  <a:lumOff val="50000"/>
                </a:schemeClr>
              </a:buClr>
              <a:buFont typeface="Wingdings" panose="05000000000000000000" pitchFamily="2" charset="2"/>
              <a:buChar char="q"/>
            </a:pPr>
            <a:r>
              <a:rPr lang="ru-RU" sz="1700" dirty="0" err="1" smtClean="0">
                <a:latin typeface="Arial Black" panose="020B0A04020102020204" pitchFamily="34" charset="0"/>
              </a:rPr>
              <a:t>Цифровизация</a:t>
            </a:r>
            <a:r>
              <a:rPr lang="ru-RU" sz="1700" dirty="0" smtClean="0">
                <a:latin typeface="Arial Black" panose="020B0A04020102020204" pitchFamily="34" charset="0"/>
              </a:rPr>
              <a:t> </a:t>
            </a:r>
            <a:r>
              <a:rPr lang="ru-RU" sz="1700" dirty="0">
                <a:latin typeface="Arial Black" panose="020B0A04020102020204" pitchFamily="34" charset="0"/>
              </a:rPr>
              <a:t>бухгалтерского учета, переход на электронный документооборот в  соответствии с требованиями Министерства финансов </a:t>
            </a:r>
            <a:r>
              <a:rPr lang="ru-RU" sz="1700" dirty="0" smtClean="0">
                <a:latin typeface="Arial Black" panose="020B0A04020102020204" pitchFamily="34" charset="0"/>
              </a:rPr>
              <a:t>РФ.</a:t>
            </a:r>
            <a:endParaRPr lang="ru-RU" sz="17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2229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3486" y="620713"/>
            <a:ext cx="11315602" cy="885870"/>
          </a:xfrm>
        </p:spPr>
        <p:txBody>
          <a:bodyPr>
            <a:noAutofit/>
          </a:bodyPr>
          <a:lstStyle/>
          <a:p>
            <a:pPr algn="ctr"/>
            <a:r>
              <a:rPr lang="ru-RU" sz="3000" dirty="0" smtClean="0">
                <a:latin typeface="Arial Black" panose="020B0A04020102020204" pitchFamily="34" charset="0"/>
              </a:rPr>
              <a:t>Сводные данные по финансовому состоянию </a:t>
            </a:r>
            <a:br>
              <a:rPr lang="ru-RU" sz="3000" dirty="0" smtClean="0">
                <a:latin typeface="Arial Black" panose="020B0A04020102020204" pitchFamily="34" charset="0"/>
              </a:rPr>
            </a:br>
            <a:r>
              <a:rPr lang="ru-RU" sz="3000" dirty="0" smtClean="0">
                <a:latin typeface="Arial Black" panose="020B0A04020102020204" pitchFamily="34" charset="0"/>
              </a:rPr>
              <a:t>за 2024 год, тыс. руб.</a:t>
            </a:r>
            <a:endParaRPr lang="ru-RU" sz="3000" dirty="0">
              <a:latin typeface="Arial Black" panose="020B0A0402010202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2AC049-6798-41A8-A0BD-CA68192034D3}" type="slidenum">
              <a:rPr lang="ru-RU" smtClean="0"/>
              <a:pPr/>
              <a:t>3</a:t>
            </a:fld>
            <a:endParaRPr lang="ru-RU" dirty="0"/>
          </a:p>
        </p:txBody>
      </p:sp>
      <p:graphicFrame>
        <p:nvGraphicFramePr>
          <p:cNvPr id="6" name="Таблица 3">
            <a:extLst>
              <a:ext uri="{FF2B5EF4-FFF2-40B4-BE49-F238E27FC236}">
                <a16:creationId xmlns:a16="http://schemas.microsoft.com/office/drawing/2014/main" id="{DFC53B2C-F610-8943-8852-37E85EAED2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5842096"/>
              </p:ext>
            </p:extLst>
          </p:nvPr>
        </p:nvGraphicFramePr>
        <p:xfrm>
          <a:off x="495418" y="1635464"/>
          <a:ext cx="11172707" cy="497363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839585">
                  <a:extLst>
                    <a:ext uri="{9D8B030D-6E8A-4147-A177-3AD203B41FA5}">
                      <a16:colId xmlns:a16="http://schemas.microsoft.com/office/drawing/2014/main" val="832154020"/>
                    </a:ext>
                  </a:extLst>
                </a:gridCol>
                <a:gridCol w="4408354">
                  <a:extLst>
                    <a:ext uri="{9D8B030D-6E8A-4147-A177-3AD203B41FA5}">
                      <a16:colId xmlns:a16="http://schemas.microsoft.com/office/drawing/2014/main" val="649011339"/>
                    </a:ext>
                  </a:extLst>
                </a:gridCol>
                <a:gridCol w="3924768">
                  <a:extLst>
                    <a:ext uri="{9D8B030D-6E8A-4147-A177-3AD203B41FA5}">
                      <a16:colId xmlns:a16="http://schemas.microsoft.com/office/drawing/2014/main" val="2606923257"/>
                    </a:ext>
                  </a:extLst>
                </a:gridCol>
              </a:tblGrid>
              <a:tr h="40501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0" i="0" kern="1200" dirty="0">
                        <a:solidFill>
                          <a:srgbClr val="002060"/>
                        </a:solidFill>
                        <a:latin typeface="Arial Black" panose="020B0A040201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144000" marR="144000" marT="72000" marB="72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i="0" kern="1200" dirty="0" smtClean="0">
                          <a:solidFill>
                            <a:srgbClr val="002060"/>
                          </a:solidFill>
                          <a:latin typeface="Arial Black" panose="020B0A040201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План</a:t>
                      </a:r>
                      <a:endParaRPr lang="ru-RU" sz="1600" b="0" i="0" kern="1200" dirty="0">
                        <a:solidFill>
                          <a:srgbClr val="002060"/>
                        </a:solidFill>
                        <a:latin typeface="Arial Black" panose="020B0A040201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144000" marR="144000" marT="72000" marB="72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i="0" kern="1200" dirty="0" smtClean="0">
                          <a:solidFill>
                            <a:srgbClr val="002060"/>
                          </a:solidFill>
                          <a:latin typeface="Arial Black" panose="020B0A040201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Факт</a:t>
                      </a:r>
                      <a:endParaRPr lang="ru-RU" sz="1600" b="0" i="0" kern="1200" dirty="0">
                        <a:solidFill>
                          <a:srgbClr val="002060"/>
                        </a:solidFill>
                        <a:latin typeface="Arial Black" panose="020B0A040201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144000" marR="144000" marT="72000" marB="72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05941831"/>
                  </a:ext>
                </a:extLst>
              </a:tr>
              <a:tr h="534716">
                <a:tc>
                  <a:txBody>
                    <a:bodyPr/>
                    <a:lstStyle/>
                    <a:p>
                      <a:pPr marL="0" indent="0" eaLnBrk="0" fontAlgn="base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90000"/>
                        <a:buFont typeface="Wingdings" pitchFamily="2" charset="2"/>
                        <a:buNone/>
                        <a:defRPr/>
                      </a:pPr>
                      <a:r>
                        <a:rPr lang="ru-RU" sz="1600" b="1" dirty="0" smtClean="0">
                          <a:solidFill>
                            <a:srgbClr val="000000"/>
                          </a:solidFill>
                          <a:latin typeface="Arial Black" panose="020B0A040201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Остаток на 01.01.2024</a:t>
                      </a:r>
                      <a:endParaRPr lang="ru-RU" sz="1600" b="1" dirty="0">
                        <a:solidFill>
                          <a:srgbClr val="000000"/>
                        </a:solidFill>
                        <a:latin typeface="Arial Black" panose="020B0A040201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144000" marR="144000" marT="72000" marB="72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indent="-342900" algn="r" eaLnBrk="0" fontAlgn="base" hangingPunct="0">
                        <a:spcAft>
                          <a:spcPct val="0"/>
                        </a:spcAft>
                        <a:buClr>
                          <a:srgbClr val="004077"/>
                        </a:buClr>
                        <a:buSzPct val="90000"/>
                        <a:defRPr/>
                      </a:pPr>
                      <a:endParaRPr lang="ru-RU" sz="1600" b="0" i="0" kern="1200" dirty="0">
                        <a:solidFill>
                          <a:srgbClr val="002060"/>
                        </a:solidFill>
                        <a:latin typeface="Arial Black" panose="020B0A040201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144000" marR="144000" marT="72000" marB="72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indent="-342900" algn="r" eaLnBrk="0" fontAlgn="base" hangingPunct="0">
                        <a:spcAft>
                          <a:spcPct val="0"/>
                        </a:spcAft>
                        <a:buClr>
                          <a:srgbClr val="004077"/>
                        </a:buClr>
                        <a:buSzPct val="90000"/>
                        <a:defRPr/>
                      </a:pPr>
                      <a:endParaRPr lang="ru-RU" sz="1600" b="0" i="0" kern="1200" dirty="0">
                        <a:solidFill>
                          <a:srgbClr val="002060"/>
                        </a:solidFill>
                        <a:latin typeface="Arial Black" panose="020B0A040201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144000" marR="144000" marT="72000" marB="72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01377812"/>
                  </a:ext>
                </a:extLst>
              </a:tr>
              <a:tr h="534716">
                <a:tc>
                  <a:txBody>
                    <a:bodyPr/>
                    <a:lstStyle/>
                    <a:p>
                      <a:pPr indent="-342900" eaLnBrk="0" fontAlgn="base" hangingPunct="0">
                        <a:spcAft>
                          <a:spcPct val="0"/>
                        </a:spcAft>
                        <a:buClr>
                          <a:srgbClr val="004077"/>
                        </a:buClr>
                        <a:buSzPct val="90000"/>
                        <a:defRPr/>
                      </a:pPr>
                      <a:r>
                        <a:rPr lang="ru-RU" sz="1600" b="1" i="0" kern="1200" dirty="0" smtClean="0">
                          <a:solidFill>
                            <a:srgbClr val="000000"/>
                          </a:solidFill>
                          <a:latin typeface="Arial Black" panose="020B0A040201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Доходы, в том числе</a:t>
                      </a:r>
                      <a:endParaRPr lang="ru-RU" sz="1600" b="1" i="0" kern="1200" dirty="0">
                        <a:solidFill>
                          <a:srgbClr val="000000"/>
                        </a:solidFill>
                        <a:latin typeface="Arial Black" panose="020B0A040201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144000" marR="144000" marT="72000" marB="72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-34290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rgbClr val="004077"/>
                        </a:buClr>
                        <a:buSzPct val="90000"/>
                        <a:buFontTx/>
                        <a:buNone/>
                        <a:tabLst/>
                        <a:defRPr/>
                      </a:pPr>
                      <a:endParaRPr lang="ru-RU" sz="1600" b="0" i="0" kern="1200" dirty="0">
                        <a:solidFill>
                          <a:srgbClr val="002060"/>
                        </a:solidFill>
                        <a:latin typeface="Arial Black" panose="020B0A040201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144000" marR="144000" marT="72000" marB="72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-34290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rgbClr val="004077"/>
                        </a:buClr>
                        <a:buSzPct val="90000"/>
                        <a:buFontTx/>
                        <a:buNone/>
                        <a:tabLst/>
                        <a:defRPr/>
                      </a:pPr>
                      <a:endParaRPr lang="ru-RU" sz="1600" b="0" i="0" kern="1200" dirty="0">
                        <a:solidFill>
                          <a:srgbClr val="002060"/>
                        </a:solidFill>
                        <a:latin typeface="Arial Black" panose="020B0A040201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144000" marR="144000" marT="72000" marB="72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83441751"/>
                  </a:ext>
                </a:extLst>
              </a:tr>
              <a:tr h="534716">
                <a:tc>
                  <a:txBody>
                    <a:bodyPr/>
                    <a:lstStyle/>
                    <a:p>
                      <a:pPr indent="-342900" eaLnBrk="0" fontAlgn="base" hangingPunct="0">
                        <a:spcAft>
                          <a:spcPct val="0"/>
                        </a:spcAft>
                        <a:buClr>
                          <a:srgbClr val="004077"/>
                        </a:buClr>
                        <a:buSzPct val="90000"/>
                        <a:defRPr/>
                      </a:pPr>
                      <a:r>
                        <a:rPr lang="ru-RU" sz="1600" b="1" i="0" kern="1200" dirty="0" smtClean="0">
                          <a:solidFill>
                            <a:srgbClr val="000000"/>
                          </a:solidFill>
                          <a:latin typeface="Arial Black" panose="020B0A040201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Государственное задание</a:t>
                      </a:r>
                      <a:endParaRPr lang="ru-RU" sz="1600" b="1" i="0" kern="1200" dirty="0">
                        <a:solidFill>
                          <a:srgbClr val="000000"/>
                        </a:solidFill>
                        <a:latin typeface="Arial Black" panose="020B0A040201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144000" marR="144000" marT="72000" marB="72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-34290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rgbClr val="004077"/>
                        </a:buClr>
                        <a:buSzPct val="90000"/>
                        <a:buFontTx/>
                        <a:buNone/>
                        <a:tabLst/>
                        <a:defRPr/>
                      </a:pPr>
                      <a:endParaRPr lang="ru-RU" sz="1600" b="0" i="0" kern="1200" dirty="0">
                        <a:solidFill>
                          <a:srgbClr val="002060"/>
                        </a:solidFill>
                        <a:latin typeface="Arial Black" panose="020B0A040201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144000" marR="144000" marT="72000" marB="72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-34290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rgbClr val="004077"/>
                        </a:buClr>
                        <a:buSzPct val="90000"/>
                        <a:buFontTx/>
                        <a:buNone/>
                        <a:tabLst/>
                        <a:defRPr/>
                      </a:pPr>
                      <a:endParaRPr lang="ru-RU" sz="1600" b="0" i="0" kern="1200" dirty="0">
                        <a:solidFill>
                          <a:srgbClr val="002060"/>
                        </a:solidFill>
                        <a:latin typeface="Arial Black" panose="020B0A040201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144000" marR="144000" marT="72000" marB="72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17515992"/>
                  </a:ext>
                </a:extLst>
              </a:tr>
              <a:tr h="534716">
                <a:tc>
                  <a:txBody>
                    <a:bodyPr/>
                    <a:lstStyle/>
                    <a:p>
                      <a:pPr indent="-342900" eaLnBrk="0" fontAlgn="base" hangingPunct="0">
                        <a:spcAft>
                          <a:spcPct val="0"/>
                        </a:spcAft>
                        <a:buClr>
                          <a:srgbClr val="004077"/>
                        </a:buClr>
                        <a:buSzPct val="90000"/>
                        <a:defRPr/>
                      </a:pPr>
                      <a:r>
                        <a:rPr lang="ru-RU" sz="1600" b="1" i="0" kern="1200" dirty="0" smtClean="0">
                          <a:solidFill>
                            <a:srgbClr val="000000"/>
                          </a:solidFill>
                          <a:latin typeface="Arial Black" panose="020B0A040201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Субсидия на иные цели</a:t>
                      </a:r>
                      <a:endParaRPr lang="ru-RU" sz="1600" b="1" i="0" kern="1200" dirty="0">
                        <a:solidFill>
                          <a:srgbClr val="000000"/>
                        </a:solidFill>
                        <a:latin typeface="Arial Black" panose="020B0A040201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144000" marR="144000" marT="72000" marB="72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-34290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rgbClr val="004077"/>
                        </a:buClr>
                        <a:buSzPct val="90000"/>
                        <a:buFontTx/>
                        <a:buNone/>
                        <a:tabLst/>
                        <a:defRPr/>
                      </a:pPr>
                      <a:endParaRPr lang="ru-RU" sz="1600" b="0" i="0" kern="1200" dirty="0">
                        <a:solidFill>
                          <a:srgbClr val="002060"/>
                        </a:solidFill>
                        <a:latin typeface="Arial Black" panose="020B0A040201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144000" marR="144000" marT="72000" marB="72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-34290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rgbClr val="004077"/>
                        </a:buClr>
                        <a:buSzPct val="90000"/>
                        <a:buFontTx/>
                        <a:buNone/>
                        <a:tabLst/>
                        <a:defRPr/>
                      </a:pPr>
                      <a:endParaRPr lang="ru-RU" sz="1600" b="0" i="0" kern="1200" dirty="0">
                        <a:solidFill>
                          <a:srgbClr val="002060"/>
                        </a:solidFill>
                        <a:latin typeface="Arial Black" panose="020B0A040201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144000" marR="144000" marT="72000" marB="72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65496137"/>
                  </a:ext>
                </a:extLst>
              </a:tr>
              <a:tr h="619318">
                <a:tc>
                  <a:txBody>
                    <a:bodyPr/>
                    <a:lstStyle/>
                    <a:p>
                      <a:pPr indent="-342900" eaLnBrk="0" fontAlgn="base" hangingPunct="0">
                        <a:spcAft>
                          <a:spcPct val="0"/>
                        </a:spcAft>
                        <a:buClr>
                          <a:srgbClr val="004077"/>
                        </a:buClr>
                        <a:buSzPct val="90000"/>
                        <a:defRPr/>
                      </a:pPr>
                      <a:r>
                        <a:rPr lang="ru-RU" sz="1600" b="1" i="0" kern="1200" dirty="0" smtClean="0">
                          <a:solidFill>
                            <a:srgbClr val="000000"/>
                          </a:solidFill>
                          <a:latin typeface="Arial Black" panose="020B0A040201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Приносящая доход деятельность</a:t>
                      </a:r>
                      <a:endParaRPr lang="ru-RU" sz="1600" b="1" i="0" kern="1200" dirty="0">
                        <a:solidFill>
                          <a:srgbClr val="000000"/>
                        </a:solidFill>
                        <a:latin typeface="Arial Black" panose="020B0A040201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144000" marR="144000" marT="72000" marB="72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-34290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rgbClr val="004077"/>
                        </a:buClr>
                        <a:buSzPct val="90000"/>
                        <a:buFontTx/>
                        <a:buNone/>
                        <a:tabLst/>
                        <a:defRPr/>
                      </a:pPr>
                      <a:endParaRPr lang="ru-RU" sz="1600" b="0" i="0" kern="1200" dirty="0">
                        <a:solidFill>
                          <a:srgbClr val="002060"/>
                        </a:solidFill>
                        <a:latin typeface="Arial Black" panose="020B0A040201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144000" marR="144000" marT="72000" marB="72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-34290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rgbClr val="004077"/>
                        </a:buClr>
                        <a:buSzPct val="90000"/>
                        <a:buFontTx/>
                        <a:buNone/>
                        <a:tabLst/>
                        <a:defRPr/>
                      </a:pPr>
                      <a:endParaRPr lang="ru-RU" sz="1600" b="0" i="0" kern="1200" dirty="0">
                        <a:solidFill>
                          <a:srgbClr val="002060"/>
                        </a:solidFill>
                        <a:latin typeface="Arial Black" panose="020B0A040201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144000" marR="144000" marT="72000" marB="72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27631791"/>
                  </a:ext>
                </a:extLst>
              </a:tr>
              <a:tr h="534716">
                <a:tc>
                  <a:txBody>
                    <a:bodyPr/>
                    <a:lstStyle/>
                    <a:p>
                      <a:pPr indent="-342900" eaLnBrk="0" fontAlgn="base" hangingPunct="0">
                        <a:spcAft>
                          <a:spcPct val="0"/>
                        </a:spcAft>
                        <a:buClr>
                          <a:srgbClr val="004077"/>
                        </a:buClr>
                        <a:buSzPct val="90000"/>
                        <a:defRPr/>
                      </a:pPr>
                      <a:r>
                        <a:rPr lang="ru-RU" sz="1600" b="1" i="0" kern="1200" dirty="0" smtClean="0">
                          <a:solidFill>
                            <a:srgbClr val="000000"/>
                          </a:solidFill>
                          <a:latin typeface="Arial Black" panose="020B0A040201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ОМС</a:t>
                      </a:r>
                      <a:endParaRPr lang="ru-RU" sz="1600" b="1" i="0" kern="1200" dirty="0">
                        <a:solidFill>
                          <a:srgbClr val="000000"/>
                        </a:solidFill>
                        <a:latin typeface="Arial Black" panose="020B0A040201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144000" marR="144000" marT="72000" marB="72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-34290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rgbClr val="004077"/>
                        </a:buClr>
                        <a:buSzPct val="90000"/>
                        <a:buFontTx/>
                        <a:buNone/>
                        <a:tabLst/>
                        <a:defRPr/>
                      </a:pPr>
                      <a:endParaRPr lang="ru-RU" sz="1600" b="0" i="0" kern="1200" dirty="0">
                        <a:solidFill>
                          <a:srgbClr val="002060"/>
                        </a:solidFill>
                        <a:latin typeface="Arial Black" panose="020B0A040201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144000" marR="144000" marT="72000" marB="72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-34290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rgbClr val="004077"/>
                        </a:buClr>
                        <a:buSzPct val="90000"/>
                        <a:buFontTx/>
                        <a:buNone/>
                        <a:tabLst/>
                        <a:defRPr/>
                      </a:pPr>
                      <a:endParaRPr lang="ru-RU" sz="1600" b="0" i="0" kern="1200" dirty="0">
                        <a:solidFill>
                          <a:srgbClr val="002060"/>
                        </a:solidFill>
                        <a:latin typeface="Arial Black" panose="020B0A040201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144000" marR="144000" marT="72000" marB="72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31314397"/>
                  </a:ext>
                </a:extLst>
              </a:tr>
              <a:tr h="534716">
                <a:tc>
                  <a:txBody>
                    <a:bodyPr/>
                    <a:lstStyle/>
                    <a:p>
                      <a:pPr indent="-342900" eaLnBrk="0" fontAlgn="base" hangingPunct="0">
                        <a:spcAft>
                          <a:spcPct val="0"/>
                        </a:spcAft>
                        <a:buClr>
                          <a:srgbClr val="004077"/>
                        </a:buClr>
                        <a:buSzPct val="90000"/>
                        <a:defRPr/>
                      </a:pPr>
                      <a:r>
                        <a:rPr lang="ru-RU" sz="1600" b="1" i="0" kern="1200" dirty="0" smtClean="0">
                          <a:solidFill>
                            <a:srgbClr val="000000"/>
                          </a:solidFill>
                          <a:latin typeface="Arial Black" panose="020B0A040201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Расходы</a:t>
                      </a:r>
                      <a:endParaRPr lang="ru-RU" sz="1600" b="1" i="0" kern="1200" dirty="0">
                        <a:solidFill>
                          <a:srgbClr val="000000"/>
                        </a:solidFill>
                        <a:latin typeface="Arial Black" panose="020B0A040201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144000" marR="144000" marT="72000" marB="72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-34290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rgbClr val="004077"/>
                        </a:buClr>
                        <a:buSzPct val="90000"/>
                        <a:buFontTx/>
                        <a:buNone/>
                        <a:tabLst/>
                        <a:defRPr/>
                      </a:pPr>
                      <a:endParaRPr lang="ru-RU" sz="1600" b="0" i="0" kern="1200" dirty="0">
                        <a:solidFill>
                          <a:srgbClr val="002060"/>
                        </a:solidFill>
                        <a:latin typeface="Arial Black" panose="020B0A040201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144000" marR="144000" marT="72000" marB="72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-34290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rgbClr val="004077"/>
                        </a:buClr>
                        <a:buSzPct val="90000"/>
                        <a:buFontTx/>
                        <a:buNone/>
                        <a:tabLst/>
                        <a:defRPr/>
                      </a:pPr>
                      <a:endParaRPr lang="ru-RU" sz="1600" b="0" i="0" kern="1200" dirty="0">
                        <a:solidFill>
                          <a:srgbClr val="002060"/>
                        </a:solidFill>
                        <a:latin typeface="Arial Black" panose="020B0A040201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144000" marR="144000" marT="72000" marB="72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41137862"/>
                  </a:ext>
                </a:extLst>
              </a:tr>
              <a:tr h="534716">
                <a:tc>
                  <a:txBody>
                    <a:bodyPr/>
                    <a:lstStyle/>
                    <a:p>
                      <a:pPr indent="-342900" eaLnBrk="0" fontAlgn="base" hangingPunct="0">
                        <a:spcAft>
                          <a:spcPct val="0"/>
                        </a:spcAft>
                        <a:buClr>
                          <a:srgbClr val="004077"/>
                        </a:buClr>
                        <a:buSzPct val="90000"/>
                        <a:defRPr/>
                      </a:pPr>
                      <a:r>
                        <a:rPr lang="ru-RU" sz="1600" b="1" i="0" kern="1200" dirty="0" smtClean="0">
                          <a:solidFill>
                            <a:srgbClr val="000000"/>
                          </a:solidFill>
                          <a:latin typeface="Arial Black" panose="020B0A040201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Остаток на 01.01.2025</a:t>
                      </a:r>
                      <a:endParaRPr lang="ru-RU" sz="1600" b="1" i="0" kern="1200" dirty="0">
                        <a:solidFill>
                          <a:srgbClr val="000000"/>
                        </a:solidFill>
                        <a:latin typeface="Arial Black" panose="020B0A040201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144000" marR="144000" marT="72000" marB="72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-34290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rgbClr val="004077"/>
                        </a:buClr>
                        <a:buSzPct val="90000"/>
                        <a:buFontTx/>
                        <a:buNone/>
                        <a:tabLst/>
                        <a:defRPr/>
                      </a:pPr>
                      <a:endParaRPr lang="ru-RU" sz="1600" b="0" i="0" kern="1200" dirty="0">
                        <a:solidFill>
                          <a:srgbClr val="002060"/>
                        </a:solidFill>
                        <a:latin typeface="Arial Black" panose="020B0A040201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144000" marR="144000" marT="72000" marB="72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-34290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rgbClr val="004077"/>
                        </a:buClr>
                        <a:buSzPct val="90000"/>
                        <a:buFontTx/>
                        <a:buNone/>
                        <a:tabLst/>
                        <a:defRPr/>
                      </a:pPr>
                      <a:endParaRPr lang="ru-RU" sz="1600" b="0" i="0" kern="1200" dirty="0">
                        <a:solidFill>
                          <a:srgbClr val="002060"/>
                        </a:solidFill>
                        <a:latin typeface="Arial Black" panose="020B0A040201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144000" marR="144000" marT="72000" marB="72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94793829"/>
                  </a:ext>
                </a:extLst>
              </a:tr>
            </a:tbl>
          </a:graphicData>
        </a:graphic>
      </p:graphicFrame>
      <p:grpSp>
        <p:nvGrpSpPr>
          <p:cNvPr id="18" name="Группа 17"/>
          <p:cNvGrpSpPr/>
          <p:nvPr/>
        </p:nvGrpSpPr>
        <p:grpSpPr>
          <a:xfrm>
            <a:off x="3095626" y="1635464"/>
            <a:ext cx="8572500" cy="5193961"/>
            <a:chOff x="3095626" y="1911689"/>
            <a:chExt cx="8572500" cy="5193961"/>
          </a:xfrm>
        </p:grpSpPr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553326" y="1911689"/>
              <a:ext cx="4114800" cy="5193961"/>
            </a:xfrm>
            <a:prstGeom prst="rect">
              <a:avLst/>
            </a:prstGeom>
          </p:spPr>
        </p:pic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095626" y="1957387"/>
              <a:ext cx="4686299" cy="51482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65663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E2DBB2-7FD5-EF38-3112-80E065D536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975" y="582613"/>
            <a:ext cx="11820525" cy="874193"/>
          </a:xfrm>
        </p:spPr>
        <p:txBody>
          <a:bodyPr>
            <a:noAutofit/>
          </a:bodyPr>
          <a:lstStyle/>
          <a:p>
            <a:pPr algn="ctr"/>
            <a:r>
              <a:rPr lang="ru-RU" sz="3000" dirty="0" smtClean="0">
                <a:latin typeface="Arial Black" panose="020B0A04020102020204" pitchFamily="34" charset="0"/>
              </a:rPr>
              <a:t>Финансовое обеспечение государственного задания в 2024 г., тыс. руб.</a:t>
            </a:r>
            <a:endParaRPr lang="ru-RU" sz="3000" dirty="0">
              <a:latin typeface="Arial Black" panose="020B0A04020102020204" pitchFamily="34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0890D20-C32B-9560-86A9-A76016C1D28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2AC049-6798-41A8-A0BD-CA68192034D3}" type="slidenum">
              <a:rPr lang="ru-RU" smtClean="0"/>
              <a:pPr/>
              <a:t>4</a:t>
            </a:fld>
            <a:endParaRPr lang="ru-RU" dirty="0"/>
          </a:p>
        </p:txBody>
      </p:sp>
      <p:sp>
        <p:nvSpPr>
          <p:cNvPr id="17" name="object 3"/>
          <p:cNvSpPr/>
          <p:nvPr/>
        </p:nvSpPr>
        <p:spPr>
          <a:xfrm>
            <a:off x="181274" y="1450847"/>
            <a:ext cx="2544562" cy="1428115"/>
          </a:xfrm>
          <a:custGeom>
            <a:avLst/>
            <a:gdLst/>
            <a:ahLst/>
            <a:cxnLst/>
            <a:rect l="l" t="t" r="r" b="b"/>
            <a:pathLst>
              <a:path w="5052060" h="1428114">
                <a:moveTo>
                  <a:pt x="4814062" y="0"/>
                </a:moveTo>
                <a:lnTo>
                  <a:pt x="237998" y="0"/>
                </a:lnTo>
                <a:lnTo>
                  <a:pt x="190032" y="4835"/>
                </a:lnTo>
                <a:lnTo>
                  <a:pt x="145357" y="18702"/>
                </a:lnTo>
                <a:lnTo>
                  <a:pt x="104930" y="40645"/>
                </a:lnTo>
                <a:lnTo>
                  <a:pt x="69707" y="69707"/>
                </a:lnTo>
                <a:lnTo>
                  <a:pt x="40645" y="104930"/>
                </a:lnTo>
                <a:lnTo>
                  <a:pt x="18702" y="145357"/>
                </a:lnTo>
                <a:lnTo>
                  <a:pt x="4835" y="190032"/>
                </a:lnTo>
                <a:lnTo>
                  <a:pt x="0" y="237998"/>
                </a:lnTo>
                <a:lnTo>
                  <a:pt x="0" y="1189989"/>
                </a:lnTo>
                <a:lnTo>
                  <a:pt x="4835" y="1237955"/>
                </a:lnTo>
                <a:lnTo>
                  <a:pt x="18702" y="1282630"/>
                </a:lnTo>
                <a:lnTo>
                  <a:pt x="40645" y="1323057"/>
                </a:lnTo>
                <a:lnTo>
                  <a:pt x="69707" y="1358280"/>
                </a:lnTo>
                <a:lnTo>
                  <a:pt x="104930" y="1387342"/>
                </a:lnTo>
                <a:lnTo>
                  <a:pt x="145357" y="1409285"/>
                </a:lnTo>
                <a:lnTo>
                  <a:pt x="190032" y="1423152"/>
                </a:lnTo>
                <a:lnTo>
                  <a:pt x="237998" y="1427988"/>
                </a:lnTo>
                <a:lnTo>
                  <a:pt x="4814062" y="1427988"/>
                </a:lnTo>
                <a:lnTo>
                  <a:pt x="4862027" y="1423152"/>
                </a:lnTo>
                <a:lnTo>
                  <a:pt x="4906702" y="1409285"/>
                </a:lnTo>
                <a:lnTo>
                  <a:pt x="4947129" y="1387342"/>
                </a:lnTo>
                <a:lnTo>
                  <a:pt x="4982352" y="1358280"/>
                </a:lnTo>
                <a:lnTo>
                  <a:pt x="5011414" y="1323057"/>
                </a:lnTo>
                <a:lnTo>
                  <a:pt x="5033357" y="1282630"/>
                </a:lnTo>
                <a:lnTo>
                  <a:pt x="5047224" y="1237955"/>
                </a:lnTo>
                <a:lnTo>
                  <a:pt x="5052060" y="1189989"/>
                </a:lnTo>
                <a:lnTo>
                  <a:pt x="5052060" y="237998"/>
                </a:lnTo>
                <a:lnTo>
                  <a:pt x="5047224" y="190032"/>
                </a:lnTo>
                <a:lnTo>
                  <a:pt x="5033357" y="145357"/>
                </a:lnTo>
                <a:lnTo>
                  <a:pt x="5011414" y="104930"/>
                </a:lnTo>
                <a:lnTo>
                  <a:pt x="4982352" y="69707"/>
                </a:lnTo>
                <a:lnTo>
                  <a:pt x="4947129" y="40645"/>
                </a:lnTo>
                <a:lnTo>
                  <a:pt x="4906702" y="18702"/>
                </a:lnTo>
                <a:lnTo>
                  <a:pt x="4862027" y="4835"/>
                </a:lnTo>
                <a:lnTo>
                  <a:pt x="4814062" y="0"/>
                </a:lnTo>
                <a:close/>
              </a:path>
            </a:pathLst>
          </a:custGeom>
          <a:solidFill>
            <a:srgbClr val="94B3D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4"/>
          <p:cNvSpPr txBox="1"/>
          <p:nvPr/>
        </p:nvSpPr>
        <p:spPr>
          <a:xfrm>
            <a:off x="276225" y="1462147"/>
            <a:ext cx="2328326" cy="155427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endParaRPr lang="ru-RU" sz="1600" b="1" spc="-5" dirty="0" smtClean="0">
              <a:latin typeface="Arial Black" panose="020B0A04020102020204" pitchFamily="34" charset="0"/>
              <a:cs typeface="Times New Roman"/>
            </a:endParaRPr>
          </a:p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600" b="1" spc="-5" dirty="0" smtClean="0">
                <a:latin typeface="Arial Black" panose="020B0A04020102020204" pitchFamily="34" charset="0"/>
                <a:cs typeface="Times New Roman"/>
              </a:rPr>
              <a:t>«</a:t>
            </a:r>
            <a:r>
              <a:rPr lang="ru-RU" sz="1600" b="1" spc="-5" dirty="0" smtClean="0">
                <a:latin typeface="Arial Black" panose="020B0A04020102020204" pitchFamily="34" charset="0"/>
                <a:cs typeface="Times New Roman"/>
              </a:rPr>
              <a:t>Среднее профессиональное образование</a:t>
            </a:r>
            <a:r>
              <a:rPr sz="1600" b="1" spc="-10" dirty="0" smtClean="0">
                <a:latin typeface="Arial Black" panose="020B0A04020102020204" pitchFamily="34" charset="0"/>
                <a:cs typeface="Times New Roman"/>
              </a:rPr>
              <a:t>»</a:t>
            </a:r>
            <a:r>
              <a:rPr lang="ru-RU" sz="1600" b="1" spc="-10" dirty="0" smtClean="0">
                <a:latin typeface="Arial Black" panose="020B0A04020102020204" pitchFamily="34" charset="0"/>
                <a:cs typeface="Times New Roman"/>
              </a:rPr>
              <a:t> </a:t>
            </a:r>
          </a:p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lang="ru-RU" sz="1600" b="1" spc="-10" dirty="0" smtClean="0">
                <a:latin typeface="Arial Black" panose="020B0A04020102020204" pitchFamily="34" charset="0"/>
                <a:cs typeface="Times New Roman"/>
              </a:rPr>
              <a:t>18 594,5 </a:t>
            </a:r>
            <a:r>
              <a:rPr lang="ru-RU" sz="1600" b="1" spc="-10" dirty="0" err="1" smtClean="0">
                <a:latin typeface="Arial Black" panose="020B0A04020102020204" pitchFamily="34" charset="0"/>
                <a:cs typeface="Times New Roman"/>
              </a:rPr>
              <a:t>тыс.руб</a:t>
            </a:r>
            <a:r>
              <a:rPr lang="ru-RU" sz="1600" b="1" spc="-10" dirty="0" smtClean="0">
                <a:latin typeface="Arial Black" panose="020B0A04020102020204" pitchFamily="34" charset="0"/>
                <a:cs typeface="Times New Roman"/>
              </a:rPr>
              <a:t>.</a:t>
            </a:r>
            <a:endParaRPr sz="1600" dirty="0">
              <a:latin typeface="Arial Black" panose="020B0A04020102020204" pitchFamily="34" charset="0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850" dirty="0">
              <a:latin typeface="Times New Roman"/>
              <a:cs typeface="Times New Roman"/>
            </a:endParaRPr>
          </a:p>
        </p:txBody>
      </p:sp>
      <p:sp>
        <p:nvSpPr>
          <p:cNvPr id="19" name="object 5"/>
          <p:cNvSpPr/>
          <p:nvPr/>
        </p:nvSpPr>
        <p:spPr>
          <a:xfrm>
            <a:off x="8612122" y="1450847"/>
            <a:ext cx="2884934" cy="1428115"/>
          </a:xfrm>
          <a:custGeom>
            <a:avLst/>
            <a:gdLst/>
            <a:ahLst/>
            <a:cxnLst/>
            <a:rect l="l" t="t" r="r" b="b"/>
            <a:pathLst>
              <a:path w="5052059" h="1428114">
                <a:moveTo>
                  <a:pt x="4814061" y="0"/>
                </a:moveTo>
                <a:lnTo>
                  <a:pt x="237998" y="0"/>
                </a:lnTo>
                <a:lnTo>
                  <a:pt x="190032" y="4835"/>
                </a:lnTo>
                <a:lnTo>
                  <a:pt x="145357" y="18702"/>
                </a:lnTo>
                <a:lnTo>
                  <a:pt x="104930" y="40645"/>
                </a:lnTo>
                <a:lnTo>
                  <a:pt x="69707" y="69707"/>
                </a:lnTo>
                <a:lnTo>
                  <a:pt x="40645" y="104930"/>
                </a:lnTo>
                <a:lnTo>
                  <a:pt x="18702" y="145357"/>
                </a:lnTo>
                <a:lnTo>
                  <a:pt x="4835" y="190032"/>
                </a:lnTo>
                <a:lnTo>
                  <a:pt x="0" y="237998"/>
                </a:lnTo>
                <a:lnTo>
                  <a:pt x="0" y="1189989"/>
                </a:lnTo>
                <a:lnTo>
                  <a:pt x="4835" y="1237955"/>
                </a:lnTo>
                <a:lnTo>
                  <a:pt x="18702" y="1282630"/>
                </a:lnTo>
                <a:lnTo>
                  <a:pt x="40645" y="1323057"/>
                </a:lnTo>
                <a:lnTo>
                  <a:pt x="69707" y="1358280"/>
                </a:lnTo>
                <a:lnTo>
                  <a:pt x="104930" y="1387342"/>
                </a:lnTo>
                <a:lnTo>
                  <a:pt x="145357" y="1409285"/>
                </a:lnTo>
                <a:lnTo>
                  <a:pt x="190032" y="1423152"/>
                </a:lnTo>
                <a:lnTo>
                  <a:pt x="237998" y="1427988"/>
                </a:lnTo>
                <a:lnTo>
                  <a:pt x="4814061" y="1427988"/>
                </a:lnTo>
                <a:lnTo>
                  <a:pt x="4862027" y="1423152"/>
                </a:lnTo>
                <a:lnTo>
                  <a:pt x="4906702" y="1409285"/>
                </a:lnTo>
                <a:lnTo>
                  <a:pt x="4947129" y="1387342"/>
                </a:lnTo>
                <a:lnTo>
                  <a:pt x="4982352" y="1358280"/>
                </a:lnTo>
                <a:lnTo>
                  <a:pt x="5011414" y="1323057"/>
                </a:lnTo>
                <a:lnTo>
                  <a:pt x="5033357" y="1282630"/>
                </a:lnTo>
                <a:lnTo>
                  <a:pt x="5047224" y="1237955"/>
                </a:lnTo>
                <a:lnTo>
                  <a:pt x="5052059" y="1189989"/>
                </a:lnTo>
                <a:lnTo>
                  <a:pt x="5052059" y="237998"/>
                </a:lnTo>
                <a:lnTo>
                  <a:pt x="5047224" y="190032"/>
                </a:lnTo>
                <a:lnTo>
                  <a:pt x="5033357" y="145357"/>
                </a:lnTo>
                <a:lnTo>
                  <a:pt x="5011414" y="104930"/>
                </a:lnTo>
                <a:lnTo>
                  <a:pt x="4982352" y="69707"/>
                </a:lnTo>
                <a:lnTo>
                  <a:pt x="4947129" y="40645"/>
                </a:lnTo>
                <a:lnTo>
                  <a:pt x="4906702" y="18702"/>
                </a:lnTo>
                <a:lnTo>
                  <a:pt x="4862027" y="4835"/>
                </a:lnTo>
                <a:lnTo>
                  <a:pt x="4814061" y="0"/>
                </a:lnTo>
                <a:close/>
              </a:path>
            </a:pathLst>
          </a:custGeom>
          <a:solidFill>
            <a:srgbClr val="94B3D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6"/>
          <p:cNvSpPr txBox="1"/>
          <p:nvPr/>
        </p:nvSpPr>
        <p:spPr>
          <a:xfrm>
            <a:off x="8612123" y="1595754"/>
            <a:ext cx="2884933" cy="133882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endParaRPr lang="ru-RU" sz="1600" b="1" spc="-5" dirty="0" smtClean="0">
              <a:latin typeface="Arial Black" panose="020B0A04020102020204" pitchFamily="34" charset="0"/>
              <a:cs typeface="Times New Roman"/>
            </a:endParaRPr>
          </a:p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r>
              <a:rPr sz="1600" b="1" spc="-5" dirty="0" smtClean="0">
                <a:latin typeface="Arial Black" panose="020B0A04020102020204" pitchFamily="34" charset="0"/>
                <a:cs typeface="Times New Roman"/>
              </a:rPr>
              <a:t>«</a:t>
            </a:r>
            <a:r>
              <a:rPr sz="1600" b="1" spc="-5" dirty="0">
                <a:latin typeface="Arial Black" panose="020B0A04020102020204" pitchFamily="34" charset="0"/>
                <a:cs typeface="Times New Roman"/>
              </a:rPr>
              <a:t>Прикладные </a:t>
            </a:r>
            <a:r>
              <a:rPr sz="1600" b="1" spc="-15" dirty="0" err="1">
                <a:latin typeface="Arial Black" panose="020B0A04020102020204" pitchFamily="34" charset="0"/>
                <a:cs typeface="Times New Roman"/>
              </a:rPr>
              <a:t>научные</a:t>
            </a:r>
            <a:r>
              <a:rPr sz="1600" b="1" spc="-15" dirty="0">
                <a:latin typeface="Arial Black" panose="020B0A04020102020204" pitchFamily="34" charset="0"/>
                <a:cs typeface="Times New Roman"/>
              </a:rPr>
              <a:t> </a:t>
            </a:r>
            <a:r>
              <a:rPr sz="1600" b="1" spc="-10" dirty="0" err="1" smtClean="0">
                <a:latin typeface="Arial Black" panose="020B0A04020102020204" pitchFamily="34" charset="0"/>
                <a:cs typeface="Times New Roman"/>
              </a:rPr>
              <a:t>исследования</a:t>
            </a:r>
            <a:r>
              <a:rPr sz="1600" b="1" spc="-10" dirty="0" smtClean="0">
                <a:latin typeface="Arial Black" panose="020B0A04020102020204" pitchFamily="34" charset="0"/>
                <a:cs typeface="Times New Roman"/>
              </a:rPr>
              <a:t>»</a:t>
            </a:r>
            <a:endParaRPr lang="ru-RU" sz="1600" b="1" spc="-10" dirty="0">
              <a:latin typeface="Arial Black" panose="020B0A04020102020204" pitchFamily="34" charset="0"/>
              <a:cs typeface="Times New Roman"/>
            </a:endParaRPr>
          </a:p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r>
              <a:rPr lang="ru-RU" sz="1600" b="1" spc="-10" dirty="0" smtClean="0">
                <a:latin typeface="Arial Black" panose="020B0A04020102020204" pitchFamily="34" charset="0"/>
                <a:cs typeface="Times New Roman"/>
              </a:rPr>
              <a:t>20 448,3 </a:t>
            </a:r>
            <a:r>
              <a:rPr lang="ru-RU" sz="1600" b="1" spc="-10" dirty="0" err="1" smtClean="0">
                <a:latin typeface="Arial Black" panose="020B0A04020102020204" pitchFamily="34" charset="0"/>
                <a:cs typeface="Times New Roman"/>
              </a:rPr>
              <a:t>тыс.руб</a:t>
            </a:r>
            <a:r>
              <a:rPr lang="ru-RU" b="1" spc="-10" dirty="0" smtClean="0">
                <a:latin typeface="Arial Black" panose="020B0A04020102020204" pitchFamily="34" charset="0"/>
                <a:cs typeface="Times New Roman"/>
              </a:rPr>
              <a:t>.</a:t>
            </a:r>
            <a:endParaRPr sz="1800" dirty="0">
              <a:latin typeface="Arial Black" panose="020B0A04020102020204" pitchFamily="34" charset="0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850" dirty="0">
              <a:latin typeface="Arial Black" panose="020B0A04020102020204" pitchFamily="34" charset="0"/>
              <a:cs typeface="Times New Roman"/>
            </a:endParaRPr>
          </a:p>
        </p:txBody>
      </p:sp>
      <p:sp>
        <p:nvSpPr>
          <p:cNvPr id="21" name="object 7"/>
          <p:cNvSpPr/>
          <p:nvPr/>
        </p:nvSpPr>
        <p:spPr>
          <a:xfrm>
            <a:off x="180975" y="3407283"/>
            <a:ext cx="7472448" cy="2650617"/>
          </a:xfrm>
          <a:custGeom>
            <a:avLst/>
            <a:gdLst/>
            <a:ahLst/>
            <a:cxnLst/>
            <a:rect l="l" t="t" r="r" b="b"/>
            <a:pathLst>
              <a:path w="5050790" h="2426335">
                <a:moveTo>
                  <a:pt x="4646168" y="0"/>
                </a:moveTo>
                <a:lnTo>
                  <a:pt x="404367" y="0"/>
                </a:lnTo>
                <a:lnTo>
                  <a:pt x="357209" y="2721"/>
                </a:lnTo>
                <a:lnTo>
                  <a:pt x="311649" y="10682"/>
                </a:lnTo>
                <a:lnTo>
                  <a:pt x="267990" y="23580"/>
                </a:lnTo>
                <a:lnTo>
                  <a:pt x="226535" y="41110"/>
                </a:lnTo>
                <a:lnTo>
                  <a:pt x="187589" y="62970"/>
                </a:lnTo>
                <a:lnTo>
                  <a:pt x="151455" y="88854"/>
                </a:lnTo>
                <a:lnTo>
                  <a:pt x="118435" y="118459"/>
                </a:lnTo>
                <a:lnTo>
                  <a:pt x="88834" y="151481"/>
                </a:lnTo>
                <a:lnTo>
                  <a:pt x="62954" y="187617"/>
                </a:lnTo>
                <a:lnTo>
                  <a:pt x="41099" y="226563"/>
                </a:lnTo>
                <a:lnTo>
                  <a:pt x="23573" y="268015"/>
                </a:lnTo>
                <a:lnTo>
                  <a:pt x="10679" y="311669"/>
                </a:lnTo>
                <a:lnTo>
                  <a:pt x="2720" y="357221"/>
                </a:lnTo>
                <a:lnTo>
                  <a:pt x="0" y="404367"/>
                </a:lnTo>
                <a:lnTo>
                  <a:pt x="0" y="2021839"/>
                </a:lnTo>
                <a:lnTo>
                  <a:pt x="2720" y="2068996"/>
                </a:lnTo>
                <a:lnTo>
                  <a:pt x="10679" y="2114554"/>
                </a:lnTo>
                <a:lnTo>
                  <a:pt x="23573" y="2158212"/>
                </a:lnTo>
                <a:lnTo>
                  <a:pt x="41099" y="2199666"/>
                </a:lnTo>
                <a:lnTo>
                  <a:pt x="62954" y="2238612"/>
                </a:lnTo>
                <a:lnTo>
                  <a:pt x="88834" y="2274747"/>
                </a:lnTo>
                <a:lnTo>
                  <a:pt x="118435" y="2307767"/>
                </a:lnTo>
                <a:lnTo>
                  <a:pt x="151455" y="2337369"/>
                </a:lnTo>
                <a:lnTo>
                  <a:pt x="187589" y="2363250"/>
                </a:lnTo>
                <a:lnTo>
                  <a:pt x="226535" y="2385105"/>
                </a:lnTo>
                <a:lnTo>
                  <a:pt x="267990" y="2402632"/>
                </a:lnTo>
                <a:lnTo>
                  <a:pt x="311649" y="2415527"/>
                </a:lnTo>
                <a:lnTo>
                  <a:pt x="357209" y="2423487"/>
                </a:lnTo>
                <a:lnTo>
                  <a:pt x="404367" y="2426207"/>
                </a:lnTo>
                <a:lnTo>
                  <a:pt x="4646168" y="2426207"/>
                </a:lnTo>
                <a:lnTo>
                  <a:pt x="4693314" y="2423487"/>
                </a:lnTo>
                <a:lnTo>
                  <a:pt x="4738866" y="2415527"/>
                </a:lnTo>
                <a:lnTo>
                  <a:pt x="4782520" y="2402632"/>
                </a:lnTo>
                <a:lnTo>
                  <a:pt x="4823972" y="2385105"/>
                </a:lnTo>
                <a:lnTo>
                  <a:pt x="4862918" y="2363250"/>
                </a:lnTo>
                <a:lnTo>
                  <a:pt x="4899054" y="2337369"/>
                </a:lnTo>
                <a:lnTo>
                  <a:pt x="4932076" y="2307767"/>
                </a:lnTo>
                <a:lnTo>
                  <a:pt x="4961681" y="2274747"/>
                </a:lnTo>
                <a:lnTo>
                  <a:pt x="4987565" y="2238612"/>
                </a:lnTo>
                <a:lnTo>
                  <a:pt x="5009425" y="2199666"/>
                </a:lnTo>
                <a:lnTo>
                  <a:pt x="5026955" y="2158212"/>
                </a:lnTo>
                <a:lnTo>
                  <a:pt x="5039853" y="2114554"/>
                </a:lnTo>
                <a:lnTo>
                  <a:pt x="5047814" y="2068996"/>
                </a:lnTo>
                <a:lnTo>
                  <a:pt x="5050535" y="2021839"/>
                </a:lnTo>
                <a:lnTo>
                  <a:pt x="5050535" y="404367"/>
                </a:lnTo>
                <a:lnTo>
                  <a:pt x="5047814" y="357221"/>
                </a:lnTo>
                <a:lnTo>
                  <a:pt x="5039853" y="311669"/>
                </a:lnTo>
                <a:lnTo>
                  <a:pt x="5026955" y="268015"/>
                </a:lnTo>
                <a:lnTo>
                  <a:pt x="5009425" y="226563"/>
                </a:lnTo>
                <a:lnTo>
                  <a:pt x="4987565" y="187617"/>
                </a:lnTo>
                <a:lnTo>
                  <a:pt x="4961681" y="151481"/>
                </a:lnTo>
                <a:lnTo>
                  <a:pt x="4932076" y="118459"/>
                </a:lnTo>
                <a:lnTo>
                  <a:pt x="4899054" y="88854"/>
                </a:lnTo>
                <a:lnTo>
                  <a:pt x="4862918" y="62970"/>
                </a:lnTo>
                <a:lnTo>
                  <a:pt x="4823972" y="41110"/>
                </a:lnTo>
                <a:lnTo>
                  <a:pt x="4782520" y="23580"/>
                </a:lnTo>
                <a:lnTo>
                  <a:pt x="4738866" y="10682"/>
                </a:lnTo>
                <a:lnTo>
                  <a:pt x="4693314" y="2721"/>
                </a:lnTo>
                <a:lnTo>
                  <a:pt x="4646168" y="0"/>
                </a:lnTo>
                <a:close/>
              </a:path>
            </a:pathLst>
          </a:custGeom>
          <a:solidFill>
            <a:srgbClr val="DCE6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8"/>
          <p:cNvSpPr txBox="1"/>
          <p:nvPr/>
        </p:nvSpPr>
        <p:spPr>
          <a:xfrm>
            <a:off x="352425" y="3474846"/>
            <a:ext cx="7010400" cy="27456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85750" indent="-285750" algn="just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ru-RU" sz="1400" dirty="0">
                <a:latin typeface="Arial Black" panose="020B0A04020102020204" pitchFamily="34" charset="0"/>
              </a:rPr>
              <a:t>Реализация образовательных программ среднего профессионального </a:t>
            </a:r>
            <a:r>
              <a:rPr lang="ru-RU" sz="1400" dirty="0" smtClean="0">
                <a:latin typeface="Arial Black" panose="020B0A04020102020204" pitchFamily="34" charset="0"/>
              </a:rPr>
              <a:t>образования</a:t>
            </a:r>
          </a:p>
          <a:p>
            <a:pPr marL="285750" indent="-285750" algn="just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ru-RU" sz="1400" dirty="0">
                <a:latin typeface="Arial Black" panose="020B0A04020102020204" pitchFamily="34" charset="0"/>
              </a:rPr>
              <a:t>Реализация образовательных программ </a:t>
            </a:r>
            <a:r>
              <a:rPr lang="ru-RU" sz="1400" dirty="0" err="1">
                <a:latin typeface="Arial Black" panose="020B0A04020102020204" pitchFamily="34" charset="0"/>
              </a:rPr>
              <a:t>бакалавриата</a:t>
            </a:r>
            <a:endParaRPr lang="ru-RU" sz="1400" dirty="0">
              <a:latin typeface="Arial Black" panose="020B0A04020102020204" pitchFamily="34" charset="0"/>
            </a:endParaRPr>
          </a:p>
          <a:p>
            <a:pPr marL="285750" indent="-285750" algn="just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ru-RU" sz="1400" dirty="0">
                <a:latin typeface="Arial Black" panose="020B0A04020102020204" pitchFamily="34" charset="0"/>
              </a:rPr>
              <a:t>Реализация образовательных программ </a:t>
            </a:r>
            <a:r>
              <a:rPr lang="ru-RU" sz="1400" dirty="0" err="1">
                <a:latin typeface="Arial Black" panose="020B0A04020102020204" pitchFamily="34" charset="0"/>
              </a:rPr>
              <a:t>специалитета</a:t>
            </a:r>
            <a:endParaRPr lang="ru-RU" sz="1400" dirty="0">
              <a:latin typeface="Arial Black" panose="020B0A04020102020204" pitchFamily="34" charset="0"/>
            </a:endParaRPr>
          </a:p>
          <a:p>
            <a:pPr marL="285750" indent="-285750" algn="just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ru-RU" sz="1400" dirty="0">
                <a:latin typeface="Arial Black" panose="020B0A04020102020204" pitchFamily="34" charset="0"/>
              </a:rPr>
              <a:t>Реализация образовательных программ магистратуры</a:t>
            </a:r>
          </a:p>
          <a:p>
            <a:pPr marL="285750" indent="-285750" algn="just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ru-RU" sz="1400" dirty="0">
                <a:latin typeface="Arial Black" panose="020B0A04020102020204" pitchFamily="34" charset="0"/>
              </a:rPr>
              <a:t>Реализация образовательных программ ординатуры</a:t>
            </a:r>
          </a:p>
          <a:p>
            <a:pPr marL="285750" indent="-285750" algn="just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ru-RU" sz="1400" dirty="0">
                <a:latin typeface="Arial Black" panose="020B0A04020102020204" pitchFamily="34" charset="0"/>
              </a:rPr>
              <a:t>Реализация программ подготовки научных и научно-педагогических кадров в </a:t>
            </a:r>
            <a:r>
              <a:rPr lang="ru-RU" sz="1400" dirty="0" smtClean="0">
                <a:latin typeface="Arial Black" panose="020B0A04020102020204" pitchFamily="34" charset="0"/>
              </a:rPr>
              <a:t>аспирантуре</a:t>
            </a:r>
          </a:p>
          <a:p>
            <a:pPr marL="285750" indent="-285750" algn="just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ru-RU" sz="1400" dirty="0" smtClean="0">
                <a:latin typeface="Arial Black" panose="020B0A04020102020204" pitchFamily="34" charset="0"/>
              </a:rPr>
              <a:t>Реализация </a:t>
            </a:r>
            <a:r>
              <a:rPr lang="ru-RU" sz="1400" dirty="0">
                <a:latin typeface="Arial Black" panose="020B0A04020102020204" pitchFamily="34" charset="0"/>
              </a:rPr>
              <a:t>программ </a:t>
            </a:r>
            <a:r>
              <a:rPr lang="ru-RU" sz="1400" dirty="0" smtClean="0">
                <a:latin typeface="Arial Black" panose="020B0A04020102020204" pitchFamily="34" charset="0"/>
              </a:rPr>
              <a:t>дополнительного профессионального образования</a:t>
            </a:r>
            <a:endParaRPr lang="ru-RU" sz="1400" dirty="0">
              <a:latin typeface="Arial Black" panose="020B0A04020102020204" pitchFamily="34" charset="0"/>
            </a:endParaRPr>
          </a:p>
          <a:p>
            <a:pPr algn="just"/>
            <a:endParaRPr lang="ru-RU" dirty="0"/>
          </a:p>
        </p:txBody>
      </p:sp>
      <p:sp>
        <p:nvSpPr>
          <p:cNvPr id="23" name="object 9"/>
          <p:cNvSpPr/>
          <p:nvPr/>
        </p:nvSpPr>
        <p:spPr>
          <a:xfrm>
            <a:off x="8598023" y="3407283"/>
            <a:ext cx="2993902" cy="2633092"/>
          </a:xfrm>
          <a:custGeom>
            <a:avLst/>
            <a:gdLst/>
            <a:ahLst/>
            <a:cxnLst/>
            <a:rect l="l" t="t" r="r" b="b"/>
            <a:pathLst>
              <a:path w="5052059" h="2388235">
                <a:moveTo>
                  <a:pt x="4654042" y="0"/>
                </a:moveTo>
                <a:lnTo>
                  <a:pt x="398018" y="0"/>
                </a:lnTo>
                <a:lnTo>
                  <a:pt x="351597" y="2677"/>
                </a:lnTo>
                <a:lnTo>
                  <a:pt x="306750" y="10511"/>
                </a:lnTo>
                <a:lnTo>
                  <a:pt x="263775" y="23201"/>
                </a:lnTo>
                <a:lnTo>
                  <a:pt x="222972" y="40451"/>
                </a:lnTo>
                <a:lnTo>
                  <a:pt x="184637" y="61962"/>
                </a:lnTo>
                <a:lnTo>
                  <a:pt x="149070" y="87434"/>
                </a:lnTo>
                <a:lnTo>
                  <a:pt x="116570" y="116570"/>
                </a:lnTo>
                <a:lnTo>
                  <a:pt x="87434" y="149070"/>
                </a:lnTo>
                <a:lnTo>
                  <a:pt x="61962" y="184637"/>
                </a:lnTo>
                <a:lnTo>
                  <a:pt x="40451" y="222972"/>
                </a:lnTo>
                <a:lnTo>
                  <a:pt x="23201" y="263775"/>
                </a:lnTo>
                <a:lnTo>
                  <a:pt x="10511" y="306750"/>
                </a:lnTo>
                <a:lnTo>
                  <a:pt x="2677" y="351597"/>
                </a:lnTo>
                <a:lnTo>
                  <a:pt x="0" y="398017"/>
                </a:lnTo>
                <a:lnTo>
                  <a:pt x="0" y="1990089"/>
                </a:lnTo>
                <a:lnTo>
                  <a:pt x="2677" y="2036505"/>
                </a:lnTo>
                <a:lnTo>
                  <a:pt x="10511" y="2081349"/>
                </a:lnTo>
                <a:lnTo>
                  <a:pt x="23201" y="2124322"/>
                </a:lnTo>
                <a:lnTo>
                  <a:pt x="40451" y="2165124"/>
                </a:lnTo>
                <a:lnTo>
                  <a:pt x="61962" y="2203459"/>
                </a:lnTo>
                <a:lnTo>
                  <a:pt x="87434" y="2239026"/>
                </a:lnTo>
                <a:lnTo>
                  <a:pt x="116570" y="2271528"/>
                </a:lnTo>
                <a:lnTo>
                  <a:pt x="149070" y="2300665"/>
                </a:lnTo>
                <a:lnTo>
                  <a:pt x="184637" y="2326139"/>
                </a:lnTo>
                <a:lnTo>
                  <a:pt x="222972" y="2347651"/>
                </a:lnTo>
                <a:lnTo>
                  <a:pt x="263775" y="2364903"/>
                </a:lnTo>
                <a:lnTo>
                  <a:pt x="306750" y="2377595"/>
                </a:lnTo>
                <a:lnTo>
                  <a:pt x="351597" y="2385430"/>
                </a:lnTo>
                <a:lnTo>
                  <a:pt x="398018" y="2388107"/>
                </a:lnTo>
                <a:lnTo>
                  <a:pt x="4654042" y="2388107"/>
                </a:lnTo>
                <a:lnTo>
                  <a:pt x="4700462" y="2385430"/>
                </a:lnTo>
                <a:lnTo>
                  <a:pt x="4745309" y="2377595"/>
                </a:lnTo>
                <a:lnTo>
                  <a:pt x="4788284" y="2364903"/>
                </a:lnTo>
                <a:lnTo>
                  <a:pt x="4829087" y="2347651"/>
                </a:lnTo>
                <a:lnTo>
                  <a:pt x="4867422" y="2326139"/>
                </a:lnTo>
                <a:lnTo>
                  <a:pt x="4902989" y="2300665"/>
                </a:lnTo>
                <a:lnTo>
                  <a:pt x="4935489" y="2271528"/>
                </a:lnTo>
                <a:lnTo>
                  <a:pt x="4964625" y="2239026"/>
                </a:lnTo>
                <a:lnTo>
                  <a:pt x="4990097" y="2203459"/>
                </a:lnTo>
                <a:lnTo>
                  <a:pt x="5011608" y="2165124"/>
                </a:lnTo>
                <a:lnTo>
                  <a:pt x="5028858" y="2124322"/>
                </a:lnTo>
                <a:lnTo>
                  <a:pt x="5041548" y="2081349"/>
                </a:lnTo>
                <a:lnTo>
                  <a:pt x="5049382" y="2036505"/>
                </a:lnTo>
                <a:lnTo>
                  <a:pt x="5052059" y="1990089"/>
                </a:lnTo>
                <a:lnTo>
                  <a:pt x="5052059" y="398017"/>
                </a:lnTo>
                <a:lnTo>
                  <a:pt x="5049382" y="351597"/>
                </a:lnTo>
                <a:lnTo>
                  <a:pt x="5041548" y="306750"/>
                </a:lnTo>
                <a:lnTo>
                  <a:pt x="5028858" y="263775"/>
                </a:lnTo>
                <a:lnTo>
                  <a:pt x="5011608" y="222972"/>
                </a:lnTo>
                <a:lnTo>
                  <a:pt x="4990097" y="184637"/>
                </a:lnTo>
                <a:lnTo>
                  <a:pt x="4964625" y="149070"/>
                </a:lnTo>
                <a:lnTo>
                  <a:pt x="4935489" y="116570"/>
                </a:lnTo>
                <a:lnTo>
                  <a:pt x="4902989" y="87434"/>
                </a:lnTo>
                <a:lnTo>
                  <a:pt x="4867422" y="61962"/>
                </a:lnTo>
                <a:lnTo>
                  <a:pt x="4829087" y="40451"/>
                </a:lnTo>
                <a:lnTo>
                  <a:pt x="4788284" y="23201"/>
                </a:lnTo>
                <a:lnTo>
                  <a:pt x="4745309" y="10511"/>
                </a:lnTo>
                <a:lnTo>
                  <a:pt x="4700462" y="2677"/>
                </a:lnTo>
                <a:lnTo>
                  <a:pt x="4654042" y="0"/>
                </a:lnTo>
                <a:close/>
              </a:path>
            </a:pathLst>
          </a:custGeom>
          <a:solidFill>
            <a:srgbClr val="DCE6F1"/>
          </a:solidFill>
        </p:spPr>
        <p:txBody>
          <a:bodyPr wrap="square" lIns="0" tIns="0" rIns="0" bIns="0" rtlCol="0"/>
          <a:lstStyle/>
          <a:p>
            <a:pPr marL="299085" marR="5080" indent="-287020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endParaRPr lang="ru-RU" spc="-10" dirty="0" smtClean="0">
              <a:latin typeface="Arial Black" panose="020B0A04020102020204" pitchFamily="34" charset="0"/>
              <a:cs typeface="Times New Roman"/>
            </a:endParaRPr>
          </a:p>
          <a:p>
            <a:pPr marL="12065" marR="5080">
              <a:lnSpc>
                <a:spcPct val="100000"/>
              </a:lnSpc>
              <a:spcBef>
                <a:spcPts val="100"/>
              </a:spcBef>
              <a:tabLst>
                <a:tab pos="299085" algn="l"/>
                <a:tab pos="299720" algn="l"/>
              </a:tabLst>
            </a:pPr>
            <a:r>
              <a:rPr lang="ru-RU" spc="-10" dirty="0" smtClean="0">
                <a:latin typeface="Arial Black" panose="020B0A04020102020204" pitchFamily="34" charset="0"/>
                <a:cs typeface="Times New Roman"/>
              </a:rPr>
              <a:t> </a:t>
            </a:r>
            <a:endParaRPr lang="ru-RU" dirty="0">
              <a:latin typeface="Arial Black" panose="020B0A04020102020204" pitchFamily="34" charset="0"/>
              <a:cs typeface="Times New Roman"/>
            </a:endParaRPr>
          </a:p>
        </p:txBody>
      </p:sp>
      <p:sp>
        <p:nvSpPr>
          <p:cNvPr id="25" name="object 11"/>
          <p:cNvSpPr/>
          <p:nvPr/>
        </p:nvSpPr>
        <p:spPr>
          <a:xfrm>
            <a:off x="895350" y="2913888"/>
            <a:ext cx="5819775" cy="429895"/>
          </a:xfrm>
          <a:custGeom>
            <a:avLst/>
            <a:gdLst/>
            <a:ahLst/>
            <a:cxnLst/>
            <a:rect l="l" t="t" r="r" b="b"/>
            <a:pathLst>
              <a:path w="2633979" h="429895">
                <a:moveTo>
                  <a:pt x="467868" y="214884"/>
                </a:moveTo>
                <a:lnTo>
                  <a:pt x="350901" y="214884"/>
                </a:lnTo>
                <a:lnTo>
                  <a:pt x="350901" y="0"/>
                </a:lnTo>
                <a:lnTo>
                  <a:pt x="116967" y="0"/>
                </a:lnTo>
                <a:lnTo>
                  <a:pt x="116967" y="214884"/>
                </a:lnTo>
                <a:lnTo>
                  <a:pt x="0" y="214884"/>
                </a:lnTo>
                <a:lnTo>
                  <a:pt x="233934" y="429768"/>
                </a:lnTo>
                <a:lnTo>
                  <a:pt x="467868" y="214884"/>
                </a:lnTo>
                <a:close/>
              </a:path>
              <a:path w="2633979" h="429895">
                <a:moveTo>
                  <a:pt x="1530096" y="214884"/>
                </a:moveTo>
                <a:lnTo>
                  <a:pt x="1413129" y="214884"/>
                </a:lnTo>
                <a:lnTo>
                  <a:pt x="1413129" y="0"/>
                </a:lnTo>
                <a:lnTo>
                  <a:pt x="1179195" y="0"/>
                </a:lnTo>
                <a:lnTo>
                  <a:pt x="1179195" y="214884"/>
                </a:lnTo>
                <a:lnTo>
                  <a:pt x="1062228" y="214884"/>
                </a:lnTo>
                <a:lnTo>
                  <a:pt x="1296162" y="429768"/>
                </a:lnTo>
                <a:lnTo>
                  <a:pt x="1530096" y="214884"/>
                </a:lnTo>
                <a:close/>
              </a:path>
              <a:path w="2633979" h="429895">
                <a:moveTo>
                  <a:pt x="2633472" y="214884"/>
                </a:moveTo>
                <a:lnTo>
                  <a:pt x="2516505" y="214884"/>
                </a:lnTo>
                <a:lnTo>
                  <a:pt x="2516505" y="0"/>
                </a:lnTo>
                <a:lnTo>
                  <a:pt x="2282571" y="0"/>
                </a:lnTo>
                <a:lnTo>
                  <a:pt x="2282571" y="214884"/>
                </a:lnTo>
                <a:lnTo>
                  <a:pt x="2165604" y="214884"/>
                </a:lnTo>
                <a:lnTo>
                  <a:pt x="2399538" y="429768"/>
                </a:lnTo>
                <a:lnTo>
                  <a:pt x="2633472" y="214884"/>
                </a:lnTo>
                <a:close/>
              </a:path>
            </a:pathLst>
          </a:custGeom>
          <a:solidFill>
            <a:srgbClr val="B8CD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12"/>
          <p:cNvSpPr/>
          <p:nvPr/>
        </p:nvSpPr>
        <p:spPr>
          <a:xfrm>
            <a:off x="8598023" y="2944117"/>
            <a:ext cx="2818130" cy="429895"/>
          </a:xfrm>
          <a:custGeom>
            <a:avLst/>
            <a:gdLst/>
            <a:ahLst/>
            <a:cxnLst/>
            <a:rect l="l" t="t" r="r" b="b"/>
            <a:pathLst>
              <a:path w="2818129" h="429895">
                <a:moveTo>
                  <a:pt x="467868" y="214884"/>
                </a:moveTo>
                <a:lnTo>
                  <a:pt x="350901" y="214884"/>
                </a:lnTo>
                <a:lnTo>
                  <a:pt x="350901" y="0"/>
                </a:lnTo>
                <a:lnTo>
                  <a:pt x="116967" y="0"/>
                </a:lnTo>
                <a:lnTo>
                  <a:pt x="116967" y="214884"/>
                </a:lnTo>
                <a:lnTo>
                  <a:pt x="0" y="214884"/>
                </a:lnTo>
                <a:lnTo>
                  <a:pt x="233934" y="429768"/>
                </a:lnTo>
                <a:lnTo>
                  <a:pt x="467868" y="214884"/>
                </a:lnTo>
                <a:close/>
              </a:path>
              <a:path w="2818129" h="429895">
                <a:moveTo>
                  <a:pt x="1648968" y="214884"/>
                </a:moveTo>
                <a:lnTo>
                  <a:pt x="1532001" y="214884"/>
                </a:lnTo>
                <a:lnTo>
                  <a:pt x="1532001" y="0"/>
                </a:lnTo>
                <a:lnTo>
                  <a:pt x="1298067" y="0"/>
                </a:lnTo>
                <a:lnTo>
                  <a:pt x="1298067" y="214884"/>
                </a:lnTo>
                <a:lnTo>
                  <a:pt x="1181100" y="214884"/>
                </a:lnTo>
                <a:lnTo>
                  <a:pt x="1415034" y="429768"/>
                </a:lnTo>
                <a:lnTo>
                  <a:pt x="1648968" y="214884"/>
                </a:lnTo>
                <a:close/>
              </a:path>
              <a:path w="2818129" h="429895">
                <a:moveTo>
                  <a:pt x="2817876" y="214884"/>
                </a:moveTo>
                <a:lnTo>
                  <a:pt x="2700909" y="214884"/>
                </a:lnTo>
                <a:lnTo>
                  <a:pt x="2700909" y="0"/>
                </a:lnTo>
                <a:lnTo>
                  <a:pt x="2466975" y="0"/>
                </a:lnTo>
                <a:lnTo>
                  <a:pt x="2466975" y="214884"/>
                </a:lnTo>
                <a:lnTo>
                  <a:pt x="2350008" y="214884"/>
                </a:lnTo>
                <a:lnTo>
                  <a:pt x="2583942" y="429768"/>
                </a:lnTo>
                <a:lnTo>
                  <a:pt x="2817876" y="214884"/>
                </a:lnTo>
                <a:close/>
              </a:path>
            </a:pathLst>
          </a:custGeom>
          <a:solidFill>
            <a:srgbClr val="B8CDE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7" name="object 1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819636" y="6040375"/>
            <a:ext cx="717803" cy="719328"/>
          </a:xfrm>
          <a:prstGeom prst="rect">
            <a:avLst/>
          </a:prstGeom>
        </p:spPr>
      </p:pic>
      <p:pic>
        <p:nvPicPr>
          <p:cNvPr id="28" name="object 1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664998" y="6044899"/>
            <a:ext cx="890493" cy="800006"/>
          </a:xfrm>
          <a:prstGeom prst="rect">
            <a:avLst/>
          </a:prstGeom>
        </p:spPr>
      </p:pic>
      <p:sp>
        <p:nvSpPr>
          <p:cNvPr id="40" name="object 3"/>
          <p:cNvSpPr/>
          <p:nvPr/>
        </p:nvSpPr>
        <p:spPr>
          <a:xfrm>
            <a:off x="2746504" y="1462147"/>
            <a:ext cx="2177134" cy="1428115"/>
          </a:xfrm>
          <a:custGeom>
            <a:avLst/>
            <a:gdLst/>
            <a:ahLst/>
            <a:cxnLst/>
            <a:rect l="l" t="t" r="r" b="b"/>
            <a:pathLst>
              <a:path w="5052060" h="1428114">
                <a:moveTo>
                  <a:pt x="4814062" y="0"/>
                </a:moveTo>
                <a:lnTo>
                  <a:pt x="237998" y="0"/>
                </a:lnTo>
                <a:lnTo>
                  <a:pt x="190032" y="4835"/>
                </a:lnTo>
                <a:lnTo>
                  <a:pt x="145357" y="18702"/>
                </a:lnTo>
                <a:lnTo>
                  <a:pt x="104930" y="40645"/>
                </a:lnTo>
                <a:lnTo>
                  <a:pt x="69707" y="69707"/>
                </a:lnTo>
                <a:lnTo>
                  <a:pt x="40645" y="104930"/>
                </a:lnTo>
                <a:lnTo>
                  <a:pt x="18702" y="145357"/>
                </a:lnTo>
                <a:lnTo>
                  <a:pt x="4835" y="190032"/>
                </a:lnTo>
                <a:lnTo>
                  <a:pt x="0" y="237998"/>
                </a:lnTo>
                <a:lnTo>
                  <a:pt x="0" y="1189989"/>
                </a:lnTo>
                <a:lnTo>
                  <a:pt x="4835" y="1237955"/>
                </a:lnTo>
                <a:lnTo>
                  <a:pt x="18702" y="1282630"/>
                </a:lnTo>
                <a:lnTo>
                  <a:pt x="40645" y="1323057"/>
                </a:lnTo>
                <a:lnTo>
                  <a:pt x="69707" y="1358280"/>
                </a:lnTo>
                <a:lnTo>
                  <a:pt x="104930" y="1387342"/>
                </a:lnTo>
                <a:lnTo>
                  <a:pt x="145357" y="1409285"/>
                </a:lnTo>
                <a:lnTo>
                  <a:pt x="190032" y="1423152"/>
                </a:lnTo>
                <a:lnTo>
                  <a:pt x="237998" y="1427988"/>
                </a:lnTo>
                <a:lnTo>
                  <a:pt x="4814062" y="1427988"/>
                </a:lnTo>
                <a:lnTo>
                  <a:pt x="4862027" y="1423152"/>
                </a:lnTo>
                <a:lnTo>
                  <a:pt x="4906702" y="1409285"/>
                </a:lnTo>
                <a:lnTo>
                  <a:pt x="4947129" y="1387342"/>
                </a:lnTo>
                <a:lnTo>
                  <a:pt x="4982352" y="1358280"/>
                </a:lnTo>
                <a:lnTo>
                  <a:pt x="5011414" y="1323057"/>
                </a:lnTo>
                <a:lnTo>
                  <a:pt x="5033357" y="1282630"/>
                </a:lnTo>
                <a:lnTo>
                  <a:pt x="5047224" y="1237955"/>
                </a:lnTo>
                <a:lnTo>
                  <a:pt x="5052060" y="1189989"/>
                </a:lnTo>
                <a:lnTo>
                  <a:pt x="5052060" y="237998"/>
                </a:lnTo>
                <a:lnTo>
                  <a:pt x="5047224" y="190032"/>
                </a:lnTo>
                <a:lnTo>
                  <a:pt x="5033357" y="145357"/>
                </a:lnTo>
                <a:lnTo>
                  <a:pt x="5011414" y="104930"/>
                </a:lnTo>
                <a:lnTo>
                  <a:pt x="4982352" y="69707"/>
                </a:lnTo>
                <a:lnTo>
                  <a:pt x="4947129" y="40645"/>
                </a:lnTo>
                <a:lnTo>
                  <a:pt x="4906702" y="18702"/>
                </a:lnTo>
                <a:lnTo>
                  <a:pt x="4862027" y="4835"/>
                </a:lnTo>
                <a:lnTo>
                  <a:pt x="4814062" y="0"/>
                </a:lnTo>
                <a:close/>
              </a:path>
            </a:pathLst>
          </a:custGeom>
          <a:solidFill>
            <a:srgbClr val="94B3D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3"/>
          <p:cNvSpPr/>
          <p:nvPr/>
        </p:nvSpPr>
        <p:spPr>
          <a:xfrm>
            <a:off x="4981829" y="1462147"/>
            <a:ext cx="2671594" cy="1428115"/>
          </a:xfrm>
          <a:custGeom>
            <a:avLst/>
            <a:gdLst/>
            <a:ahLst/>
            <a:cxnLst/>
            <a:rect l="l" t="t" r="r" b="b"/>
            <a:pathLst>
              <a:path w="5052060" h="1428114">
                <a:moveTo>
                  <a:pt x="4814062" y="0"/>
                </a:moveTo>
                <a:lnTo>
                  <a:pt x="237998" y="0"/>
                </a:lnTo>
                <a:lnTo>
                  <a:pt x="190032" y="4835"/>
                </a:lnTo>
                <a:lnTo>
                  <a:pt x="145357" y="18702"/>
                </a:lnTo>
                <a:lnTo>
                  <a:pt x="104930" y="40645"/>
                </a:lnTo>
                <a:lnTo>
                  <a:pt x="69707" y="69707"/>
                </a:lnTo>
                <a:lnTo>
                  <a:pt x="40645" y="104930"/>
                </a:lnTo>
                <a:lnTo>
                  <a:pt x="18702" y="145357"/>
                </a:lnTo>
                <a:lnTo>
                  <a:pt x="4835" y="190032"/>
                </a:lnTo>
                <a:lnTo>
                  <a:pt x="0" y="237998"/>
                </a:lnTo>
                <a:lnTo>
                  <a:pt x="0" y="1189989"/>
                </a:lnTo>
                <a:lnTo>
                  <a:pt x="4835" y="1237955"/>
                </a:lnTo>
                <a:lnTo>
                  <a:pt x="18702" y="1282630"/>
                </a:lnTo>
                <a:lnTo>
                  <a:pt x="40645" y="1323057"/>
                </a:lnTo>
                <a:lnTo>
                  <a:pt x="69707" y="1358280"/>
                </a:lnTo>
                <a:lnTo>
                  <a:pt x="104930" y="1387342"/>
                </a:lnTo>
                <a:lnTo>
                  <a:pt x="145357" y="1409285"/>
                </a:lnTo>
                <a:lnTo>
                  <a:pt x="190032" y="1423152"/>
                </a:lnTo>
                <a:lnTo>
                  <a:pt x="237998" y="1427988"/>
                </a:lnTo>
                <a:lnTo>
                  <a:pt x="4814062" y="1427988"/>
                </a:lnTo>
                <a:lnTo>
                  <a:pt x="4862027" y="1423152"/>
                </a:lnTo>
                <a:lnTo>
                  <a:pt x="4906702" y="1409285"/>
                </a:lnTo>
                <a:lnTo>
                  <a:pt x="4947129" y="1387342"/>
                </a:lnTo>
                <a:lnTo>
                  <a:pt x="4982352" y="1358280"/>
                </a:lnTo>
                <a:lnTo>
                  <a:pt x="5011414" y="1323057"/>
                </a:lnTo>
                <a:lnTo>
                  <a:pt x="5033357" y="1282630"/>
                </a:lnTo>
                <a:lnTo>
                  <a:pt x="5047224" y="1237955"/>
                </a:lnTo>
                <a:lnTo>
                  <a:pt x="5052060" y="1189989"/>
                </a:lnTo>
                <a:lnTo>
                  <a:pt x="5052060" y="237998"/>
                </a:lnTo>
                <a:lnTo>
                  <a:pt x="5047224" y="190032"/>
                </a:lnTo>
                <a:lnTo>
                  <a:pt x="5033357" y="145357"/>
                </a:lnTo>
                <a:lnTo>
                  <a:pt x="5011414" y="104930"/>
                </a:lnTo>
                <a:lnTo>
                  <a:pt x="4982352" y="69707"/>
                </a:lnTo>
                <a:lnTo>
                  <a:pt x="4947129" y="40645"/>
                </a:lnTo>
                <a:lnTo>
                  <a:pt x="4906702" y="18702"/>
                </a:lnTo>
                <a:lnTo>
                  <a:pt x="4862027" y="4835"/>
                </a:lnTo>
                <a:lnTo>
                  <a:pt x="4814062" y="0"/>
                </a:lnTo>
                <a:close/>
              </a:path>
            </a:pathLst>
          </a:custGeom>
          <a:solidFill>
            <a:srgbClr val="94B3D6"/>
          </a:solidFill>
        </p:spPr>
        <p:txBody>
          <a:bodyPr wrap="square" lIns="0" tIns="0" rIns="0" bIns="0" rtlCol="0"/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endParaRPr lang="ru-RU" sz="1600" b="1" spc="-5" dirty="0" smtClean="0">
              <a:latin typeface="Arial Black" panose="020B0A04020102020204" pitchFamily="34" charset="0"/>
              <a:cs typeface="Times New Roman"/>
            </a:endParaRPr>
          </a:p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lang="ru-RU" sz="1600" b="1" spc="-5" dirty="0" smtClean="0">
                <a:latin typeface="Arial Black" panose="020B0A04020102020204" pitchFamily="34" charset="0"/>
                <a:cs typeface="Times New Roman"/>
              </a:rPr>
              <a:t>«Дополнительное </a:t>
            </a:r>
            <a:r>
              <a:rPr lang="ru-RU" sz="1600" b="1" spc="-5" dirty="0">
                <a:latin typeface="Arial Black" panose="020B0A04020102020204" pitchFamily="34" charset="0"/>
                <a:cs typeface="Times New Roman"/>
              </a:rPr>
              <a:t>профессиональное образование</a:t>
            </a:r>
            <a:r>
              <a:rPr lang="ru-RU" sz="1600" b="1" spc="-10" dirty="0">
                <a:latin typeface="Arial Black" panose="020B0A04020102020204" pitchFamily="34" charset="0"/>
                <a:cs typeface="Times New Roman"/>
              </a:rPr>
              <a:t>» </a:t>
            </a:r>
            <a:endParaRPr lang="ru-RU" sz="1600" b="1" spc="-10" dirty="0" smtClean="0">
              <a:latin typeface="Arial Black" panose="020B0A04020102020204" pitchFamily="34" charset="0"/>
              <a:cs typeface="Times New Roman"/>
            </a:endParaRPr>
          </a:p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lang="ru-RU" sz="1600" b="1" spc="-10" dirty="0" smtClean="0">
                <a:latin typeface="Arial Black" panose="020B0A04020102020204" pitchFamily="34" charset="0"/>
                <a:cs typeface="Times New Roman"/>
              </a:rPr>
              <a:t>56 860,7 </a:t>
            </a:r>
            <a:r>
              <a:rPr lang="ru-RU" sz="1600" b="1" spc="-10" dirty="0" err="1" smtClean="0">
                <a:latin typeface="Arial Black" panose="020B0A04020102020204" pitchFamily="34" charset="0"/>
                <a:cs typeface="Times New Roman"/>
              </a:rPr>
              <a:t>тыс.руб</a:t>
            </a:r>
            <a:r>
              <a:rPr lang="ru-RU" sz="1600" b="1" spc="-10" dirty="0" smtClean="0">
                <a:latin typeface="Arial Black" panose="020B0A04020102020204" pitchFamily="34" charset="0"/>
                <a:cs typeface="Times New Roman"/>
              </a:rPr>
              <a:t>.</a:t>
            </a:r>
            <a:endParaRPr lang="ru-RU" sz="1600" b="1" spc="-10" dirty="0">
              <a:latin typeface="Arial Black" panose="020B0A04020102020204" pitchFamily="34" charset="0"/>
              <a:cs typeface="Times New Roman"/>
            </a:endParaRPr>
          </a:p>
        </p:txBody>
      </p:sp>
      <p:sp>
        <p:nvSpPr>
          <p:cNvPr id="42" name="object 4"/>
          <p:cNvSpPr txBox="1"/>
          <p:nvPr/>
        </p:nvSpPr>
        <p:spPr>
          <a:xfrm>
            <a:off x="2699502" y="1456141"/>
            <a:ext cx="2224135" cy="13080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endParaRPr lang="ru-RU" sz="1600" b="1" spc="-5" dirty="0" smtClean="0">
              <a:latin typeface="Arial Black" panose="020B0A04020102020204" pitchFamily="34" charset="0"/>
              <a:cs typeface="Times New Roman"/>
            </a:endParaRPr>
          </a:p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600" b="1" spc="-5" dirty="0" smtClean="0">
                <a:latin typeface="Arial Black" panose="020B0A04020102020204" pitchFamily="34" charset="0"/>
                <a:cs typeface="Times New Roman"/>
              </a:rPr>
              <a:t>«</a:t>
            </a:r>
            <a:r>
              <a:rPr lang="ru-RU" sz="1600" b="1" spc="-5" dirty="0" smtClean="0">
                <a:latin typeface="Arial Black" panose="020B0A04020102020204" pitchFamily="34" charset="0"/>
                <a:cs typeface="Times New Roman"/>
              </a:rPr>
              <a:t>Высшее образование</a:t>
            </a:r>
            <a:r>
              <a:rPr sz="1600" b="1" spc="-10" dirty="0" smtClean="0">
                <a:latin typeface="Arial Black" panose="020B0A04020102020204" pitchFamily="34" charset="0"/>
                <a:cs typeface="Times New Roman"/>
              </a:rPr>
              <a:t>»</a:t>
            </a:r>
            <a:r>
              <a:rPr lang="ru-RU" sz="1600" b="1" spc="-10" dirty="0" smtClean="0">
                <a:latin typeface="Arial Black" panose="020B0A04020102020204" pitchFamily="34" charset="0"/>
                <a:cs typeface="Times New Roman"/>
              </a:rPr>
              <a:t> </a:t>
            </a:r>
          </a:p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lang="ru-RU" sz="1600" b="1" spc="-10" dirty="0" smtClean="0">
                <a:latin typeface="Arial Black" panose="020B0A04020102020204" pitchFamily="34" charset="0"/>
                <a:cs typeface="Times New Roman"/>
              </a:rPr>
              <a:t>657 893,6 </a:t>
            </a:r>
            <a:r>
              <a:rPr lang="ru-RU" sz="1600" b="1" spc="-10" dirty="0" err="1" smtClean="0">
                <a:latin typeface="Arial Black" panose="020B0A04020102020204" pitchFamily="34" charset="0"/>
                <a:cs typeface="Times New Roman"/>
              </a:rPr>
              <a:t>тыс.руб</a:t>
            </a:r>
            <a:r>
              <a:rPr lang="ru-RU" sz="1600" b="1" spc="-10" dirty="0" smtClean="0">
                <a:latin typeface="Arial Black" panose="020B0A04020102020204" pitchFamily="34" charset="0"/>
                <a:cs typeface="Times New Roman"/>
              </a:rPr>
              <a:t>. </a:t>
            </a:r>
            <a:endParaRPr sz="1600" dirty="0">
              <a:latin typeface="Arial Black" panose="020B0A04020102020204" pitchFamily="34" charset="0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850" dirty="0">
              <a:latin typeface="Times New Roman"/>
              <a:cs typeface="Times New Roman"/>
            </a:endParaRPr>
          </a:p>
        </p:txBody>
      </p:sp>
      <p:sp>
        <p:nvSpPr>
          <p:cNvPr id="46" name="object 10"/>
          <p:cNvSpPr txBox="1"/>
          <p:nvPr/>
        </p:nvSpPr>
        <p:spPr>
          <a:xfrm>
            <a:off x="8732520" y="3880008"/>
            <a:ext cx="2859405" cy="1120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085" marR="5080" indent="-287020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800" spc="-10" dirty="0">
                <a:latin typeface="Arial Black" panose="020B0A04020102020204" pitchFamily="34" charset="0"/>
                <a:cs typeface="Times New Roman"/>
              </a:rPr>
              <a:t>Проведение </a:t>
            </a:r>
            <a:r>
              <a:rPr sz="1800" spc="-5" dirty="0">
                <a:latin typeface="Arial Black" panose="020B0A04020102020204" pitchFamily="34" charset="0"/>
                <a:cs typeface="Times New Roman"/>
              </a:rPr>
              <a:t>прикладных </a:t>
            </a:r>
            <a:r>
              <a:rPr sz="1800" spc="-15" dirty="0">
                <a:latin typeface="Arial Black" panose="020B0A04020102020204" pitchFamily="34" charset="0"/>
                <a:cs typeface="Times New Roman"/>
              </a:rPr>
              <a:t>научных </a:t>
            </a:r>
            <a:r>
              <a:rPr sz="1800" spc="-434" dirty="0">
                <a:latin typeface="Arial Black" panose="020B0A04020102020204" pitchFamily="34" charset="0"/>
                <a:cs typeface="Times New Roman"/>
              </a:rPr>
              <a:t> </a:t>
            </a:r>
            <a:r>
              <a:rPr sz="1800" spc="-5" dirty="0">
                <a:latin typeface="Arial Black" panose="020B0A04020102020204" pitchFamily="34" charset="0"/>
                <a:cs typeface="Times New Roman"/>
              </a:rPr>
              <a:t>исследований</a:t>
            </a:r>
            <a:endParaRPr sz="1800" dirty="0">
              <a:latin typeface="Arial Black" panose="020B0A04020102020204" pitchFamily="34" charset="0"/>
              <a:cs typeface="Times New Roman"/>
            </a:endParaRPr>
          </a:p>
        </p:txBody>
      </p:sp>
      <p:sp>
        <p:nvSpPr>
          <p:cNvPr id="53" name="object 38"/>
          <p:cNvSpPr/>
          <p:nvPr/>
        </p:nvSpPr>
        <p:spPr>
          <a:xfrm>
            <a:off x="4992020" y="5797169"/>
            <a:ext cx="1957070" cy="490863"/>
          </a:xfrm>
          <a:custGeom>
            <a:avLst/>
            <a:gdLst/>
            <a:ahLst/>
            <a:cxnLst/>
            <a:rect l="l" t="t" r="r" b="b"/>
            <a:pathLst>
              <a:path w="1957070" h="501650">
                <a:moveTo>
                  <a:pt x="1956816" y="0"/>
                </a:moveTo>
                <a:lnTo>
                  <a:pt x="0" y="0"/>
                </a:lnTo>
                <a:lnTo>
                  <a:pt x="0" y="501395"/>
                </a:lnTo>
                <a:lnTo>
                  <a:pt x="1956816" y="501395"/>
                </a:lnTo>
                <a:lnTo>
                  <a:pt x="1956816" y="0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pPr algn="ctr"/>
            <a:endParaRPr lang="ru-RU" sz="1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ru-RU" sz="2000" b="1" dirty="0" smtClean="0">
                <a:latin typeface="Arial Black" panose="020B0A04020102020204" pitchFamily="34" charset="0"/>
              </a:rPr>
              <a:t>ИТОГО</a:t>
            </a:r>
            <a:endParaRPr sz="2000" b="1" dirty="0">
              <a:latin typeface="Arial Black" panose="020B0A04020102020204" pitchFamily="34" charset="0"/>
            </a:endParaRPr>
          </a:p>
        </p:txBody>
      </p:sp>
      <p:sp>
        <p:nvSpPr>
          <p:cNvPr id="55" name="object 31"/>
          <p:cNvSpPr/>
          <p:nvPr/>
        </p:nvSpPr>
        <p:spPr>
          <a:xfrm>
            <a:off x="6651815" y="5936743"/>
            <a:ext cx="2996371" cy="822960"/>
          </a:xfrm>
          <a:custGeom>
            <a:avLst/>
            <a:gdLst/>
            <a:ahLst/>
            <a:cxnLst/>
            <a:rect l="l" t="t" r="r" b="b"/>
            <a:pathLst>
              <a:path w="3522345" h="822959">
                <a:moveTo>
                  <a:pt x="0" y="822959"/>
                </a:moveTo>
                <a:lnTo>
                  <a:pt x="3521963" y="822959"/>
                </a:lnTo>
                <a:lnTo>
                  <a:pt x="3521963" y="0"/>
                </a:lnTo>
                <a:lnTo>
                  <a:pt x="0" y="0"/>
                </a:lnTo>
                <a:lnTo>
                  <a:pt x="0" y="822959"/>
                </a:lnTo>
                <a:close/>
              </a:path>
            </a:pathLst>
          </a:custGeom>
          <a:ln w="25908">
            <a:solidFill>
              <a:srgbClr val="385D8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TextBox 55"/>
          <p:cNvSpPr txBox="1"/>
          <p:nvPr/>
        </p:nvSpPr>
        <p:spPr>
          <a:xfrm>
            <a:off x="6592363" y="6258044"/>
            <a:ext cx="310533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200" b="1" dirty="0" smtClean="0">
                <a:latin typeface="Arial Black" panose="020B0A04020102020204" pitchFamily="34" charset="0"/>
              </a:rPr>
              <a:t>753 797,1 </a:t>
            </a:r>
            <a:r>
              <a:rPr lang="ru-RU" sz="2200" b="1" dirty="0" err="1" smtClean="0">
                <a:latin typeface="Arial Black" panose="020B0A04020102020204" pitchFamily="34" charset="0"/>
              </a:rPr>
              <a:t>тыс.руб</a:t>
            </a:r>
            <a:r>
              <a:rPr lang="ru-RU" sz="2200" b="1" dirty="0" smtClean="0">
                <a:latin typeface="Arial Black" panose="020B0A04020102020204" pitchFamily="34" charset="0"/>
              </a:rPr>
              <a:t>.</a:t>
            </a:r>
            <a:endParaRPr lang="ru-RU" sz="22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1905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object 3"/>
          <p:cNvGrpSpPr/>
          <p:nvPr/>
        </p:nvGrpSpPr>
        <p:grpSpPr>
          <a:xfrm>
            <a:off x="3096864" y="1412811"/>
            <a:ext cx="6329056" cy="4921159"/>
            <a:chOff x="3096864" y="1412811"/>
            <a:chExt cx="6329056" cy="4921159"/>
          </a:xfrm>
        </p:grpSpPr>
        <p:sp>
          <p:nvSpPr>
            <p:cNvPr id="75" name="object 4"/>
            <p:cNvSpPr/>
            <p:nvPr/>
          </p:nvSpPr>
          <p:spPr>
            <a:xfrm>
              <a:off x="4384709" y="1415834"/>
              <a:ext cx="1776938" cy="2157732"/>
            </a:xfrm>
            <a:custGeom>
              <a:avLst/>
              <a:gdLst/>
              <a:ahLst/>
              <a:cxnLst/>
              <a:rect l="l" t="t" r="r" b="b"/>
              <a:pathLst>
                <a:path w="1781810" h="2131060">
                  <a:moveTo>
                    <a:pt x="894899" y="0"/>
                  </a:moveTo>
                  <a:lnTo>
                    <a:pt x="843118" y="850"/>
                  </a:lnTo>
                  <a:lnTo>
                    <a:pt x="793676" y="3895"/>
                  </a:lnTo>
                  <a:lnTo>
                    <a:pt x="744266" y="9131"/>
                  </a:lnTo>
                  <a:lnTo>
                    <a:pt x="694995" y="16586"/>
                  </a:lnTo>
                  <a:lnTo>
                    <a:pt x="645973" y="26289"/>
                  </a:lnTo>
                  <a:lnTo>
                    <a:pt x="597308" y="38269"/>
                  </a:lnTo>
                  <a:lnTo>
                    <a:pt x="549111" y="52555"/>
                  </a:lnTo>
                  <a:lnTo>
                    <a:pt x="501488" y="69176"/>
                  </a:lnTo>
                  <a:lnTo>
                    <a:pt x="451670" y="89468"/>
                  </a:lnTo>
                  <a:lnTo>
                    <a:pt x="404181" y="111848"/>
                  </a:lnTo>
                  <a:lnTo>
                    <a:pt x="359069" y="136208"/>
                  </a:lnTo>
                  <a:lnTo>
                    <a:pt x="316382" y="162440"/>
                  </a:lnTo>
                  <a:lnTo>
                    <a:pt x="276169" y="190436"/>
                  </a:lnTo>
                  <a:lnTo>
                    <a:pt x="238479" y="220087"/>
                  </a:lnTo>
                  <a:lnTo>
                    <a:pt x="203358" y="251284"/>
                  </a:lnTo>
                  <a:lnTo>
                    <a:pt x="170856" y="283919"/>
                  </a:lnTo>
                  <a:lnTo>
                    <a:pt x="141022" y="317884"/>
                  </a:lnTo>
                  <a:lnTo>
                    <a:pt x="113902" y="353071"/>
                  </a:lnTo>
                  <a:lnTo>
                    <a:pt x="89547" y="389371"/>
                  </a:lnTo>
                  <a:lnTo>
                    <a:pt x="68003" y="426676"/>
                  </a:lnTo>
                  <a:lnTo>
                    <a:pt x="49321" y="464876"/>
                  </a:lnTo>
                  <a:lnTo>
                    <a:pt x="33546" y="503865"/>
                  </a:lnTo>
                  <a:lnTo>
                    <a:pt x="20729" y="543534"/>
                  </a:lnTo>
                  <a:lnTo>
                    <a:pt x="10918" y="583773"/>
                  </a:lnTo>
                  <a:lnTo>
                    <a:pt x="4160" y="624475"/>
                  </a:lnTo>
                  <a:lnTo>
                    <a:pt x="505" y="665532"/>
                  </a:lnTo>
                  <a:lnTo>
                    <a:pt x="0" y="706835"/>
                  </a:lnTo>
                  <a:lnTo>
                    <a:pt x="2693" y="748275"/>
                  </a:lnTo>
                  <a:lnTo>
                    <a:pt x="8634" y="789744"/>
                  </a:lnTo>
                  <a:lnTo>
                    <a:pt x="17871" y="831134"/>
                  </a:lnTo>
                  <a:lnTo>
                    <a:pt x="30451" y="872337"/>
                  </a:lnTo>
                  <a:lnTo>
                    <a:pt x="46423" y="913244"/>
                  </a:lnTo>
                  <a:lnTo>
                    <a:pt x="65836" y="953746"/>
                  </a:lnTo>
                  <a:lnTo>
                    <a:pt x="88738" y="993736"/>
                  </a:lnTo>
                  <a:lnTo>
                    <a:pt x="117040" y="1035734"/>
                  </a:lnTo>
                  <a:lnTo>
                    <a:pt x="148485" y="1075590"/>
                  </a:lnTo>
                  <a:lnTo>
                    <a:pt x="182893" y="1113259"/>
                  </a:lnTo>
                  <a:lnTo>
                    <a:pt x="220084" y="1148695"/>
                  </a:lnTo>
                  <a:lnTo>
                    <a:pt x="259880" y="1181852"/>
                  </a:lnTo>
                  <a:lnTo>
                    <a:pt x="302098" y="1212684"/>
                  </a:lnTo>
                  <a:lnTo>
                    <a:pt x="326609" y="1226273"/>
                  </a:lnTo>
                  <a:lnTo>
                    <a:pt x="323307" y="1227543"/>
                  </a:lnTo>
                  <a:lnTo>
                    <a:pt x="1781394" y="2130513"/>
                  </a:lnTo>
                  <a:lnTo>
                    <a:pt x="1777584" y="679284"/>
                  </a:lnTo>
                  <a:lnTo>
                    <a:pt x="1774282" y="680554"/>
                  </a:lnTo>
                  <a:lnTo>
                    <a:pt x="1775679" y="657059"/>
                  </a:lnTo>
                  <a:lnTo>
                    <a:pt x="1770863" y="612135"/>
                  </a:lnTo>
                  <a:lnTo>
                    <a:pt x="1762212" y="567247"/>
                  </a:lnTo>
                  <a:lnTo>
                    <a:pt x="1749660" y="522534"/>
                  </a:lnTo>
                  <a:lnTo>
                    <a:pt x="1733139" y="478140"/>
                  </a:lnTo>
                  <a:lnTo>
                    <a:pt x="1712582" y="434204"/>
                  </a:lnTo>
                  <a:lnTo>
                    <a:pt x="1687922" y="390867"/>
                  </a:lnTo>
                  <a:lnTo>
                    <a:pt x="1662563" y="353007"/>
                  </a:lnTo>
                  <a:lnTo>
                    <a:pt x="1634655" y="316870"/>
                  </a:lnTo>
                  <a:lnTo>
                    <a:pt x="1604325" y="282491"/>
                  </a:lnTo>
                  <a:lnTo>
                    <a:pt x="1571704" y="249904"/>
                  </a:lnTo>
                  <a:lnTo>
                    <a:pt x="1536919" y="219145"/>
                  </a:lnTo>
                  <a:lnTo>
                    <a:pt x="1500100" y="190249"/>
                  </a:lnTo>
                  <a:lnTo>
                    <a:pt x="1461375" y="163250"/>
                  </a:lnTo>
                  <a:lnTo>
                    <a:pt x="1420873" y="138184"/>
                  </a:lnTo>
                  <a:lnTo>
                    <a:pt x="1378722" y="115085"/>
                  </a:lnTo>
                  <a:lnTo>
                    <a:pt x="1335053" y="93989"/>
                  </a:lnTo>
                  <a:lnTo>
                    <a:pt x="1289992" y="74930"/>
                  </a:lnTo>
                  <a:lnTo>
                    <a:pt x="1243670" y="57943"/>
                  </a:lnTo>
                  <a:lnTo>
                    <a:pt x="1196215" y="43064"/>
                  </a:lnTo>
                  <a:lnTo>
                    <a:pt x="1147755" y="30327"/>
                  </a:lnTo>
                  <a:lnTo>
                    <a:pt x="1098420" y="19767"/>
                  </a:lnTo>
                  <a:lnTo>
                    <a:pt x="1048338" y="11420"/>
                  </a:lnTo>
                  <a:lnTo>
                    <a:pt x="997638" y="5319"/>
                  </a:lnTo>
                  <a:lnTo>
                    <a:pt x="946449" y="1501"/>
                  </a:lnTo>
                  <a:lnTo>
                    <a:pt x="894899" y="0"/>
                  </a:lnTo>
                  <a:close/>
                </a:path>
              </a:pathLst>
            </a:custGeom>
            <a:solidFill>
              <a:srgbClr val="17375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6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489703" y="1466087"/>
              <a:ext cx="1620012" cy="1338072"/>
            </a:xfrm>
            <a:prstGeom prst="rect">
              <a:avLst/>
            </a:prstGeom>
          </p:spPr>
        </p:pic>
        <p:sp>
          <p:nvSpPr>
            <p:cNvPr id="77" name="object 6"/>
            <p:cNvSpPr/>
            <p:nvPr/>
          </p:nvSpPr>
          <p:spPr>
            <a:xfrm>
              <a:off x="3096864" y="2629027"/>
              <a:ext cx="2881983" cy="1402912"/>
            </a:xfrm>
            <a:custGeom>
              <a:avLst/>
              <a:gdLst/>
              <a:ahLst/>
              <a:cxnLst/>
              <a:rect l="l" t="t" r="r" b="b"/>
              <a:pathLst>
                <a:path w="2889885" h="1385570">
                  <a:moveTo>
                    <a:pt x="906429" y="0"/>
                  </a:moveTo>
                  <a:lnTo>
                    <a:pt x="852756" y="397"/>
                  </a:lnTo>
                  <a:lnTo>
                    <a:pt x="799622" y="3304"/>
                  </a:lnTo>
                  <a:lnTo>
                    <a:pt x="747149" y="8663"/>
                  </a:lnTo>
                  <a:lnTo>
                    <a:pt x="695456" y="16415"/>
                  </a:lnTo>
                  <a:lnTo>
                    <a:pt x="644665" y="26499"/>
                  </a:lnTo>
                  <a:lnTo>
                    <a:pt x="594895" y="38857"/>
                  </a:lnTo>
                  <a:lnTo>
                    <a:pt x="546269" y="53430"/>
                  </a:lnTo>
                  <a:lnTo>
                    <a:pt x="498905" y="70158"/>
                  </a:lnTo>
                  <a:lnTo>
                    <a:pt x="452925" y="88983"/>
                  </a:lnTo>
                  <a:lnTo>
                    <a:pt x="408449" y="109844"/>
                  </a:lnTo>
                  <a:lnTo>
                    <a:pt x="365598" y="132684"/>
                  </a:lnTo>
                  <a:lnTo>
                    <a:pt x="324492" y="157442"/>
                  </a:lnTo>
                  <a:lnTo>
                    <a:pt x="285253" y="184060"/>
                  </a:lnTo>
                  <a:lnTo>
                    <a:pt x="247999" y="212479"/>
                  </a:lnTo>
                  <a:lnTo>
                    <a:pt x="212853" y="242638"/>
                  </a:lnTo>
                  <a:lnTo>
                    <a:pt x="179934" y="274480"/>
                  </a:lnTo>
                  <a:lnTo>
                    <a:pt x="149363" y="307944"/>
                  </a:lnTo>
                  <a:lnTo>
                    <a:pt x="121261" y="342972"/>
                  </a:lnTo>
                  <a:lnTo>
                    <a:pt x="95749" y="379505"/>
                  </a:lnTo>
                  <a:lnTo>
                    <a:pt x="72946" y="417482"/>
                  </a:lnTo>
                  <a:lnTo>
                    <a:pt x="52973" y="456846"/>
                  </a:lnTo>
                  <a:lnTo>
                    <a:pt x="35952" y="497537"/>
                  </a:lnTo>
                  <a:lnTo>
                    <a:pt x="22001" y="539496"/>
                  </a:lnTo>
                  <a:lnTo>
                    <a:pt x="11634" y="580917"/>
                  </a:lnTo>
                  <a:lnTo>
                    <a:pt x="4558" y="622235"/>
                  </a:lnTo>
                  <a:lnTo>
                    <a:pt x="703" y="663363"/>
                  </a:lnTo>
                  <a:lnTo>
                    <a:pt x="0" y="704214"/>
                  </a:lnTo>
                  <a:lnTo>
                    <a:pt x="2377" y="744701"/>
                  </a:lnTo>
                  <a:lnTo>
                    <a:pt x="7767" y="784739"/>
                  </a:lnTo>
                  <a:lnTo>
                    <a:pt x="16097" y="824239"/>
                  </a:lnTo>
                  <a:lnTo>
                    <a:pt x="27298" y="863115"/>
                  </a:lnTo>
                  <a:lnTo>
                    <a:pt x="41301" y="901281"/>
                  </a:lnTo>
                  <a:lnTo>
                    <a:pt x="58034" y="938650"/>
                  </a:lnTo>
                  <a:lnTo>
                    <a:pt x="77428" y="975134"/>
                  </a:lnTo>
                  <a:lnTo>
                    <a:pt x="99413" y="1010648"/>
                  </a:lnTo>
                  <a:lnTo>
                    <a:pt x="123919" y="1045105"/>
                  </a:lnTo>
                  <a:lnTo>
                    <a:pt x="150875" y="1078418"/>
                  </a:lnTo>
                  <a:lnTo>
                    <a:pt x="180212" y="1110500"/>
                  </a:lnTo>
                  <a:lnTo>
                    <a:pt x="211860" y="1141264"/>
                  </a:lnTo>
                  <a:lnTo>
                    <a:pt x="245748" y="1170625"/>
                  </a:lnTo>
                  <a:lnTo>
                    <a:pt x="281806" y="1198494"/>
                  </a:lnTo>
                  <a:lnTo>
                    <a:pt x="319964" y="1224785"/>
                  </a:lnTo>
                  <a:lnTo>
                    <a:pt x="360153" y="1249413"/>
                  </a:lnTo>
                  <a:lnTo>
                    <a:pt x="402302" y="1272289"/>
                  </a:lnTo>
                  <a:lnTo>
                    <a:pt x="446341" y="1293327"/>
                  </a:lnTo>
                  <a:lnTo>
                    <a:pt x="492200" y="1312441"/>
                  </a:lnTo>
                  <a:lnTo>
                    <a:pt x="539809" y="1329544"/>
                  </a:lnTo>
                  <a:lnTo>
                    <a:pt x="589098" y="1344548"/>
                  </a:lnTo>
                  <a:lnTo>
                    <a:pt x="639996" y="1357368"/>
                  </a:lnTo>
                  <a:lnTo>
                    <a:pt x="692434" y="1367917"/>
                  </a:lnTo>
                  <a:lnTo>
                    <a:pt x="743682" y="1375746"/>
                  </a:lnTo>
                  <a:lnTo>
                    <a:pt x="794813" y="1381197"/>
                  </a:lnTo>
                  <a:lnTo>
                    <a:pt x="845730" y="1384315"/>
                  </a:lnTo>
                  <a:lnTo>
                    <a:pt x="896330" y="1385147"/>
                  </a:lnTo>
                  <a:lnTo>
                    <a:pt x="946516" y="1383740"/>
                  </a:lnTo>
                  <a:lnTo>
                    <a:pt x="996186" y="1380140"/>
                  </a:lnTo>
                  <a:lnTo>
                    <a:pt x="1045240" y="1374394"/>
                  </a:lnTo>
                  <a:lnTo>
                    <a:pt x="1074196" y="1368044"/>
                  </a:lnTo>
                  <a:lnTo>
                    <a:pt x="1073434" y="1370838"/>
                  </a:lnTo>
                  <a:lnTo>
                    <a:pt x="2889407" y="1045591"/>
                  </a:lnTo>
                  <a:lnTo>
                    <a:pt x="1430558" y="142494"/>
                  </a:lnTo>
                  <a:lnTo>
                    <a:pt x="1429669" y="145287"/>
                  </a:lnTo>
                  <a:lnTo>
                    <a:pt x="1407063" y="129794"/>
                  </a:lnTo>
                  <a:lnTo>
                    <a:pt x="1365996" y="108145"/>
                  </a:lnTo>
                  <a:lnTo>
                    <a:pt x="1323177" y="88211"/>
                  </a:lnTo>
                  <a:lnTo>
                    <a:pt x="1278671" y="70074"/>
                  </a:lnTo>
                  <a:lnTo>
                    <a:pt x="1232545" y="53817"/>
                  </a:lnTo>
                  <a:lnTo>
                    <a:pt x="1184867" y="39522"/>
                  </a:lnTo>
                  <a:lnTo>
                    <a:pt x="1135703" y="27270"/>
                  </a:lnTo>
                  <a:lnTo>
                    <a:pt x="1085118" y="17145"/>
                  </a:lnTo>
                  <a:lnTo>
                    <a:pt x="1040268" y="10161"/>
                  </a:lnTo>
                  <a:lnTo>
                    <a:pt x="995488" y="5000"/>
                  </a:lnTo>
                  <a:lnTo>
                    <a:pt x="950852" y="1625"/>
                  </a:lnTo>
                  <a:lnTo>
                    <a:pt x="906429" y="0"/>
                  </a:lnTo>
                  <a:close/>
                </a:path>
              </a:pathLst>
            </a:custGeom>
            <a:solidFill>
              <a:srgbClr val="375F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8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203447" y="2680716"/>
              <a:ext cx="1620012" cy="1338072"/>
            </a:xfrm>
            <a:prstGeom prst="rect">
              <a:avLst/>
            </a:prstGeom>
          </p:spPr>
        </p:pic>
        <p:sp>
          <p:nvSpPr>
            <p:cNvPr id="79" name="object 8"/>
            <p:cNvSpPr/>
            <p:nvPr/>
          </p:nvSpPr>
          <p:spPr>
            <a:xfrm>
              <a:off x="5177028" y="2924555"/>
              <a:ext cx="986625" cy="905913"/>
            </a:xfrm>
            <a:custGeom>
              <a:avLst/>
              <a:gdLst/>
              <a:ahLst/>
              <a:cxnLst/>
              <a:rect l="l" t="t" r="r" b="b"/>
              <a:pathLst>
                <a:path w="989329" h="894714">
                  <a:moveTo>
                    <a:pt x="809244" y="750951"/>
                  </a:moveTo>
                  <a:lnTo>
                    <a:pt x="185166" y="364236"/>
                  </a:lnTo>
                  <a:lnTo>
                    <a:pt x="151371" y="405612"/>
                  </a:lnTo>
                  <a:lnTo>
                    <a:pt x="120853" y="448437"/>
                  </a:lnTo>
                  <a:lnTo>
                    <a:pt x="93497" y="492734"/>
                  </a:lnTo>
                  <a:lnTo>
                    <a:pt x="69392" y="538429"/>
                  </a:lnTo>
                  <a:lnTo>
                    <a:pt x="48679" y="585406"/>
                  </a:lnTo>
                  <a:lnTo>
                    <a:pt x="31470" y="633603"/>
                  </a:lnTo>
                  <a:lnTo>
                    <a:pt x="17881" y="682904"/>
                  </a:lnTo>
                  <a:lnTo>
                    <a:pt x="8026" y="733234"/>
                  </a:lnTo>
                  <a:lnTo>
                    <a:pt x="2019" y="784479"/>
                  </a:lnTo>
                  <a:lnTo>
                    <a:pt x="0" y="836549"/>
                  </a:lnTo>
                  <a:lnTo>
                    <a:pt x="7493" y="894588"/>
                  </a:lnTo>
                  <a:lnTo>
                    <a:pt x="809244" y="750951"/>
                  </a:lnTo>
                  <a:close/>
                </a:path>
                <a:path w="989329" h="894714">
                  <a:moveTo>
                    <a:pt x="989076" y="621792"/>
                  </a:moveTo>
                  <a:lnTo>
                    <a:pt x="987425" y="0"/>
                  </a:lnTo>
                  <a:lnTo>
                    <a:pt x="864362" y="9652"/>
                  </a:lnTo>
                  <a:lnTo>
                    <a:pt x="812025" y="19075"/>
                  </a:lnTo>
                  <a:lnTo>
                    <a:pt x="760691" y="30454"/>
                  </a:lnTo>
                  <a:lnTo>
                    <a:pt x="710438" y="43713"/>
                  </a:lnTo>
                  <a:lnTo>
                    <a:pt x="661314" y="58826"/>
                  </a:lnTo>
                  <a:lnTo>
                    <a:pt x="613397" y="75730"/>
                  </a:lnTo>
                  <a:lnTo>
                    <a:pt x="566750" y="94361"/>
                  </a:lnTo>
                  <a:lnTo>
                    <a:pt x="521436" y="114693"/>
                  </a:lnTo>
                  <a:lnTo>
                    <a:pt x="477520" y="136652"/>
                  </a:lnTo>
                  <a:lnTo>
                    <a:pt x="344424" y="222250"/>
                  </a:lnTo>
                  <a:lnTo>
                    <a:pt x="989076" y="621792"/>
                  </a:lnTo>
                  <a:close/>
                </a:path>
              </a:pathLst>
            </a:custGeom>
            <a:solidFill>
              <a:srgbClr val="000000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" name="object 9"/>
            <p:cNvSpPr/>
            <p:nvPr/>
          </p:nvSpPr>
          <p:spPr>
            <a:xfrm>
              <a:off x="6385559" y="1412811"/>
              <a:ext cx="1772504" cy="2160304"/>
            </a:xfrm>
            <a:custGeom>
              <a:avLst/>
              <a:gdLst/>
              <a:ahLst/>
              <a:cxnLst/>
              <a:rect l="l" t="t" r="r" b="b"/>
              <a:pathLst>
                <a:path w="1777365" h="2133600">
                  <a:moveTo>
                    <a:pt x="878899" y="0"/>
                  </a:moveTo>
                  <a:lnTo>
                    <a:pt x="827385" y="1653"/>
                  </a:lnTo>
                  <a:lnTo>
                    <a:pt x="776243" y="5622"/>
                  </a:lnTo>
                  <a:lnTo>
                    <a:pt x="725600" y="11873"/>
                  </a:lnTo>
                  <a:lnTo>
                    <a:pt x="675586" y="20369"/>
                  </a:lnTo>
                  <a:lnTo>
                    <a:pt x="626328" y="31075"/>
                  </a:lnTo>
                  <a:lnTo>
                    <a:pt x="577956" y="43957"/>
                  </a:lnTo>
                  <a:lnTo>
                    <a:pt x="530597" y="58978"/>
                  </a:lnTo>
                  <a:lnTo>
                    <a:pt x="484381" y="76103"/>
                  </a:lnTo>
                  <a:lnTo>
                    <a:pt x="439435" y="95297"/>
                  </a:lnTo>
                  <a:lnTo>
                    <a:pt x="395889" y="116525"/>
                  </a:lnTo>
                  <a:lnTo>
                    <a:pt x="353870" y="139751"/>
                  </a:lnTo>
                  <a:lnTo>
                    <a:pt x="313508" y="164940"/>
                  </a:lnTo>
                  <a:lnTo>
                    <a:pt x="274930" y="192056"/>
                  </a:lnTo>
                  <a:lnTo>
                    <a:pt x="238265" y="221065"/>
                  </a:lnTo>
                  <a:lnTo>
                    <a:pt x="203642" y="251930"/>
                  </a:lnTo>
                  <a:lnTo>
                    <a:pt x="171190" y="284617"/>
                  </a:lnTo>
                  <a:lnTo>
                    <a:pt x="141036" y="319091"/>
                  </a:lnTo>
                  <a:lnTo>
                    <a:pt x="113309" y="355315"/>
                  </a:lnTo>
                  <a:lnTo>
                    <a:pt x="88137" y="393255"/>
                  </a:lnTo>
                  <a:lnTo>
                    <a:pt x="63722" y="436699"/>
                  </a:lnTo>
                  <a:lnTo>
                    <a:pt x="43396" y="480711"/>
                  </a:lnTo>
                  <a:lnTo>
                    <a:pt x="27098" y="525160"/>
                  </a:lnTo>
                  <a:lnTo>
                    <a:pt x="14769" y="569917"/>
                  </a:lnTo>
                  <a:lnTo>
                    <a:pt x="6349" y="614849"/>
                  </a:lnTo>
                  <a:lnTo>
                    <a:pt x="1777" y="659828"/>
                  </a:lnTo>
                  <a:lnTo>
                    <a:pt x="3301" y="683196"/>
                  </a:lnTo>
                  <a:lnTo>
                    <a:pt x="0" y="682053"/>
                  </a:lnTo>
                  <a:lnTo>
                    <a:pt x="3428" y="2133536"/>
                  </a:lnTo>
                  <a:lnTo>
                    <a:pt x="1456309" y="1225994"/>
                  </a:lnTo>
                  <a:lnTo>
                    <a:pt x="1453007" y="1224851"/>
                  </a:lnTo>
                  <a:lnTo>
                    <a:pt x="1477390" y="1211008"/>
                  </a:lnTo>
                  <a:lnTo>
                    <a:pt x="1519419" y="1180059"/>
                  </a:lnTo>
                  <a:lnTo>
                    <a:pt x="1559023" y="1146802"/>
                  </a:lnTo>
                  <a:lnTo>
                    <a:pt x="1596024" y="1111281"/>
                  </a:lnTo>
                  <a:lnTo>
                    <a:pt x="1630242" y="1073537"/>
                  </a:lnTo>
                  <a:lnTo>
                    <a:pt x="1661496" y="1033614"/>
                  </a:lnTo>
                  <a:lnTo>
                    <a:pt x="1689608" y="991552"/>
                  </a:lnTo>
                  <a:lnTo>
                    <a:pt x="1712290" y="951480"/>
                  </a:lnTo>
                  <a:lnTo>
                    <a:pt x="1731483" y="910906"/>
                  </a:lnTo>
                  <a:lnTo>
                    <a:pt x="1747238" y="869939"/>
                  </a:lnTo>
                  <a:lnTo>
                    <a:pt x="1759601" y="828687"/>
                  </a:lnTo>
                  <a:lnTo>
                    <a:pt x="1768622" y="787258"/>
                  </a:lnTo>
                  <a:lnTo>
                    <a:pt x="1774351" y="745760"/>
                  </a:lnTo>
                  <a:lnTo>
                    <a:pt x="1776835" y="704301"/>
                  </a:lnTo>
                  <a:lnTo>
                    <a:pt x="1776123" y="662990"/>
                  </a:lnTo>
                  <a:lnTo>
                    <a:pt x="1772265" y="621935"/>
                  </a:lnTo>
                  <a:lnTo>
                    <a:pt x="1765309" y="581244"/>
                  </a:lnTo>
                  <a:lnTo>
                    <a:pt x="1755304" y="541026"/>
                  </a:lnTo>
                  <a:lnTo>
                    <a:pt x="1742299" y="501387"/>
                  </a:lnTo>
                  <a:lnTo>
                    <a:pt x="1726342" y="462438"/>
                  </a:lnTo>
                  <a:lnTo>
                    <a:pt x="1707483" y="424286"/>
                  </a:lnTo>
                  <a:lnTo>
                    <a:pt x="1685770" y="387038"/>
                  </a:lnTo>
                  <a:lnTo>
                    <a:pt x="1661252" y="350805"/>
                  </a:lnTo>
                  <a:lnTo>
                    <a:pt x="1633978" y="315692"/>
                  </a:lnTo>
                  <a:lnTo>
                    <a:pt x="1603996" y="281810"/>
                  </a:lnTo>
                  <a:lnTo>
                    <a:pt x="1571356" y="249265"/>
                  </a:lnTo>
                  <a:lnTo>
                    <a:pt x="1536107" y="218167"/>
                  </a:lnTo>
                  <a:lnTo>
                    <a:pt x="1498296" y="188623"/>
                  </a:lnTo>
                  <a:lnTo>
                    <a:pt x="1457974" y="160742"/>
                  </a:lnTo>
                  <a:lnTo>
                    <a:pt x="1415188" y="134632"/>
                  </a:lnTo>
                  <a:lnTo>
                    <a:pt x="1369988" y="110400"/>
                  </a:lnTo>
                  <a:lnTo>
                    <a:pt x="1322422" y="88156"/>
                  </a:lnTo>
                  <a:lnTo>
                    <a:pt x="1272539" y="68008"/>
                  </a:lnTo>
                  <a:lnTo>
                    <a:pt x="1224823" y="51503"/>
                  </a:lnTo>
                  <a:lnTo>
                    <a:pt x="1176558" y="37346"/>
                  </a:lnTo>
                  <a:lnTo>
                    <a:pt x="1127848" y="25507"/>
                  </a:lnTo>
                  <a:lnTo>
                    <a:pt x="1078799" y="15953"/>
                  </a:lnTo>
                  <a:lnTo>
                    <a:pt x="1029514" y="8655"/>
                  </a:lnTo>
                  <a:lnTo>
                    <a:pt x="980098" y="3580"/>
                  </a:lnTo>
                  <a:lnTo>
                    <a:pt x="930656" y="698"/>
                  </a:lnTo>
                  <a:lnTo>
                    <a:pt x="878899" y="0"/>
                  </a:lnTo>
                  <a:close/>
                </a:path>
              </a:pathLst>
            </a:custGeom>
            <a:solidFill>
              <a:srgbClr val="B8CDE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1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492240" y="1464563"/>
              <a:ext cx="1615582" cy="1353276"/>
            </a:xfrm>
            <a:prstGeom prst="rect">
              <a:avLst/>
            </a:prstGeom>
          </p:spPr>
        </p:pic>
        <p:sp>
          <p:nvSpPr>
            <p:cNvPr id="82" name="object 11"/>
            <p:cNvSpPr/>
            <p:nvPr/>
          </p:nvSpPr>
          <p:spPr>
            <a:xfrm>
              <a:off x="6387083" y="2927603"/>
              <a:ext cx="623131" cy="626874"/>
            </a:xfrm>
            <a:custGeom>
              <a:avLst/>
              <a:gdLst/>
              <a:ahLst/>
              <a:cxnLst/>
              <a:rect l="l" t="t" r="r" b="b"/>
              <a:pathLst>
                <a:path w="624840" h="619125">
                  <a:moveTo>
                    <a:pt x="0" y="0"/>
                  </a:moveTo>
                  <a:lnTo>
                    <a:pt x="1524" y="618744"/>
                  </a:lnTo>
                  <a:lnTo>
                    <a:pt x="624839" y="229235"/>
                  </a:lnTo>
                  <a:lnTo>
                    <a:pt x="476631" y="133858"/>
                  </a:lnTo>
                  <a:lnTo>
                    <a:pt x="432761" y="111941"/>
                  </a:lnTo>
                  <a:lnTo>
                    <a:pt x="387492" y="91658"/>
                  </a:lnTo>
                  <a:lnTo>
                    <a:pt x="340890" y="73060"/>
                  </a:lnTo>
                  <a:lnTo>
                    <a:pt x="293020" y="56197"/>
                  </a:lnTo>
                  <a:lnTo>
                    <a:pt x="243948" y="41120"/>
                  </a:lnTo>
                  <a:lnTo>
                    <a:pt x="193738" y="27880"/>
                  </a:lnTo>
                  <a:lnTo>
                    <a:pt x="142457" y="16527"/>
                  </a:lnTo>
                  <a:lnTo>
                    <a:pt x="90169" y="71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" name="object 12"/>
            <p:cNvSpPr/>
            <p:nvPr/>
          </p:nvSpPr>
          <p:spPr>
            <a:xfrm>
              <a:off x="6547103" y="2626105"/>
              <a:ext cx="2878817" cy="1402912"/>
            </a:xfrm>
            <a:custGeom>
              <a:avLst/>
              <a:gdLst/>
              <a:ahLst/>
              <a:cxnLst/>
              <a:rect l="l" t="t" r="r" b="b"/>
              <a:pathLst>
                <a:path w="2886709" h="1385570">
                  <a:moveTo>
                    <a:pt x="1974977" y="0"/>
                  </a:moveTo>
                  <a:lnTo>
                    <a:pt x="1930556" y="1815"/>
                  </a:lnTo>
                  <a:lnTo>
                    <a:pt x="1885934" y="5381"/>
                  </a:lnTo>
                  <a:lnTo>
                    <a:pt x="1841192" y="10733"/>
                  </a:lnTo>
                  <a:lnTo>
                    <a:pt x="1796415" y="17907"/>
                  </a:lnTo>
                  <a:lnTo>
                    <a:pt x="1745900" y="28249"/>
                  </a:lnTo>
                  <a:lnTo>
                    <a:pt x="1696831" y="40716"/>
                  </a:lnTo>
                  <a:lnTo>
                    <a:pt x="1649271" y="55222"/>
                  </a:lnTo>
                  <a:lnTo>
                    <a:pt x="1603281" y="71683"/>
                  </a:lnTo>
                  <a:lnTo>
                    <a:pt x="1558925" y="90015"/>
                  </a:lnTo>
                  <a:lnTo>
                    <a:pt x="1516263" y="110133"/>
                  </a:lnTo>
                  <a:lnTo>
                    <a:pt x="1475359" y="131953"/>
                  </a:lnTo>
                  <a:lnTo>
                    <a:pt x="1452752" y="147574"/>
                  </a:lnTo>
                  <a:lnTo>
                    <a:pt x="1451991" y="144780"/>
                  </a:lnTo>
                  <a:lnTo>
                    <a:pt x="0" y="1054608"/>
                  </a:lnTo>
                  <a:lnTo>
                    <a:pt x="1818004" y="1371473"/>
                  </a:lnTo>
                  <a:lnTo>
                    <a:pt x="1817243" y="1368679"/>
                  </a:lnTo>
                  <a:lnTo>
                    <a:pt x="1846326" y="1374902"/>
                  </a:lnTo>
                  <a:lnTo>
                    <a:pt x="1895380" y="1380437"/>
                  </a:lnTo>
                  <a:lnTo>
                    <a:pt x="1945047" y="1383834"/>
                  </a:lnTo>
                  <a:lnTo>
                    <a:pt x="1995225" y="1385042"/>
                  </a:lnTo>
                  <a:lnTo>
                    <a:pt x="2045813" y="1384006"/>
                  </a:lnTo>
                  <a:lnTo>
                    <a:pt x="2096706" y="1380672"/>
                  </a:lnTo>
                  <a:lnTo>
                    <a:pt x="2147804" y="1374988"/>
                  </a:lnTo>
                  <a:lnTo>
                    <a:pt x="2199004" y="1366901"/>
                  </a:lnTo>
                  <a:lnTo>
                    <a:pt x="2251350" y="1356116"/>
                  </a:lnTo>
                  <a:lnTo>
                    <a:pt x="2302141" y="1343067"/>
                  </a:lnTo>
                  <a:lnTo>
                    <a:pt x="2351308" y="1327842"/>
                  </a:lnTo>
                  <a:lnTo>
                    <a:pt x="2398781" y="1310527"/>
                  </a:lnTo>
                  <a:lnTo>
                    <a:pt x="2444490" y="1291209"/>
                  </a:lnTo>
                  <a:lnTo>
                    <a:pt x="2488366" y="1269975"/>
                  </a:lnTo>
                  <a:lnTo>
                    <a:pt x="2530340" y="1246912"/>
                  </a:lnTo>
                  <a:lnTo>
                    <a:pt x="2570342" y="1222108"/>
                  </a:lnTo>
                  <a:lnTo>
                    <a:pt x="2608302" y="1195648"/>
                  </a:lnTo>
                  <a:lnTo>
                    <a:pt x="2644151" y="1167621"/>
                  </a:lnTo>
                  <a:lnTo>
                    <a:pt x="2677820" y="1138112"/>
                  </a:lnTo>
                  <a:lnTo>
                    <a:pt x="2709238" y="1107210"/>
                  </a:lnTo>
                  <a:lnTo>
                    <a:pt x="2738337" y="1075001"/>
                  </a:lnTo>
                  <a:lnTo>
                    <a:pt x="2765046" y="1041572"/>
                  </a:lnTo>
                  <a:lnTo>
                    <a:pt x="2789297" y="1007010"/>
                  </a:lnTo>
                  <a:lnTo>
                    <a:pt x="2811019" y="971402"/>
                  </a:lnTo>
                  <a:lnTo>
                    <a:pt x="2830144" y="934835"/>
                  </a:lnTo>
                  <a:lnTo>
                    <a:pt x="2846601" y="897396"/>
                  </a:lnTo>
                  <a:lnTo>
                    <a:pt x="2860321" y="859172"/>
                  </a:lnTo>
                  <a:lnTo>
                    <a:pt x="2871236" y="820250"/>
                  </a:lnTo>
                  <a:lnTo>
                    <a:pt x="2879274" y="780717"/>
                  </a:lnTo>
                  <a:lnTo>
                    <a:pt x="2884366" y="740660"/>
                  </a:lnTo>
                  <a:lnTo>
                    <a:pt x="2886444" y="700165"/>
                  </a:lnTo>
                  <a:lnTo>
                    <a:pt x="2885437" y="659321"/>
                  </a:lnTo>
                  <a:lnTo>
                    <a:pt x="2881276" y="618214"/>
                  </a:lnTo>
                  <a:lnTo>
                    <a:pt x="2873892" y="576931"/>
                  </a:lnTo>
                  <a:lnTo>
                    <a:pt x="2863215" y="535559"/>
                  </a:lnTo>
                  <a:lnTo>
                    <a:pt x="2848955" y="493657"/>
                  </a:lnTo>
                  <a:lnTo>
                    <a:pt x="2831634" y="453037"/>
                  </a:lnTo>
                  <a:lnTo>
                    <a:pt x="2811373" y="413757"/>
                  </a:lnTo>
                  <a:lnTo>
                    <a:pt x="2788293" y="375876"/>
                  </a:lnTo>
                  <a:lnTo>
                    <a:pt x="2762515" y="339453"/>
                  </a:lnTo>
                  <a:lnTo>
                    <a:pt x="2734159" y="304547"/>
                  </a:lnTo>
                  <a:lnTo>
                    <a:pt x="2703347" y="271215"/>
                  </a:lnTo>
                  <a:lnTo>
                    <a:pt x="2670200" y="239517"/>
                  </a:lnTo>
                  <a:lnTo>
                    <a:pt x="2634838" y="209512"/>
                  </a:lnTo>
                  <a:lnTo>
                    <a:pt x="2597383" y="181257"/>
                  </a:lnTo>
                  <a:lnTo>
                    <a:pt x="2557955" y="154812"/>
                  </a:lnTo>
                  <a:lnTo>
                    <a:pt x="2516675" y="130236"/>
                  </a:lnTo>
                  <a:lnTo>
                    <a:pt x="2473665" y="107587"/>
                  </a:lnTo>
                  <a:lnTo>
                    <a:pt x="2429045" y="86924"/>
                  </a:lnTo>
                  <a:lnTo>
                    <a:pt x="2382936" y="68305"/>
                  </a:lnTo>
                  <a:lnTo>
                    <a:pt x="2335459" y="51790"/>
                  </a:lnTo>
                  <a:lnTo>
                    <a:pt x="2286735" y="37436"/>
                  </a:lnTo>
                  <a:lnTo>
                    <a:pt x="2236885" y="25303"/>
                  </a:lnTo>
                  <a:lnTo>
                    <a:pt x="2186030" y="15449"/>
                  </a:lnTo>
                  <a:lnTo>
                    <a:pt x="2134290" y="7933"/>
                  </a:lnTo>
                  <a:lnTo>
                    <a:pt x="2081788" y="2814"/>
                  </a:lnTo>
                  <a:lnTo>
                    <a:pt x="2028643" y="150"/>
                  </a:lnTo>
                  <a:lnTo>
                    <a:pt x="1974977" y="0"/>
                  </a:lnTo>
                  <a:close/>
                </a:path>
              </a:pathLst>
            </a:custGeom>
            <a:solidFill>
              <a:srgbClr val="8EB4E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4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761732" y="2677667"/>
              <a:ext cx="1620012" cy="1336547"/>
            </a:xfrm>
            <a:prstGeom prst="rect">
              <a:avLst/>
            </a:prstGeom>
          </p:spPr>
        </p:pic>
        <p:sp>
          <p:nvSpPr>
            <p:cNvPr id="85" name="object 14"/>
            <p:cNvSpPr/>
            <p:nvPr/>
          </p:nvSpPr>
          <p:spPr>
            <a:xfrm>
              <a:off x="6547103" y="3296410"/>
              <a:ext cx="792213" cy="527859"/>
            </a:xfrm>
            <a:custGeom>
              <a:avLst/>
              <a:gdLst/>
              <a:ahLst/>
              <a:cxnLst/>
              <a:rect l="l" t="t" r="r" b="b"/>
              <a:pathLst>
                <a:path w="794384" h="521335">
                  <a:moveTo>
                    <a:pt x="613918" y="0"/>
                  </a:moveTo>
                  <a:lnTo>
                    <a:pt x="0" y="384175"/>
                  </a:lnTo>
                  <a:lnTo>
                    <a:pt x="786638" y="521207"/>
                  </a:lnTo>
                  <a:lnTo>
                    <a:pt x="794003" y="464438"/>
                  </a:lnTo>
                  <a:lnTo>
                    <a:pt x="792163" y="414923"/>
                  </a:lnTo>
                  <a:lnTo>
                    <a:pt x="786709" y="366144"/>
                  </a:lnTo>
                  <a:lnTo>
                    <a:pt x="777748" y="318188"/>
                  </a:lnTo>
                  <a:lnTo>
                    <a:pt x="765384" y="271138"/>
                  </a:lnTo>
                  <a:lnTo>
                    <a:pt x="749720" y="225079"/>
                  </a:lnTo>
                  <a:lnTo>
                    <a:pt x="730862" y="180095"/>
                  </a:lnTo>
                  <a:lnTo>
                    <a:pt x="708914" y="136271"/>
                  </a:lnTo>
                  <a:lnTo>
                    <a:pt x="613918" y="0"/>
                  </a:lnTo>
                  <a:close/>
                </a:path>
              </a:pathLst>
            </a:custGeom>
            <a:solidFill>
              <a:srgbClr val="000000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" name="object 15"/>
            <p:cNvSpPr/>
            <p:nvPr/>
          </p:nvSpPr>
          <p:spPr>
            <a:xfrm>
              <a:off x="6490715" y="3916679"/>
              <a:ext cx="2488093" cy="1707026"/>
            </a:xfrm>
            <a:custGeom>
              <a:avLst/>
              <a:gdLst/>
              <a:ahLst/>
              <a:cxnLst/>
              <a:rect l="l" t="t" r="r" b="b"/>
              <a:pathLst>
                <a:path w="2494915" h="1685925">
                  <a:moveTo>
                    <a:pt x="0" y="0"/>
                  </a:moveTo>
                  <a:lnTo>
                    <a:pt x="812673" y="1306068"/>
                  </a:lnTo>
                  <a:lnTo>
                    <a:pt x="815466" y="1303274"/>
                  </a:lnTo>
                  <a:lnTo>
                    <a:pt x="837438" y="1340104"/>
                  </a:lnTo>
                  <a:lnTo>
                    <a:pt x="866072" y="1376110"/>
                  </a:lnTo>
                  <a:lnTo>
                    <a:pt x="897734" y="1410899"/>
                  </a:lnTo>
                  <a:lnTo>
                    <a:pt x="932402" y="1444355"/>
                  </a:lnTo>
                  <a:lnTo>
                    <a:pt x="970054" y="1476360"/>
                  </a:lnTo>
                  <a:lnTo>
                    <a:pt x="1010669" y="1506800"/>
                  </a:lnTo>
                  <a:lnTo>
                    <a:pt x="1054227" y="1535557"/>
                  </a:lnTo>
                  <a:lnTo>
                    <a:pt x="1096063" y="1559919"/>
                  </a:lnTo>
                  <a:lnTo>
                    <a:pt x="1139117" y="1582089"/>
                  </a:lnTo>
                  <a:lnTo>
                    <a:pt x="1183271" y="1602077"/>
                  </a:lnTo>
                  <a:lnTo>
                    <a:pt x="1228409" y="1619895"/>
                  </a:lnTo>
                  <a:lnTo>
                    <a:pt x="1274413" y="1635551"/>
                  </a:lnTo>
                  <a:lnTo>
                    <a:pt x="1321166" y="1649058"/>
                  </a:lnTo>
                  <a:lnTo>
                    <a:pt x="1368552" y="1660426"/>
                  </a:lnTo>
                  <a:lnTo>
                    <a:pt x="1416452" y="1669664"/>
                  </a:lnTo>
                  <a:lnTo>
                    <a:pt x="1464751" y="1676784"/>
                  </a:lnTo>
                  <a:lnTo>
                    <a:pt x="1513330" y="1681796"/>
                  </a:lnTo>
                  <a:lnTo>
                    <a:pt x="1562074" y="1684710"/>
                  </a:lnTo>
                  <a:lnTo>
                    <a:pt x="1610864" y="1685538"/>
                  </a:lnTo>
                  <a:lnTo>
                    <a:pt x="1659585" y="1684289"/>
                  </a:lnTo>
                  <a:lnTo>
                    <a:pt x="1708118" y="1680975"/>
                  </a:lnTo>
                  <a:lnTo>
                    <a:pt x="1756347" y="1675605"/>
                  </a:lnTo>
                  <a:lnTo>
                    <a:pt x="1804154" y="1668190"/>
                  </a:lnTo>
                  <a:lnTo>
                    <a:pt x="1851424" y="1658741"/>
                  </a:lnTo>
                  <a:lnTo>
                    <a:pt x="1898038" y="1647268"/>
                  </a:lnTo>
                  <a:lnTo>
                    <a:pt x="1943880" y="1633781"/>
                  </a:lnTo>
                  <a:lnTo>
                    <a:pt x="1988832" y="1618292"/>
                  </a:lnTo>
                  <a:lnTo>
                    <a:pt x="2032777" y="1600811"/>
                  </a:lnTo>
                  <a:lnTo>
                    <a:pt x="2075599" y="1581348"/>
                  </a:lnTo>
                  <a:lnTo>
                    <a:pt x="2117181" y="1559914"/>
                  </a:lnTo>
                  <a:lnTo>
                    <a:pt x="2157405" y="1536519"/>
                  </a:lnTo>
                  <a:lnTo>
                    <a:pt x="2196154" y="1511174"/>
                  </a:lnTo>
                  <a:lnTo>
                    <a:pt x="2233311" y="1483889"/>
                  </a:lnTo>
                  <a:lnTo>
                    <a:pt x="2268760" y="1454675"/>
                  </a:lnTo>
                  <a:lnTo>
                    <a:pt x="2302383" y="1423543"/>
                  </a:lnTo>
                  <a:lnTo>
                    <a:pt x="2335930" y="1388390"/>
                  </a:lnTo>
                  <a:lnTo>
                    <a:pt x="2366217" y="1352145"/>
                  </a:lnTo>
                  <a:lnTo>
                    <a:pt x="2393259" y="1314922"/>
                  </a:lnTo>
                  <a:lnTo>
                    <a:pt x="2417074" y="1276835"/>
                  </a:lnTo>
                  <a:lnTo>
                    <a:pt x="2437678" y="1237997"/>
                  </a:lnTo>
                  <a:lnTo>
                    <a:pt x="2455088" y="1198523"/>
                  </a:lnTo>
                  <a:lnTo>
                    <a:pt x="2469321" y="1158527"/>
                  </a:lnTo>
                  <a:lnTo>
                    <a:pt x="2480395" y="1118122"/>
                  </a:lnTo>
                  <a:lnTo>
                    <a:pt x="2488324" y="1077422"/>
                  </a:lnTo>
                  <a:lnTo>
                    <a:pt x="2493127" y="1036541"/>
                  </a:lnTo>
                  <a:lnTo>
                    <a:pt x="2494821" y="995594"/>
                  </a:lnTo>
                  <a:lnTo>
                    <a:pt x="2493421" y="954694"/>
                  </a:lnTo>
                  <a:lnTo>
                    <a:pt x="2488946" y="913955"/>
                  </a:lnTo>
                  <a:lnTo>
                    <a:pt x="2481411" y="873491"/>
                  </a:lnTo>
                  <a:lnTo>
                    <a:pt x="2470833" y="833416"/>
                  </a:lnTo>
                  <a:lnTo>
                    <a:pt x="2457230" y="793844"/>
                  </a:lnTo>
                  <a:lnTo>
                    <a:pt x="2440618" y="754889"/>
                  </a:lnTo>
                  <a:lnTo>
                    <a:pt x="2421015" y="716664"/>
                  </a:lnTo>
                  <a:lnTo>
                    <a:pt x="2398436" y="679285"/>
                  </a:lnTo>
                  <a:lnTo>
                    <a:pt x="2372898" y="642864"/>
                  </a:lnTo>
                  <a:lnTo>
                    <a:pt x="2344420" y="607515"/>
                  </a:lnTo>
                  <a:lnTo>
                    <a:pt x="2313016" y="573353"/>
                  </a:lnTo>
                  <a:lnTo>
                    <a:pt x="2278705" y="540492"/>
                  </a:lnTo>
                  <a:lnTo>
                    <a:pt x="2241502" y="509045"/>
                  </a:lnTo>
                  <a:lnTo>
                    <a:pt x="2201426" y="479126"/>
                  </a:lnTo>
                  <a:lnTo>
                    <a:pt x="2158491" y="450850"/>
                  </a:lnTo>
                  <a:lnTo>
                    <a:pt x="2114563" y="425319"/>
                  </a:lnTo>
                  <a:lnTo>
                    <a:pt x="2069281" y="402210"/>
                  </a:lnTo>
                  <a:lnTo>
                    <a:pt x="2022785" y="381501"/>
                  </a:lnTo>
                  <a:lnTo>
                    <a:pt x="1975217" y="363177"/>
                  </a:lnTo>
                  <a:lnTo>
                    <a:pt x="1926716" y="347218"/>
                  </a:lnTo>
                  <a:lnTo>
                    <a:pt x="1815591" y="320929"/>
                  </a:lnTo>
                  <a:lnTo>
                    <a:pt x="1816862" y="3196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EB4E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7" name="object 1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315200" y="4268723"/>
              <a:ext cx="1615581" cy="1353276"/>
            </a:xfrm>
            <a:prstGeom prst="rect">
              <a:avLst/>
            </a:prstGeom>
          </p:spPr>
        </p:pic>
        <p:sp>
          <p:nvSpPr>
            <p:cNvPr id="88" name="object 17"/>
            <p:cNvSpPr/>
            <p:nvPr/>
          </p:nvSpPr>
          <p:spPr>
            <a:xfrm>
              <a:off x="6490715" y="3916679"/>
              <a:ext cx="777015" cy="561936"/>
            </a:xfrm>
            <a:custGeom>
              <a:avLst/>
              <a:gdLst/>
              <a:ahLst/>
              <a:cxnLst/>
              <a:rect l="l" t="t" r="r" b="b"/>
              <a:pathLst>
                <a:path w="779145" h="554989">
                  <a:moveTo>
                    <a:pt x="0" y="0"/>
                  </a:moveTo>
                  <a:lnTo>
                    <a:pt x="345186" y="554736"/>
                  </a:lnTo>
                  <a:lnTo>
                    <a:pt x="372872" y="543052"/>
                  </a:lnTo>
                  <a:lnTo>
                    <a:pt x="419052" y="517325"/>
                  </a:lnTo>
                  <a:lnTo>
                    <a:pt x="463392" y="489791"/>
                  </a:lnTo>
                  <a:lnTo>
                    <a:pt x="505801" y="460517"/>
                  </a:lnTo>
                  <a:lnTo>
                    <a:pt x="546190" y="429572"/>
                  </a:lnTo>
                  <a:lnTo>
                    <a:pt x="584469" y="397026"/>
                  </a:lnTo>
                  <a:lnTo>
                    <a:pt x="620548" y="362947"/>
                  </a:lnTo>
                  <a:lnTo>
                    <a:pt x="654337" y="327403"/>
                  </a:lnTo>
                  <a:lnTo>
                    <a:pt x="685745" y="290464"/>
                  </a:lnTo>
                  <a:lnTo>
                    <a:pt x="714684" y="252197"/>
                  </a:lnTo>
                  <a:lnTo>
                    <a:pt x="741064" y="212672"/>
                  </a:lnTo>
                  <a:lnTo>
                    <a:pt x="764793" y="171958"/>
                  </a:lnTo>
                  <a:lnTo>
                    <a:pt x="778763" y="1370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" name="object 18"/>
            <p:cNvSpPr/>
            <p:nvPr/>
          </p:nvSpPr>
          <p:spPr>
            <a:xfrm>
              <a:off x="5372100" y="4014215"/>
              <a:ext cx="1772504" cy="2319755"/>
            </a:xfrm>
            <a:custGeom>
              <a:avLst/>
              <a:gdLst/>
              <a:ahLst/>
              <a:cxnLst/>
              <a:rect l="l" t="t" r="r" b="b"/>
              <a:pathLst>
                <a:path w="1777365" h="2291079">
                  <a:moveTo>
                    <a:pt x="888364" y="0"/>
                  </a:moveTo>
                  <a:lnTo>
                    <a:pt x="80517" y="1308099"/>
                  </a:lnTo>
                  <a:lnTo>
                    <a:pt x="84200" y="1308099"/>
                  </a:lnTo>
                  <a:lnTo>
                    <a:pt x="69850" y="1328673"/>
                  </a:lnTo>
                  <a:lnTo>
                    <a:pt x="49065" y="1370746"/>
                  </a:lnTo>
                  <a:lnTo>
                    <a:pt x="31759" y="1414093"/>
                  </a:lnTo>
                  <a:lnTo>
                    <a:pt x="18065" y="1458612"/>
                  </a:lnTo>
                  <a:lnTo>
                    <a:pt x="8118" y="1504201"/>
                  </a:lnTo>
                  <a:lnTo>
                    <a:pt x="2051" y="1550757"/>
                  </a:lnTo>
                  <a:lnTo>
                    <a:pt x="0" y="1598180"/>
                  </a:lnTo>
                  <a:lnTo>
                    <a:pt x="1621" y="1640359"/>
                  </a:lnTo>
                  <a:lnTo>
                    <a:pt x="6423" y="1681869"/>
                  </a:lnTo>
                  <a:lnTo>
                    <a:pt x="14313" y="1722638"/>
                  </a:lnTo>
                  <a:lnTo>
                    <a:pt x="25199" y="1762595"/>
                  </a:lnTo>
                  <a:lnTo>
                    <a:pt x="38986" y="1801665"/>
                  </a:lnTo>
                  <a:lnTo>
                    <a:pt x="55583" y="1839778"/>
                  </a:lnTo>
                  <a:lnTo>
                    <a:pt x="74896" y="1876860"/>
                  </a:lnTo>
                  <a:lnTo>
                    <a:pt x="96832" y="1912839"/>
                  </a:lnTo>
                  <a:lnTo>
                    <a:pt x="121299" y="1947643"/>
                  </a:lnTo>
                  <a:lnTo>
                    <a:pt x="148203" y="1981200"/>
                  </a:lnTo>
                  <a:lnTo>
                    <a:pt x="177452" y="2013436"/>
                  </a:lnTo>
                  <a:lnTo>
                    <a:pt x="208953" y="2044279"/>
                  </a:lnTo>
                  <a:lnTo>
                    <a:pt x="242612" y="2073658"/>
                  </a:lnTo>
                  <a:lnTo>
                    <a:pt x="278338" y="2101499"/>
                  </a:lnTo>
                  <a:lnTo>
                    <a:pt x="316036" y="2127730"/>
                  </a:lnTo>
                  <a:lnTo>
                    <a:pt x="355615" y="2152279"/>
                  </a:lnTo>
                  <a:lnTo>
                    <a:pt x="396980" y="2175073"/>
                  </a:lnTo>
                  <a:lnTo>
                    <a:pt x="440040" y="2196040"/>
                  </a:lnTo>
                  <a:lnTo>
                    <a:pt x="484702" y="2215107"/>
                  </a:lnTo>
                  <a:lnTo>
                    <a:pt x="530872" y="2232203"/>
                  </a:lnTo>
                  <a:lnTo>
                    <a:pt x="578457" y="2247254"/>
                  </a:lnTo>
                  <a:lnTo>
                    <a:pt x="627365" y="2260188"/>
                  </a:lnTo>
                  <a:lnTo>
                    <a:pt x="677502" y="2270933"/>
                  </a:lnTo>
                  <a:lnTo>
                    <a:pt x="728777" y="2279416"/>
                  </a:lnTo>
                  <a:lnTo>
                    <a:pt x="781095" y="2285565"/>
                  </a:lnTo>
                  <a:lnTo>
                    <a:pt x="834364" y="2289308"/>
                  </a:lnTo>
                  <a:lnTo>
                    <a:pt x="888491" y="2290571"/>
                  </a:lnTo>
                  <a:lnTo>
                    <a:pt x="942619" y="2289308"/>
                  </a:lnTo>
                  <a:lnTo>
                    <a:pt x="995888" y="2285565"/>
                  </a:lnTo>
                  <a:lnTo>
                    <a:pt x="1048206" y="2279416"/>
                  </a:lnTo>
                  <a:lnTo>
                    <a:pt x="1099481" y="2270933"/>
                  </a:lnTo>
                  <a:lnTo>
                    <a:pt x="1149618" y="2260188"/>
                  </a:lnTo>
                  <a:lnTo>
                    <a:pt x="1198526" y="2247254"/>
                  </a:lnTo>
                  <a:lnTo>
                    <a:pt x="1246111" y="2232203"/>
                  </a:lnTo>
                  <a:lnTo>
                    <a:pt x="1292281" y="2215107"/>
                  </a:lnTo>
                  <a:lnTo>
                    <a:pt x="1336943" y="2196040"/>
                  </a:lnTo>
                  <a:lnTo>
                    <a:pt x="1380003" y="2175073"/>
                  </a:lnTo>
                  <a:lnTo>
                    <a:pt x="1421368" y="2152279"/>
                  </a:lnTo>
                  <a:lnTo>
                    <a:pt x="1460947" y="2127730"/>
                  </a:lnTo>
                  <a:lnTo>
                    <a:pt x="1498645" y="2101499"/>
                  </a:lnTo>
                  <a:lnTo>
                    <a:pt x="1534371" y="2073658"/>
                  </a:lnTo>
                  <a:lnTo>
                    <a:pt x="1568030" y="2044279"/>
                  </a:lnTo>
                  <a:lnTo>
                    <a:pt x="1599531" y="2013436"/>
                  </a:lnTo>
                  <a:lnTo>
                    <a:pt x="1628780" y="1981200"/>
                  </a:lnTo>
                  <a:lnTo>
                    <a:pt x="1655684" y="1947643"/>
                  </a:lnTo>
                  <a:lnTo>
                    <a:pt x="1680151" y="1912839"/>
                  </a:lnTo>
                  <a:lnTo>
                    <a:pt x="1702087" y="1876860"/>
                  </a:lnTo>
                  <a:lnTo>
                    <a:pt x="1721400" y="1839778"/>
                  </a:lnTo>
                  <a:lnTo>
                    <a:pt x="1737997" y="1801665"/>
                  </a:lnTo>
                  <a:lnTo>
                    <a:pt x="1751784" y="1762595"/>
                  </a:lnTo>
                  <a:lnTo>
                    <a:pt x="1762670" y="1722638"/>
                  </a:lnTo>
                  <a:lnTo>
                    <a:pt x="1770560" y="1681869"/>
                  </a:lnTo>
                  <a:lnTo>
                    <a:pt x="1775362" y="1640359"/>
                  </a:lnTo>
                  <a:lnTo>
                    <a:pt x="1776983" y="1598180"/>
                  </a:lnTo>
                  <a:lnTo>
                    <a:pt x="1774932" y="1550757"/>
                  </a:lnTo>
                  <a:lnTo>
                    <a:pt x="1768865" y="1504201"/>
                  </a:lnTo>
                  <a:lnTo>
                    <a:pt x="1758918" y="1458612"/>
                  </a:lnTo>
                  <a:lnTo>
                    <a:pt x="1745224" y="1414093"/>
                  </a:lnTo>
                  <a:lnTo>
                    <a:pt x="1727918" y="1370746"/>
                  </a:lnTo>
                  <a:lnTo>
                    <a:pt x="1707133" y="1328673"/>
                  </a:lnTo>
                  <a:lnTo>
                    <a:pt x="1692782" y="1308099"/>
                  </a:lnTo>
                  <a:lnTo>
                    <a:pt x="1696466" y="1308099"/>
                  </a:lnTo>
                  <a:lnTo>
                    <a:pt x="888364" y="0"/>
                  </a:lnTo>
                  <a:close/>
                </a:path>
              </a:pathLst>
            </a:custGeom>
            <a:solidFill>
              <a:srgbClr val="94B3D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0" name="object 1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477255" y="4971287"/>
              <a:ext cx="1620011" cy="1338072"/>
            </a:xfrm>
            <a:prstGeom prst="rect">
              <a:avLst/>
            </a:prstGeom>
          </p:spPr>
        </p:pic>
        <p:sp>
          <p:nvSpPr>
            <p:cNvPr id="91" name="object 20"/>
            <p:cNvSpPr/>
            <p:nvPr/>
          </p:nvSpPr>
          <p:spPr>
            <a:xfrm>
              <a:off x="5925311" y="4014216"/>
              <a:ext cx="668726" cy="597298"/>
            </a:xfrm>
            <a:custGeom>
              <a:avLst/>
              <a:gdLst/>
              <a:ahLst/>
              <a:cxnLst/>
              <a:rect l="l" t="t" r="r" b="b"/>
              <a:pathLst>
                <a:path w="670559" h="589914">
                  <a:moveTo>
                    <a:pt x="335407" y="0"/>
                  </a:moveTo>
                  <a:lnTo>
                    <a:pt x="0" y="544448"/>
                  </a:lnTo>
                  <a:lnTo>
                    <a:pt x="116459" y="572642"/>
                  </a:lnTo>
                  <a:lnTo>
                    <a:pt x="169671" y="580036"/>
                  </a:lnTo>
                  <a:lnTo>
                    <a:pt x="223742" y="585406"/>
                  </a:lnTo>
                  <a:lnTo>
                    <a:pt x="278622" y="588680"/>
                  </a:lnTo>
                  <a:lnTo>
                    <a:pt x="334263" y="589787"/>
                  </a:lnTo>
                  <a:lnTo>
                    <a:pt x="389852" y="588680"/>
                  </a:lnTo>
                  <a:lnTo>
                    <a:pt x="444738" y="585406"/>
                  </a:lnTo>
                  <a:lnTo>
                    <a:pt x="498838" y="580036"/>
                  </a:lnTo>
                  <a:lnTo>
                    <a:pt x="552068" y="572642"/>
                  </a:lnTo>
                  <a:lnTo>
                    <a:pt x="670560" y="543940"/>
                  </a:lnTo>
                  <a:lnTo>
                    <a:pt x="335407" y="0"/>
                  </a:lnTo>
                  <a:close/>
                </a:path>
              </a:pathLst>
            </a:custGeom>
            <a:solidFill>
              <a:srgbClr val="000000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" name="object 21"/>
            <p:cNvSpPr/>
            <p:nvPr/>
          </p:nvSpPr>
          <p:spPr>
            <a:xfrm>
              <a:off x="3535694" y="3916678"/>
              <a:ext cx="2484927" cy="1711527"/>
            </a:xfrm>
            <a:custGeom>
              <a:avLst/>
              <a:gdLst/>
              <a:ahLst/>
              <a:cxnLst/>
              <a:rect l="l" t="t" r="r" b="b"/>
              <a:pathLst>
                <a:path w="2491740" h="1690370">
                  <a:moveTo>
                    <a:pt x="2491725" y="0"/>
                  </a:moveTo>
                  <a:lnTo>
                    <a:pt x="675498" y="324231"/>
                  </a:lnTo>
                  <a:lnTo>
                    <a:pt x="677784" y="326517"/>
                  </a:lnTo>
                  <a:lnTo>
                    <a:pt x="648066" y="330581"/>
                  </a:lnTo>
                  <a:lnTo>
                    <a:pt x="600724" y="342090"/>
                  </a:lnTo>
                  <a:lnTo>
                    <a:pt x="554027" y="355729"/>
                  </a:lnTo>
                  <a:lnTo>
                    <a:pt x="508090" y="371509"/>
                  </a:lnTo>
                  <a:lnTo>
                    <a:pt x="463028" y="389443"/>
                  </a:lnTo>
                  <a:lnTo>
                    <a:pt x="418957" y="409546"/>
                  </a:lnTo>
                  <a:lnTo>
                    <a:pt x="375992" y="431831"/>
                  </a:lnTo>
                  <a:lnTo>
                    <a:pt x="334249" y="456311"/>
                  </a:lnTo>
                  <a:lnTo>
                    <a:pt x="291420" y="484701"/>
                  </a:lnTo>
                  <a:lnTo>
                    <a:pt x="251456" y="514727"/>
                  </a:lnTo>
                  <a:lnTo>
                    <a:pt x="214372" y="546274"/>
                  </a:lnTo>
                  <a:lnTo>
                    <a:pt x="180184" y="579229"/>
                  </a:lnTo>
                  <a:lnTo>
                    <a:pt x="148910" y="613477"/>
                  </a:lnTo>
                  <a:lnTo>
                    <a:pt x="120565" y="648905"/>
                  </a:lnTo>
                  <a:lnTo>
                    <a:pt x="95166" y="685398"/>
                  </a:lnTo>
                  <a:lnTo>
                    <a:pt x="72729" y="722843"/>
                  </a:lnTo>
                  <a:lnTo>
                    <a:pt x="53271" y="761126"/>
                  </a:lnTo>
                  <a:lnTo>
                    <a:pt x="36809" y="800132"/>
                  </a:lnTo>
                  <a:lnTo>
                    <a:pt x="23358" y="839748"/>
                  </a:lnTo>
                  <a:lnTo>
                    <a:pt x="12935" y="879859"/>
                  </a:lnTo>
                  <a:lnTo>
                    <a:pt x="5557" y="920353"/>
                  </a:lnTo>
                  <a:lnTo>
                    <a:pt x="1239" y="961114"/>
                  </a:lnTo>
                  <a:lnTo>
                    <a:pt x="0" y="1002028"/>
                  </a:lnTo>
                  <a:lnTo>
                    <a:pt x="1853" y="1042983"/>
                  </a:lnTo>
                  <a:lnTo>
                    <a:pt x="6818" y="1083863"/>
                  </a:lnTo>
                  <a:lnTo>
                    <a:pt x="14908" y="1124555"/>
                  </a:lnTo>
                  <a:lnTo>
                    <a:pt x="26142" y="1164945"/>
                  </a:lnTo>
                  <a:lnTo>
                    <a:pt x="40536" y="1204919"/>
                  </a:lnTo>
                  <a:lnTo>
                    <a:pt x="58105" y="1244362"/>
                  </a:lnTo>
                  <a:lnTo>
                    <a:pt x="78867" y="1283162"/>
                  </a:lnTo>
                  <a:lnTo>
                    <a:pt x="102838" y="1321203"/>
                  </a:lnTo>
                  <a:lnTo>
                    <a:pt x="130034" y="1358372"/>
                  </a:lnTo>
                  <a:lnTo>
                    <a:pt x="160472" y="1394555"/>
                  </a:lnTo>
                  <a:lnTo>
                    <a:pt x="194168" y="1429639"/>
                  </a:lnTo>
                  <a:lnTo>
                    <a:pt x="227936" y="1460707"/>
                  </a:lnTo>
                  <a:lnTo>
                    <a:pt x="263523" y="1489851"/>
                  </a:lnTo>
                  <a:lnTo>
                    <a:pt x="300810" y="1517062"/>
                  </a:lnTo>
                  <a:lnTo>
                    <a:pt x="339681" y="1542327"/>
                  </a:lnTo>
                  <a:lnTo>
                    <a:pt x="380019" y="1565638"/>
                  </a:lnTo>
                  <a:lnTo>
                    <a:pt x="421706" y="1586984"/>
                  </a:lnTo>
                  <a:lnTo>
                    <a:pt x="464626" y="1606354"/>
                  </a:lnTo>
                  <a:lnTo>
                    <a:pt x="508661" y="1623739"/>
                  </a:lnTo>
                  <a:lnTo>
                    <a:pt x="553694" y="1639129"/>
                  </a:lnTo>
                  <a:lnTo>
                    <a:pt x="599609" y="1652512"/>
                  </a:lnTo>
                  <a:lnTo>
                    <a:pt x="646287" y="1663879"/>
                  </a:lnTo>
                  <a:lnTo>
                    <a:pt x="693612" y="1673220"/>
                  </a:lnTo>
                  <a:lnTo>
                    <a:pt x="741467" y="1680524"/>
                  </a:lnTo>
                  <a:lnTo>
                    <a:pt x="789734" y="1685782"/>
                  </a:lnTo>
                  <a:lnTo>
                    <a:pt x="838297" y="1688982"/>
                  </a:lnTo>
                  <a:lnTo>
                    <a:pt x="887038" y="1690115"/>
                  </a:lnTo>
                  <a:lnTo>
                    <a:pt x="935841" y="1689170"/>
                  </a:lnTo>
                  <a:lnTo>
                    <a:pt x="984587" y="1686137"/>
                  </a:lnTo>
                  <a:lnTo>
                    <a:pt x="1033161" y="1681007"/>
                  </a:lnTo>
                  <a:lnTo>
                    <a:pt x="1081444" y="1673768"/>
                  </a:lnTo>
                  <a:lnTo>
                    <a:pt x="1129320" y="1664411"/>
                  </a:lnTo>
                  <a:lnTo>
                    <a:pt x="1176672" y="1652925"/>
                  </a:lnTo>
                  <a:lnTo>
                    <a:pt x="1223382" y="1639300"/>
                  </a:lnTo>
                  <a:lnTo>
                    <a:pt x="1269334" y="1623525"/>
                  </a:lnTo>
                  <a:lnTo>
                    <a:pt x="1314410" y="1605592"/>
                  </a:lnTo>
                  <a:lnTo>
                    <a:pt x="1358493" y="1585488"/>
                  </a:lnTo>
                  <a:lnTo>
                    <a:pt x="1401466" y="1563205"/>
                  </a:lnTo>
                  <a:lnTo>
                    <a:pt x="1443213" y="1538732"/>
                  </a:lnTo>
                  <a:lnTo>
                    <a:pt x="1489480" y="1507885"/>
                  </a:lnTo>
                  <a:lnTo>
                    <a:pt x="1532385" y="1475133"/>
                  </a:lnTo>
                  <a:lnTo>
                    <a:pt x="1571911" y="1440624"/>
                  </a:lnTo>
                  <a:lnTo>
                    <a:pt x="1608040" y="1404507"/>
                  </a:lnTo>
                  <a:lnTo>
                    <a:pt x="1640753" y="1366929"/>
                  </a:lnTo>
                  <a:lnTo>
                    <a:pt x="1670035" y="1328039"/>
                  </a:lnTo>
                  <a:lnTo>
                    <a:pt x="1681719" y="1306322"/>
                  </a:lnTo>
                  <a:lnTo>
                    <a:pt x="1684005" y="1308608"/>
                  </a:lnTo>
                  <a:lnTo>
                    <a:pt x="2491725" y="0"/>
                  </a:lnTo>
                  <a:close/>
                </a:path>
              </a:pathLst>
            </a:custGeom>
            <a:solidFill>
              <a:srgbClr val="548E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3" name="object 2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642359" y="4273295"/>
              <a:ext cx="1620012" cy="1336547"/>
            </a:xfrm>
            <a:prstGeom prst="rect">
              <a:avLst/>
            </a:prstGeom>
          </p:spPr>
        </p:pic>
        <p:sp>
          <p:nvSpPr>
            <p:cNvPr id="94" name="object 23"/>
            <p:cNvSpPr/>
            <p:nvPr/>
          </p:nvSpPr>
          <p:spPr>
            <a:xfrm>
              <a:off x="5250179" y="3916679"/>
              <a:ext cx="775115" cy="561936"/>
            </a:xfrm>
            <a:custGeom>
              <a:avLst/>
              <a:gdLst/>
              <a:ahLst/>
              <a:cxnLst/>
              <a:rect l="l" t="t" r="r" b="b"/>
              <a:pathLst>
                <a:path w="777239" h="554989">
                  <a:moveTo>
                    <a:pt x="777240" y="0"/>
                  </a:moveTo>
                  <a:lnTo>
                    <a:pt x="0" y="138684"/>
                  </a:lnTo>
                  <a:lnTo>
                    <a:pt x="13208" y="171704"/>
                  </a:lnTo>
                  <a:lnTo>
                    <a:pt x="36931" y="212349"/>
                  </a:lnTo>
                  <a:lnTo>
                    <a:pt x="63294" y="251805"/>
                  </a:lnTo>
                  <a:lnTo>
                    <a:pt x="92207" y="290004"/>
                  </a:lnTo>
                  <a:lnTo>
                    <a:pt x="123582" y="326878"/>
                  </a:lnTo>
                  <a:lnTo>
                    <a:pt x="157332" y="362359"/>
                  </a:lnTo>
                  <a:lnTo>
                    <a:pt x="193367" y="396377"/>
                  </a:lnTo>
                  <a:lnTo>
                    <a:pt x="231600" y="428866"/>
                  </a:lnTo>
                  <a:lnTo>
                    <a:pt x="271943" y="459757"/>
                  </a:lnTo>
                  <a:lnTo>
                    <a:pt x="314308" y="488983"/>
                  </a:lnTo>
                  <a:lnTo>
                    <a:pt x="358606" y="516474"/>
                  </a:lnTo>
                  <a:lnTo>
                    <a:pt x="404749" y="542163"/>
                  </a:lnTo>
                  <a:lnTo>
                    <a:pt x="434594" y="554736"/>
                  </a:lnTo>
                  <a:lnTo>
                    <a:pt x="777240" y="0"/>
                  </a:lnTo>
                  <a:close/>
                </a:path>
              </a:pathLst>
            </a:custGeom>
            <a:solidFill>
              <a:srgbClr val="000000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" name="object 24"/>
          <p:cNvSpPr txBox="1"/>
          <p:nvPr/>
        </p:nvSpPr>
        <p:spPr>
          <a:xfrm>
            <a:off x="8381963" y="1475358"/>
            <a:ext cx="3810036" cy="83324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R="879475">
              <a:lnSpc>
                <a:spcPct val="114000"/>
              </a:lnSpc>
              <a:spcBef>
                <a:spcPts val="105"/>
              </a:spcBef>
            </a:pPr>
            <a:r>
              <a:rPr sz="1400" b="1" dirty="0">
                <a:latin typeface="Arial Black" panose="020B0A04020102020204" pitchFamily="34" charset="0"/>
                <a:cs typeface="Times New Roman"/>
              </a:rPr>
              <a:t>ВЫПЛ</a:t>
            </a:r>
            <a:r>
              <a:rPr sz="1400" b="1" spc="-130" dirty="0">
                <a:latin typeface="Arial Black" panose="020B0A04020102020204" pitchFamily="34" charset="0"/>
                <a:cs typeface="Times New Roman"/>
              </a:rPr>
              <a:t>А</a:t>
            </a:r>
            <a:r>
              <a:rPr sz="1400" b="1" dirty="0">
                <a:latin typeface="Arial Black" panose="020B0A04020102020204" pitchFamily="34" charset="0"/>
                <a:cs typeface="Times New Roman"/>
              </a:rPr>
              <a:t>ТЫ</a:t>
            </a:r>
            <a:r>
              <a:rPr sz="1400" b="1" spc="-15" dirty="0">
                <a:latin typeface="Arial Black" panose="020B0A04020102020204" pitchFamily="34" charset="0"/>
                <a:cs typeface="Times New Roman"/>
              </a:rPr>
              <a:t> </a:t>
            </a:r>
            <a:r>
              <a:rPr lang="ru-RU" sz="1400" b="1" spc="-10" dirty="0" smtClean="0">
                <a:latin typeface="Arial Black" panose="020B0A04020102020204" pitchFamily="34" charset="0"/>
                <a:cs typeface="Times New Roman"/>
              </a:rPr>
              <a:t>ЗА КЛАССНОЕ РУКОВОДСТВО </a:t>
            </a:r>
          </a:p>
          <a:p>
            <a:pPr marR="879475">
              <a:lnSpc>
                <a:spcPct val="114000"/>
              </a:lnSpc>
              <a:spcBef>
                <a:spcPts val="105"/>
              </a:spcBef>
            </a:pPr>
            <a:r>
              <a:rPr lang="ru-RU" b="1" dirty="0" smtClean="0">
                <a:latin typeface="Arial Black" panose="020B0A04020102020204" pitchFamily="34" charset="0"/>
                <a:cs typeface="Times New Roman"/>
              </a:rPr>
              <a:t>1 460,8</a:t>
            </a:r>
            <a:endParaRPr b="1" dirty="0">
              <a:latin typeface="Arial Black" panose="020B0A04020102020204" pitchFamily="34" charset="0"/>
              <a:cs typeface="Times New Roman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409575" y="1439926"/>
            <a:ext cx="3665423" cy="73161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ts val="1670"/>
              </a:lnSpc>
              <a:spcBef>
                <a:spcPts val="105"/>
              </a:spcBef>
            </a:pPr>
            <a:r>
              <a:rPr sz="1400" b="1" spc="-5" dirty="0">
                <a:latin typeface="Arial Black" panose="020B0A04020102020204" pitchFamily="34" charset="0"/>
                <a:cs typeface="Times New Roman"/>
              </a:rPr>
              <a:t>СТИПЕНДИАЛЬНОЕ</a:t>
            </a:r>
            <a:r>
              <a:rPr sz="1400" b="1" spc="-35" dirty="0">
                <a:latin typeface="Arial Black" panose="020B0A04020102020204" pitchFamily="34" charset="0"/>
                <a:cs typeface="Times New Roman"/>
              </a:rPr>
              <a:t> </a:t>
            </a:r>
            <a:r>
              <a:rPr sz="1400" b="1" dirty="0" smtClean="0">
                <a:latin typeface="Arial Black" panose="020B0A04020102020204" pitchFamily="34" charset="0"/>
                <a:cs typeface="Times New Roman"/>
              </a:rPr>
              <a:t>ОБЕСПЕЧЕНИЕ</a:t>
            </a:r>
            <a:r>
              <a:rPr lang="ru-RU" sz="1400" b="1" dirty="0" smtClean="0">
                <a:latin typeface="Arial Black" panose="020B0A04020102020204" pitchFamily="34" charset="0"/>
                <a:cs typeface="Times New Roman"/>
              </a:rPr>
              <a:t> (высшее образование)</a:t>
            </a:r>
            <a:endParaRPr sz="1400" dirty="0">
              <a:latin typeface="Arial Black" panose="020B0A04020102020204" pitchFamily="34" charset="0"/>
              <a:cs typeface="Times New Roman"/>
            </a:endParaRPr>
          </a:p>
          <a:p>
            <a:pPr marR="5080" algn="r">
              <a:lnSpc>
                <a:spcPts val="2150"/>
              </a:lnSpc>
            </a:pPr>
            <a:r>
              <a:rPr lang="ru-RU" sz="1800" b="1" dirty="0" smtClean="0">
                <a:latin typeface="Arial Black" panose="020B0A04020102020204" pitchFamily="34" charset="0"/>
                <a:cs typeface="Times New Roman"/>
              </a:rPr>
              <a:t>161 007,7</a:t>
            </a:r>
            <a:endParaRPr sz="1800" dirty="0">
              <a:latin typeface="Arial Black" panose="020B0A04020102020204" pitchFamily="34" charset="0"/>
              <a:cs typeface="Times New Roman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659752" y="4813334"/>
            <a:ext cx="2840024" cy="7284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latin typeface="Arial Black" panose="020B0A04020102020204" pitchFamily="34" charset="0"/>
                <a:cs typeface="Times New Roman"/>
              </a:rPr>
              <a:t>ПРИОБРЕТЕНИЕ</a:t>
            </a:r>
            <a:endParaRPr sz="1400" dirty="0">
              <a:latin typeface="Arial Black" panose="020B0A04020102020204" pitchFamily="34" charset="0"/>
              <a:cs typeface="Times New Roman"/>
            </a:endParaRPr>
          </a:p>
          <a:p>
            <a:pPr marL="12700" algn="ctr">
              <a:lnSpc>
                <a:spcPts val="1675"/>
              </a:lnSpc>
              <a:spcBef>
                <a:spcPts val="5"/>
              </a:spcBef>
            </a:pPr>
            <a:r>
              <a:rPr sz="1400" b="1" spc="-25" dirty="0">
                <a:latin typeface="Arial Black" panose="020B0A04020102020204" pitchFamily="34" charset="0"/>
                <a:cs typeface="Times New Roman"/>
              </a:rPr>
              <a:t>ОБОРУДОВАНИЯ</a:t>
            </a:r>
            <a:endParaRPr sz="1400" dirty="0">
              <a:latin typeface="Arial Black" panose="020B0A04020102020204" pitchFamily="34" charset="0"/>
              <a:cs typeface="Times New Roman"/>
            </a:endParaRPr>
          </a:p>
          <a:p>
            <a:pPr marL="12700" algn="r">
              <a:lnSpc>
                <a:spcPts val="2155"/>
              </a:lnSpc>
            </a:pPr>
            <a:r>
              <a:rPr lang="ru-RU" sz="1800" b="1" dirty="0" smtClean="0">
                <a:latin typeface="Arial Black" panose="020B0A04020102020204" pitchFamily="34" charset="0"/>
                <a:cs typeface="Times New Roman"/>
              </a:rPr>
              <a:t>2 662,4</a:t>
            </a:r>
            <a:endParaRPr sz="1800" dirty="0">
              <a:latin typeface="Arial Black" panose="020B0A04020102020204" pitchFamily="34" charset="0"/>
              <a:cs typeface="Times New Roman"/>
            </a:endParaRPr>
          </a:p>
        </p:txBody>
      </p:sp>
      <p:sp>
        <p:nvSpPr>
          <p:cNvPr id="50" name="Заголовок 1"/>
          <p:cNvSpPr>
            <a:spLocks noGrp="1"/>
          </p:cNvSpPr>
          <p:nvPr>
            <p:ph type="title"/>
          </p:nvPr>
        </p:nvSpPr>
        <p:spPr>
          <a:xfrm>
            <a:off x="171451" y="515938"/>
            <a:ext cx="11815952" cy="548083"/>
          </a:xfrm>
        </p:spPr>
        <p:txBody>
          <a:bodyPr>
            <a:noAutofit/>
          </a:bodyPr>
          <a:lstStyle/>
          <a:p>
            <a:pPr algn="ctr"/>
            <a:r>
              <a:rPr lang="ru-RU" sz="3000" dirty="0" smtClean="0">
                <a:latin typeface="Arial Black" panose="020B0A04020102020204" pitchFamily="34" charset="0"/>
              </a:rPr>
              <a:t>Структура субсидии на иные цели </a:t>
            </a:r>
            <a:br>
              <a:rPr lang="ru-RU" sz="3000" dirty="0" smtClean="0">
                <a:latin typeface="Arial Black" panose="020B0A04020102020204" pitchFamily="34" charset="0"/>
              </a:rPr>
            </a:br>
            <a:r>
              <a:rPr lang="ru-RU" sz="3000" dirty="0" smtClean="0">
                <a:latin typeface="Arial Black" panose="020B0A04020102020204" pitchFamily="34" charset="0"/>
              </a:rPr>
              <a:t>в 2024 г., </a:t>
            </a:r>
            <a:r>
              <a:rPr lang="ru-RU" sz="3000" dirty="0" err="1" smtClean="0">
                <a:latin typeface="Arial Black" panose="020B0A04020102020204" pitchFamily="34" charset="0"/>
              </a:rPr>
              <a:t>тыс.руб</a:t>
            </a:r>
            <a:r>
              <a:rPr lang="ru-RU" sz="3000" dirty="0" smtClean="0">
                <a:latin typeface="Arial Black" panose="020B0A04020102020204" pitchFamily="34" charset="0"/>
              </a:rPr>
              <a:t>.</a:t>
            </a:r>
            <a:endParaRPr lang="ru-RU" sz="3000" dirty="0">
              <a:latin typeface="Arial Black" panose="020B0A04020102020204" pitchFamily="34" charset="0"/>
            </a:endParaRPr>
          </a:p>
        </p:txBody>
      </p:sp>
      <p:pic>
        <p:nvPicPr>
          <p:cNvPr id="1026" name="Picture 2" descr="https://avatars.mds.yandex.net/i?id=ebd1b670d9d59fe6d9e238e0a4ca78d269235b0d-9380290-images-thumbs&amp;n=13"/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9668" y="2931481"/>
            <a:ext cx="709355" cy="709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object 24"/>
          <p:cNvSpPr txBox="1"/>
          <p:nvPr/>
        </p:nvSpPr>
        <p:spPr>
          <a:xfrm>
            <a:off x="9384046" y="2589536"/>
            <a:ext cx="3474703" cy="132440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R="879475" algn="ctr">
              <a:lnSpc>
                <a:spcPct val="114000"/>
              </a:lnSpc>
              <a:spcBef>
                <a:spcPts val="105"/>
              </a:spcBef>
            </a:pPr>
            <a:r>
              <a:rPr lang="ru-RU" sz="1400" b="1" dirty="0" smtClean="0">
                <a:latin typeface="Arial Black" panose="020B0A04020102020204" pitchFamily="34" charset="0"/>
                <a:cs typeface="Times New Roman"/>
              </a:rPr>
              <a:t>КОМПЕНСАЦИЯ ПРОЕЗДА К МЕСТУ ОТДЫХА И ОБРАТНО </a:t>
            </a:r>
          </a:p>
          <a:p>
            <a:pPr marR="879475" algn="ctr">
              <a:lnSpc>
                <a:spcPct val="114000"/>
              </a:lnSpc>
              <a:spcBef>
                <a:spcPts val="105"/>
              </a:spcBef>
            </a:pPr>
            <a:r>
              <a:rPr lang="ru-RU" sz="1400" b="1" dirty="0" smtClean="0">
                <a:latin typeface="Arial Black" panose="020B0A04020102020204" pitchFamily="34" charset="0"/>
                <a:cs typeface="Times New Roman"/>
              </a:rPr>
              <a:t>(по разделу 0706)</a:t>
            </a:r>
            <a:endParaRPr lang="ru-RU" sz="1400" b="1" spc="-10" dirty="0" smtClean="0">
              <a:latin typeface="Arial Black" panose="020B0A04020102020204" pitchFamily="34" charset="0"/>
              <a:cs typeface="Times New Roman"/>
            </a:endParaRPr>
          </a:p>
          <a:p>
            <a:pPr marR="879475" algn="ctr">
              <a:lnSpc>
                <a:spcPct val="114000"/>
              </a:lnSpc>
              <a:spcBef>
                <a:spcPts val="105"/>
              </a:spcBef>
            </a:pPr>
            <a:r>
              <a:rPr lang="ru-RU" b="1" dirty="0" smtClean="0">
                <a:latin typeface="Arial Black" panose="020B0A04020102020204" pitchFamily="34" charset="0"/>
                <a:cs typeface="Times New Roman"/>
              </a:rPr>
              <a:t>3 480,0</a:t>
            </a:r>
            <a:endParaRPr b="1" dirty="0">
              <a:latin typeface="Arial Black" panose="020B0A04020102020204" pitchFamily="34" charset="0"/>
              <a:cs typeface="Times New Roman"/>
            </a:endParaRPr>
          </a:p>
        </p:txBody>
      </p:sp>
      <p:sp>
        <p:nvSpPr>
          <p:cNvPr id="114" name="object 25"/>
          <p:cNvSpPr txBox="1"/>
          <p:nvPr/>
        </p:nvSpPr>
        <p:spPr>
          <a:xfrm>
            <a:off x="299923" y="2755192"/>
            <a:ext cx="2874053" cy="116762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ts val="1670"/>
              </a:lnSpc>
              <a:spcBef>
                <a:spcPts val="105"/>
              </a:spcBef>
            </a:pPr>
            <a:r>
              <a:rPr sz="1400" b="1" spc="-5" dirty="0">
                <a:latin typeface="Arial Black" panose="020B0A04020102020204" pitchFamily="34" charset="0"/>
                <a:cs typeface="Times New Roman"/>
              </a:rPr>
              <a:t>СТИПЕНДИАЛЬНОЕ</a:t>
            </a:r>
            <a:r>
              <a:rPr sz="1400" b="1" spc="-35" dirty="0">
                <a:latin typeface="Arial Black" panose="020B0A04020102020204" pitchFamily="34" charset="0"/>
                <a:cs typeface="Times New Roman"/>
              </a:rPr>
              <a:t> </a:t>
            </a:r>
            <a:r>
              <a:rPr sz="1400" b="1" dirty="0" smtClean="0">
                <a:latin typeface="Arial Black" panose="020B0A04020102020204" pitchFamily="34" charset="0"/>
                <a:cs typeface="Times New Roman"/>
              </a:rPr>
              <a:t>ОБЕСПЕЧЕНИЕ</a:t>
            </a:r>
            <a:r>
              <a:rPr lang="ru-RU" sz="1400" b="1" dirty="0" smtClean="0">
                <a:latin typeface="Arial Black" panose="020B0A04020102020204" pitchFamily="34" charset="0"/>
                <a:cs typeface="Times New Roman"/>
              </a:rPr>
              <a:t> (среднее профессиональное образование)</a:t>
            </a:r>
            <a:endParaRPr sz="1400" dirty="0">
              <a:latin typeface="Arial Black" panose="020B0A04020102020204" pitchFamily="34" charset="0"/>
              <a:cs typeface="Times New Roman"/>
            </a:endParaRPr>
          </a:p>
          <a:p>
            <a:pPr marR="5080" algn="r">
              <a:lnSpc>
                <a:spcPts val="2150"/>
              </a:lnSpc>
            </a:pPr>
            <a:r>
              <a:rPr lang="ru-RU" sz="1800" b="1" dirty="0" smtClean="0">
                <a:latin typeface="Arial Black" panose="020B0A04020102020204" pitchFamily="34" charset="0"/>
                <a:cs typeface="Times New Roman"/>
              </a:rPr>
              <a:t>3 785,1</a:t>
            </a:r>
            <a:endParaRPr sz="1800" dirty="0">
              <a:latin typeface="Arial Black" panose="020B0A04020102020204" pitchFamily="34" charset="0"/>
              <a:cs typeface="Times New Roman"/>
            </a:endParaRPr>
          </a:p>
        </p:txBody>
      </p:sp>
      <p:pic>
        <p:nvPicPr>
          <p:cNvPr id="115" name="object 46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3607849" y="3006088"/>
            <a:ext cx="713232" cy="679703"/>
          </a:xfrm>
          <a:prstGeom prst="rect">
            <a:avLst/>
          </a:prstGeom>
        </p:spPr>
      </p:pic>
      <p:pic>
        <p:nvPicPr>
          <p:cNvPr id="116" name="object 47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5824727" y="5224868"/>
            <a:ext cx="874776" cy="669036"/>
          </a:xfrm>
          <a:prstGeom prst="rect">
            <a:avLst/>
          </a:prstGeom>
        </p:spPr>
      </p:pic>
      <p:sp>
        <p:nvSpPr>
          <p:cNvPr id="117" name="object 29"/>
          <p:cNvSpPr txBox="1"/>
          <p:nvPr/>
        </p:nvSpPr>
        <p:spPr>
          <a:xfrm>
            <a:off x="4297375" y="6298378"/>
            <a:ext cx="2840024" cy="51039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ru-RU" sz="1400" b="1" dirty="0" smtClean="0">
                <a:latin typeface="Arial Black" panose="020B0A04020102020204" pitchFamily="34" charset="0"/>
                <a:cs typeface="Times New Roman"/>
              </a:rPr>
              <a:t>КАПИТАЛЬНЫЙ РЕМОНТ</a:t>
            </a:r>
            <a:endParaRPr lang="ru-RU" sz="1400" dirty="0" smtClean="0">
              <a:latin typeface="Arial Black" panose="020B0A04020102020204" pitchFamily="34" charset="0"/>
              <a:cs typeface="Times New Roman"/>
            </a:endParaRPr>
          </a:p>
          <a:p>
            <a:pPr marL="12700" algn="ctr">
              <a:lnSpc>
                <a:spcPts val="2155"/>
              </a:lnSpc>
            </a:pPr>
            <a:r>
              <a:rPr lang="ru-RU" sz="1800" b="1" dirty="0" smtClean="0">
                <a:latin typeface="Arial Black" panose="020B0A04020102020204" pitchFamily="34" charset="0"/>
                <a:cs typeface="Times New Roman"/>
              </a:rPr>
              <a:t>0</a:t>
            </a:r>
            <a:endParaRPr sz="1800" dirty="0">
              <a:latin typeface="Arial Black" panose="020B0A04020102020204" pitchFamily="34" charset="0"/>
              <a:cs typeface="Times New Roman"/>
            </a:endParaRPr>
          </a:p>
        </p:txBody>
      </p:sp>
      <p:pic>
        <p:nvPicPr>
          <p:cNvPr id="118" name="Picture 2" descr="https://avatars.mds.yandex.net/i?id=ebd1b670d9d59fe6d9e238e0a4ca78d269235b0d-9380290-images-thumbs&amp;n=13"/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7969" y="4539905"/>
            <a:ext cx="709355" cy="709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9" name="object 24"/>
          <p:cNvSpPr txBox="1"/>
          <p:nvPr/>
        </p:nvSpPr>
        <p:spPr>
          <a:xfrm>
            <a:off x="8929023" y="4391601"/>
            <a:ext cx="3474703" cy="132440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R="879475" algn="ctr">
              <a:lnSpc>
                <a:spcPct val="114000"/>
              </a:lnSpc>
              <a:spcBef>
                <a:spcPts val="105"/>
              </a:spcBef>
            </a:pPr>
            <a:r>
              <a:rPr lang="ru-RU" sz="1400" b="1" dirty="0" smtClean="0">
                <a:latin typeface="Arial Black" panose="020B0A04020102020204" pitchFamily="34" charset="0"/>
                <a:cs typeface="Times New Roman"/>
              </a:rPr>
              <a:t>КОМПЕНСАЦИЯ ПРОЕЗДА К МЕСТУ ОТДЫХА И ОБРАТНО </a:t>
            </a:r>
          </a:p>
          <a:p>
            <a:pPr marR="879475" algn="ctr">
              <a:lnSpc>
                <a:spcPct val="114000"/>
              </a:lnSpc>
              <a:spcBef>
                <a:spcPts val="105"/>
              </a:spcBef>
            </a:pPr>
            <a:r>
              <a:rPr lang="ru-RU" sz="1400" b="1" dirty="0" smtClean="0">
                <a:latin typeface="Arial Black" panose="020B0A04020102020204" pitchFamily="34" charset="0"/>
                <a:cs typeface="Times New Roman"/>
              </a:rPr>
              <a:t>(по разделу 0909)</a:t>
            </a:r>
            <a:endParaRPr lang="ru-RU" sz="1400" b="1" spc="-10" dirty="0" smtClean="0">
              <a:latin typeface="Arial Black" panose="020B0A04020102020204" pitchFamily="34" charset="0"/>
              <a:cs typeface="Times New Roman"/>
            </a:endParaRPr>
          </a:p>
          <a:p>
            <a:pPr marR="879475" algn="ctr">
              <a:lnSpc>
                <a:spcPct val="114000"/>
              </a:lnSpc>
              <a:spcBef>
                <a:spcPts val="105"/>
              </a:spcBef>
            </a:pPr>
            <a:r>
              <a:rPr lang="ru-RU" b="1" dirty="0" smtClean="0">
                <a:latin typeface="Arial Black" panose="020B0A04020102020204" pitchFamily="34" charset="0"/>
                <a:cs typeface="Times New Roman"/>
              </a:rPr>
              <a:t>2 100,0</a:t>
            </a:r>
            <a:endParaRPr b="1" dirty="0">
              <a:latin typeface="Arial Black" panose="020B0A04020102020204" pitchFamily="34" charset="0"/>
              <a:cs typeface="Times New Roman"/>
            </a:endParaRPr>
          </a:p>
        </p:txBody>
      </p:sp>
      <p:sp>
        <p:nvSpPr>
          <p:cNvPr id="120" name="object 38"/>
          <p:cNvSpPr/>
          <p:nvPr/>
        </p:nvSpPr>
        <p:spPr>
          <a:xfrm>
            <a:off x="7339316" y="5747324"/>
            <a:ext cx="1957070" cy="490863"/>
          </a:xfrm>
          <a:custGeom>
            <a:avLst/>
            <a:gdLst/>
            <a:ahLst/>
            <a:cxnLst/>
            <a:rect l="l" t="t" r="r" b="b"/>
            <a:pathLst>
              <a:path w="1957070" h="501650">
                <a:moveTo>
                  <a:pt x="1956816" y="0"/>
                </a:moveTo>
                <a:lnTo>
                  <a:pt x="0" y="0"/>
                </a:lnTo>
                <a:lnTo>
                  <a:pt x="0" y="501395"/>
                </a:lnTo>
                <a:lnTo>
                  <a:pt x="1956816" y="501395"/>
                </a:lnTo>
                <a:lnTo>
                  <a:pt x="1956816" y="0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pPr algn="ctr"/>
            <a:endParaRPr lang="ru-RU" sz="1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ru-RU" sz="2000" b="1" dirty="0" smtClean="0">
                <a:latin typeface="Arial Black" panose="020B0A04020102020204" pitchFamily="34" charset="0"/>
              </a:rPr>
              <a:t>ИТОГО</a:t>
            </a:r>
            <a:endParaRPr sz="2000" b="1" dirty="0">
              <a:latin typeface="Arial Black" panose="020B0A04020102020204" pitchFamily="34" charset="0"/>
            </a:endParaRPr>
          </a:p>
        </p:txBody>
      </p:sp>
      <p:sp>
        <p:nvSpPr>
          <p:cNvPr id="121" name="object 31"/>
          <p:cNvSpPr/>
          <p:nvPr/>
        </p:nvSpPr>
        <p:spPr>
          <a:xfrm>
            <a:off x="8999111" y="5886898"/>
            <a:ext cx="2996371" cy="822960"/>
          </a:xfrm>
          <a:custGeom>
            <a:avLst/>
            <a:gdLst/>
            <a:ahLst/>
            <a:cxnLst/>
            <a:rect l="l" t="t" r="r" b="b"/>
            <a:pathLst>
              <a:path w="3522345" h="822959">
                <a:moveTo>
                  <a:pt x="0" y="822959"/>
                </a:moveTo>
                <a:lnTo>
                  <a:pt x="3521963" y="822959"/>
                </a:lnTo>
                <a:lnTo>
                  <a:pt x="3521963" y="0"/>
                </a:lnTo>
                <a:lnTo>
                  <a:pt x="0" y="0"/>
                </a:lnTo>
                <a:lnTo>
                  <a:pt x="0" y="822959"/>
                </a:lnTo>
                <a:close/>
              </a:path>
            </a:pathLst>
          </a:custGeom>
          <a:ln w="25908">
            <a:solidFill>
              <a:srgbClr val="385D8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TextBox 121"/>
          <p:cNvSpPr txBox="1"/>
          <p:nvPr/>
        </p:nvSpPr>
        <p:spPr>
          <a:xfrm>
            <a:off x="8939660" y="6208199"/>
            <a:ext cx="310533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200" b="1" dirty="0" smtClean="0">
                <a:latin typeface="Arial Black" panose="020B0A04020102020204" pitchFamily="34" charset="0"/>
              </a:rPr>
              <a:t>174 496,0 </a:t>
            </a:r>
            <a:r>
              <a:rPr lang="ru-RU" sz="2200" b="1" dirty="0" err="1" smtClean="0">
                <a:latin typeface="Arial Black" panose="020B0A04020102020204" pitchFamily="34" charset="0"/>
              </a:rPr>
              <a:t>тыс.руб</a:t>
            </a:r>
            <a:r>
              <a:rPr lang="ru-RU" sz="2200" b="1" dirty="0" smtClean="0">
                <a:latin typeface="Arial Black" panose="020B0A04020102020204" pitchFamily="34" charset="0"/>
              </a:rPr>
              <a:t>.</a:t>
            </a:r>
            <a:endParaRPr lang="ru-RU" sz="2200" b="1" dirty="0">
              <a:latin typeface="Arial Black" panose="020B0A04020102020204" pitchFamily="34" charset="0"/>
            </a:endParaRPr>
          </a:p>
        </p:txBody>
      </p:sp>
      <p:pic>
        <p:nvPicPr>
          <p:cNvPr id="123" name="object 46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4933187" y="1761744"/>
            <a:ext cx="713232" cy="679703"/>
          </a:xfrm>
          <a:prstGeom prst="rect">
            <a:avLst/>
          </a:prstGeom>
        </p:spPr>
      </p:pic>
      <p:pic>
        <p:nvPicPr>
          <p:cNvPr id="124" name="object 48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6900671" y="1808988"/>
            <a:ext cx="801624" cy="507491"/>
          </a:xfrm>
          <a:prstGeom prst="rect">
            <a:avLst/>
          </a:prstGeom>
        </p:spPr>
      </p:pic>
      <p:pic>
        <p:nvPicPr>
          <p:cNvPr id="125" name="object 43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4002023" y="4614672"/>
            <a:ext cx="794003" cy="638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7255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87452" y="1296035"/>
            <a:ext cx="4585716" cy="5093335"/>
            <a:chOff x="187452" y="1296035"/>
            <a:chExt cx="4585716" cy="5093335"/>
          </a:xfrm>
        </p:grpSpPr>
        <p:sp>
          <p:nvSpPr>
            <p:cNvPr id="3" name="object 3"/>
            <p:cNvSpPr/>
            <p:nvPr/>
          </p:nvSpPr>
          <p:spPr>
            <a:xfrm>
              <a:off x="1122426" y="5642610"/>
              <a:ext cx="2407920" cy="746760"/>
            </a:xfrm>
            <a:custGeom>
              <a:avLst/>
              <a:gdLst/>
              <a:ahLst/>
              <a:cxnLst/>
              <a:rect l="l" t="t" r="r" b="b"/>
              <a:pathLst>
                <a:path w="2407920" h="746760">
                  <a:moveTo>
                    <a:pt x="0" y="746759"/>
                  </a:moveTo>
                  <a:lnTo>
                    <a:pt x="2407920" y="746759"/>
                  </a:lnTo>
                  <a:lnTo>
                    <a:pt x="2407920" y="0"/>
                  </a:lnTo>
                  <a:lnTo>
                    <a:pt x="0" y="0"/>
                  </a:lnTo>
                  <a:lnTo>
                    <a:pt x="0" y="746759"/>
                  </a:lnTo>
                  <a:close/>
                </a:path>
              </a:pathLst>
            </a:custGeom>
            <a:ln w="25908">
              <a:solidFill>
                <a:srgbClr val="385D89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 Black" panose="020B0A04020102020204" pitchFamily="34" charset="0"/>
              </a:endParaRPr>
            </a:p>
          </p:txBody>
        </p:sp>
        <p:sp>
          <p:nvSpPr>
            <p:cNvPr id="10" name="object 10"/>
            <p:cNvSpPr/>
            <p:nvPr/>
          </p:nvSpPr>
          <p:spPr>
            <a:xfrm>
              <a:off x="201930" y="5191505"/>
              <a:ext cx="1595755" cy="626745"/>
            </a:xfrm>
            <a:custGeom>
              <a:avLst/>
              <a:gdLst/>
              <a:ahLst/>
              <a:cxnLst/>
              <a:rect l="l" t="t" r="r" b="b"/>
              <a:pathLst>
                <a:path w="1595755" h="626745">
                  <a:moveTo>
                    <a:pt x="1595627" y="0"/>
                  </a:moveTo>
                  <a:lnTo>
                    <a:pt x="0" y="0"/>
                  </a:lnTo>
                  <a:lnTo>
                    <a:pt x="0" y="626364"/>
                  </a:lnTo>
                  <a:lnTo>
                    <a:pt x="1595627" y="626364"/>
                  </a:lnTo>
                  <a:lnTo>
                    <a:pt x="1595627" y="0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>
              <a:pPr algn="ctr"/>
              <a:r>
                <a:rPr lang="ru-RU" b="1" dirty="0" smtClean="0">
                  <a:latin typeface="Arial Black" panose="020B0A04020102020204" pitchFamily="34" charset="0"/>
                </a:rPr>
                <a:t>ВСЕГО ДОХОДОВ</a:t>
              </a:r>
              <a:endParaRPr b="1" dirty="0">
                <a:latin typeface="Arial Black" panose="020B0A04020102020204" pitchFamily="34" charset="0"/>
              </a:endParaRPr>
            </a:p>
          </p:txBody>
        </p:sp>
        <p:sp>
          <p:nvSpPr>
            <p:cNvPr id="11" name="object 11"/>
            <p:cNvSpPr/>
            <p:nvPr/>
          </p:nvSpPr>
          <p:spPr>
            <a:xfrm>
              <a:off x="201930" y="5191505"/>
              <a:ext cx="1595755" cy="626745"/>
            </a:xfrm>
            <a:custGeom>
              <a:avLst/>
              <a:gdLst/>
              <a:ahLst/>
              <a:cxnLst/>
              <a:rect l="l" t="t" r="r" b="b"/>
              <a:pathLst>
                <a:path w="1595755" h="626745">
                  <a:moveTo>
                    <a:pt x="0" y="626364"/>
                  </a:moveTo>
                  <a:lnTo>
                    <a:pt x="1595627" y="626364"/>
                  </a:lnTo>
                  <a:lnTo>
                    <a:pt x="1595627" y="0"/>
                  </a:lnTo>
                  <a:lnTo>
                    <a:pt x="0" y="0"/>
                  </a:lnTo>
                  <a:lnTo>
                    <a:pt x="0" y="626364"/>
                  </a:lnTo>
                  <a:close/>
                </a:path>
              </a:pathLst>
            </a:custGeom>
            <a:ln w="25908">
              <a:solidFill>
                <a:srgbClr val="4F81BC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 Black" panose="020B0A04020102020204" pitchFamily="34" charset="0"/>
              </a:endParaRPr>
            </a:p>
          </p:txBody>
        </p:sp>
        <p:pic>
          <p:nvPicPr>
            <p:cNvPr id="16" name="object 1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87452" y="1296035"/>
              <a:ext cx="4585716" cy="4074541"/>
            </a:xfrm>
            <a:prstGeom prst="rect">
              <a:avLst/>
            </a:prstGeom>
          </p:spPr>
        </p:pic>
      </p:grpSp>
      <p:sp>
        <p:nvSpPr>
          <p:cNvPr id="19" name="object 19"/>
          <p:cNvSpPr/>
          <p:nvPr/>
        </p:nvSpPr>
        <p:spPr>
          <a:xfrm flipV="1">
            <a:off x="4518658" y="2046731"/>
            <a:ext cx="7468743" cy="45719"/>
          </a:xfrm>
          <a:custGeom>
            <a:avLst/>
            <a:gdLst/>
            <a:ahLst/>
            <a:cxnLst/>
            <a:rect l="l" t="t" r="r" b="b"/>
            <a:pathLst>
              <a:path w="3571240">
                <a:moveTo>
                  <a:pt x="0" y="0"/>
                </a:moveTo>
                <a:lnTo>
                  <a:pt x="3570859" y="0"/>
                </a:lnTo>
              </a:path>
            </a:pathLst>
          </a:custGeom>
          <a:ln w="3175">
            <a:solidFill>
              <a:srgbClr val="93895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6016878" y="2546945"/>
            <a:ext cx="5279772" cy="32124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ru-RU" sz="2000" b="1" spc="-30" dirty="0" smtClean="0">
                <a:latin typeface="Arial Black" panose="020B0A04020102020204" pitchFamily="34" charset="0"/>
                <a:cs typeface="Calibri"/>
              </a:rPr>
              <a:t>НАУЧНАЯ ДЕЯТЕЛЬНОСТЬ</a:t>
            </a:r>
            <a:endParaRPr sz="2000" dirty="0">
              <a:latin typeface="Arial Black" panose="020B0A04020102020204" pitchFamily="34" charset="0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4518658" y="2513152"/>
            <a:ext cx="1498220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2000" b="1" dirty="0" smtClean="0">
                <a:latin typeface="Arial Black" panose="020B0A04020102020204" pitchFamily="34" charset="0"/>
                <a:cs typeface="Calibri"/>
              </a:rPr>
              <a:t>   23 098,0</a:t>
            </a:r>
            <a:endParaRPr sz="2000" dirty="0">
              <a:latin typeface="Arial Black" panose="020B0A04020102020204" pitchFamily="34" charset="0"/>
              <a:cs typeface="Calibri"/>
            </a:endParaRPr>
          </a:p>
        </p:txBody>
      </p:sp>
      <p:sp>
        <p:nvSpPr>
          <p:cNvPr id="26" name="object 26"/>
          <p:cNvSpPr/>
          <p:nvPr/>
        </p:nvSpPr>
        <p:spPr>
          <a:xfrm flipV="1">
            <a:off x="3355847" y="3256407"/>
            <a:ext cx="8631556" cy="50672"/>
          </a:xfrm>
          <a:custGeom>
            <a:avLst/>
            <a:gdLst/>
            <a:ahLst/>
            <a:cxnLst/>
            <a:rect l="l" t="t" r="r" b="b"/>
            <a:pathLst>
              <a:path w="4697730">
                <a:moveTo>
                  <a:pt x="0" y="0"/>
                </a:moveTo>
                <a:lnTo>
                  <a:pt x="4697476" y="0"/>
                </a:lnTo>
              </a:path>
            </a:pathLst>
          </a:custGeom>
          <a:ln w="3175">
            <a:solidFill>
              <a:srgbClr val="93895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/>
          <p:nvPr/>
        </p:nvSpPr>
        <p:spPr>
          <a:xfrm>
            <a:off x="4665344" y="3472942"/>
            <a:ext cx="1326343" cy="35137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2200" b="1" dirty="0" smtClean="0">
                <a:latin typeface="Arial Black" panose="020B0A04020102020204" pitchFamily="34" charset="0"/>
                <a:cs typeface="Calibri"/>
              </a:rPr>
              <a:t>61 788,3</a:t>
            </a:r>
            <a:endParaRPr sz="2200" dirty="0">
              <a:latin typeface="Arial Black" panose="020B0A04020102020204" pitchFamily="34" charset="0"/>
              <a:cs typeface="Calibri"/>
            </a:endParaRPr>
          </a:p>
        </p:txBody>
      </p:sp>
      <p:sp>
        <p:nvSpPr>
          <p:cNvPr id="29" name="object 29"/>
          <p:cNvSpPr/>
          <p:nvPr/>
        </p:nvSpPr>
        <p:spPr>
          <a:xfrm flipV="1">
            <a:off x="3654551" y="2855975"/>
            <a:ext cx="8332851" cy="45719"/>
          </a:xfrm>
          <a:custGeom>
            <a:avLst/>
            <a:gdLst/>
            <a:ahLst/>
            <a:cxnLst/>
            <a:rect l="l" t="t" r="r" b="b"/>
            <a:pathLst>
              <a:path w="4399280">
                <a:moveTo>
                  <a:pt x="0" y="0"/>
                </a:moveTo>
                <a:lnTo>
                  <a:pt x="4398899" y="0"/>
                </a:lnTo>
              </a:path>
            </a:pathLst>
          </a:custGeom>
          <a:ln w="3175">
            <a:solidFill>
              <a:srgbClr val="93895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6016879" y="2957449"/>
            <a:ext cx="5003546" cy="32124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ru-RU" sz="2000" b="1" spc="-65" dirty="0" smtClean="0">
                <a:latin typeface="Arial Black" panose="020B0A04020102020204" pitchFamily="34" charset="0"/>
                <a:cs typeface="Calibri"/>
              </a:rPr>
              <a:t>МЕДИЦИНСКАЯ ДЕЯТЕЛЬНОСТЬ</a:t>
            </a:r>
            <a:endParaRPr sz="2000" dirty="0">
              <a:latin typeface="Arial Black" panose="020B0A04020102020204" pitchFamily="34" charset="0"/>
              <a:cs typeface="Calibri"/>
            </a:endParaRPr>
          </a:p>
        </p:txBody>
      </p:sp>
      <p:grpSp>
        <p:nvGrpSpPr>
          <p:cNvPr id="32" name="object 32"/>
          <p:cNvGrpSpPr/>
          <p:nvPr/>
        </p:nvGrpSpPr>
        <p:grpSpPr>
          <a:xfrm>
            <a:off x="1195019" y="2046731"/>
            <a:ext cx="10907906" cy="4313827"/>
            <a:chOff x="868803" y="2066864"/>
            <a:chExt cx="10907906" cy="4313827"/>
          </a:xfrm>
        </p:grpSpPr>
        <p:pic>
          <p:nvPicPr>
            <p:cNvPr id="33" name="object 3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8803" y="2066864"/>
              <a:ext cx="480060" cy="445008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942192" y="2149869"/>
              <a:ext cx="320039" cy="303275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247896" y="2135388"/>
              <a:ext cx="362712" cy="345948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06125" y="2141085"/>
              <a:ext cx="452628" cy="385572"/>
            </a:xfrm>
            <a:prstGeom prst="rect">
              <a:avLst/>
            </a:prstGeom>
          </p:spPr>
        </p:pic>
        <p:sp>
          <p:nvSpPr>
            <p:cNvPr id="37" name="object 37"/>
            <p:cNvSpPr/>
            <p:nvPr/>
          </p:nvSpPr>
          <p:spPr>
            <a:xfrm>
              <a:off x="5132069" y="4392907"/>
              <a:ext cx="6644640" cy="1987783"/>
            </a:xfrm>
            <a:custGeom>
              <a:avLst/>
              <a:gdLst/>
              <a:ahLst/>
              <a:cxnLst/>
              <a:rect l="l" t="t" r="r" b="b"/>
              <a:pathLst>
                <a:path w="6644640" h="1788159">
                  <a:moveTo>
                    <a:pt x="6346698" y="0"/>
                  </a:moveTo>
                  <a:lnTo>
                    <a:pt x="297941" y="0"/>
                  </a:lnTo>
                  <a:lnTo>
                    <a:pt x="249603" y="3898"/>
                  </a:lnTo>
                  <a:lnTo>
                    <a:pt x="203752" y="15185"/>
                  </a:lnTo>
                  <a:lnTo>
                    <a:pt x="161001" y="33247"/>
                  </a:lnTo>
                  <a:lnTo>
                    <a:pt x="121962" y="57473"/>
                  </a:lnTo>
                  <a:lnTo>
                    <a:pt x="87248" y="87248"/>
                  </a:lnTo>
                  <a:lnTo>
                    <a:pt x="57473" y="121962"/>
                  </a:lnTo>
                  <a:lnTo>
                    <a:pt x="33247" y="161001"/>
                  </a:lnTo>
                  <a:lnTo>
                    <a:pt x="15185" y="203752"/>
                  </a:lnTo>
                  <a:lnTo>
                    <a:pt x="3898" y="249603"/>
                  </a:lnTo>
                  <a:lnTo>
                    <a:pt x="0" y="297941"/>
                  </a:lnTo>
                  <a:lnTo>
                    <a:pt x="0" y="1489697"/>
                  </a:lnTo>
                  <a:lnTo>
                    <a:pt x="3898" y="1538026"/>
                  </a:lnTo>
                  <a:lnTo>
                    <a:pt x="15185" y="1583873"/>
                  </a:lnTo>
                  <a:lnTo>
                    <a:pt x="33247" y="1626623"/>
                  </a:lnTo>
                  <a:lnTo>
                    <a:pt x="57473" y="1665664"/>
                  </a:lnTo>
                  <a:lnTo>
                    <a:pt x="87249" y="1700382"/>
                  </a:lnTo>
                  <a:lnTo>
                    <a:pt x="121962" y="1730163"/>
                  </a:lnTo>
                  <a:lnTo>
                    <a:pt x="161001" y="1754394"/>
                  </a:lnTo>
                  <a:lnTo>
                    <a:pt x="203752" y="1772461"/>
                  </a:lnTo>
                  <a:lnTo>
                    <a:pt x="249603" y="1783752"/>
                  </a:lnTo>
                  <a:lnTo>
                    <a:pt x="297941" y="1787652"/>
                  </a:lnTo>
                  <a:lnTo>
                    <a:pt x="6346698" y="1787652"/>
                  </a:lnTo>
                  <a:lnTo>
                    <a:pt x="6395036" y="1783752"/>
                  </a:lnTo>
                  <a:lnTo>
                    <a:pt x="6440887" y="1772461"/>
                  </a:lnTo>
                  <a:lnTo>
                    <a:pt x="6483638" y="1754394"/>
                  </a:lnTo>
                  <a:lnTo>
                    <a:pt x="6522677" y="1730163"/>
                  </a:lnTo>
                  <a:lnTo>
                    <a:pt x="6557390" y="1700382"/>
                  </a:lnTo>
                  <a:lnTo>
                    <a:pt x="6587166" y="1665664"/>
                  </a:lnTo>
                  <a:lnTo>
                    <a:pt x="6611392" y="1626623"/>
                  </a:lnTo>
                  <a:lnTo>
                    <a:pt x="6629454" y="1583873"/>
                  </a:lnTo>
                  <a:lnTo>
                    <a:pt x="6640741" y="1538026"/>
                  </a:lnTo>
                  <a:lnTo>
                    <a:pt x="6644639" y="1489697"/>
                  </a:lnTo>
                  <a:lnTo>
                    <a:pt x="6644639" y="297941"/>
                  </a:lnTo>
                  <a:lnTo>
                    <a:pt x="6640741" y="249603"/>
                  </a:lnTo>
                  <a:lnTo>
                    <a:pt x="6629454" y="203752"/>
                  </a:lnTo>
                  <a:lnTo>
                    <a:pt x="6611392" y="161001"/>
                  </a:lnTo>
                  <a:lnTo>
                    <a:pt x="6587166" y="121962"/>
                  </a:lnTo>
                  <a:lnTo>
                    <a:pt x="6557390" y="87249"/>
                  </a:lnTo>
                  <a:lnTo>
                    <a:pt x="6522677" y="57473"/>
                  </a:lnTo>
                  <a:lnTo>
                    <a:pt x="6483638" y="33247"/>
                  </a:lnTo>
                  <a:lnTo>
                    <a:pt x="6440887" y="15185"/>
                  </a:lnTo>
                  <a:lnTo>
                    <a:pt x="6395036" y="3898"/>
                  </a:lnTo>
                  <a:lnTo>
                    <a:pt x="6346698" y="0"/>
                  </a:lnTo>
                  <a:close/>
                </a:path>
              </a:pathLst>
            </a:custGeom>
            <a:solidFill>
              <a:srgbClr val="DBED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5132069" y="4384031"/>
              <a:ext cx="6644640" cy="1996660"/>
            </a:xfrm>
            <a:custGeom>
              <a:avLst/>
              <a:gdLst/>
              <a:ahLst/>
              <a:cxnLst/>
              <a:rect l="l" t="t" r="r" b="b"/>
              <a:pathLst>
                <a:path w="6644640" h="1788159">
                  <a:moveTo>
                    <a:pt x="0" y="297941"/>
                  </a:moveTo>
                  <a:lnTo>
                    <a:pt x="3898" y="249603"/>
                  </a:lnTo>
                  <a:lnTo>
                    <a:pt x="15185" y="203752"/>
                  </a:lnTo>
                  <a:lnTo>
                    <a:pt x="33247" y="161001"/>
                  </a:lnTo>
                  <a:lnTo>
                    <a:pt x="57473" y="121962"/>
                  </a:lnTo>
                  <a:lnTo>
                    <a:pt x="87248" y="87248"/>
                  </a:lnTo>
                  <a:lnTo>
                    <a:pt x="121962" y="57473"/>
                  </a:lnTo>
                  <a:lnTo>
                    <a:pt x="161001" y="33247"/>
                  </a:lnTo>
                  <a:lnTo>
                    <a:pt x="203752" y="15185"/>
                  </a:lnTo>
                  <a:lnTo>
                    <a:pt x="249603" y="3898"/>
                  </a:lnTo>
                  <a:lnTo>
                    <a:pt x="297941" y="0"/>
                  </a:lnTo>
                  <a:lnTo>
                    <a:pt x="6346698" y="0"/>
                  </a:lnTo>
                  <a:lnTo>
                    <a:pt x="6395036" y="3898"/>
                  </a:lnTo>
                  <a:lnTo>
                    <a:pt x="6440887" y="15185"/>
                  </a:lnTo>
                  <a:lnTo>
                    <a:pt x="6483638" y="33247"/>
                  </a:lnTo>
                  <a:lnTo>
                    <a:pt x="6522677" y="57473"/>
                  </a:lnTo>
                  <a:lnTo>
                    <a:pt x="6557390" y="87249"/>
                  </a:lnTo>
                  <a:lnTo>
                    <a:pt x="6587166" y="121962"/>
                  </a:lnTo>
                  <a:lnTo>
                    <a:pt x="6611392" y="161001"/>
                  </a:lnTo>
                  <a:lnTo>
                    <a:pt x="6629454" y="203752"/>
                  </a:lnTo>
                  <a:lnTo>
                    <a:pt x="6640741" y="249603"/>
                  </a:lnTo>
                  <a:lnTo>
                    <a:pt x="6644639" y="297941"/>
                  </a:lnTo>
                  <a:lnTo>
                    <a:pt x="6644639" y="1489697"/>
                  </a:lnTo>
                  <a:lnTo>
                    <a:pt x="6640741" y="1538026"/>
                  </a:lnTo>
                  <a:lnTo>
                    <a:pt x="6629454" y="1583873"/>
                  </a:lnTo>
                  <a:lnTo>
                    <a:pt x="6611392" y="1626623"/>
                  </a:lnTo>
                  <a:lnTo>
                    <a:pt x="6587166" y="1665664"/>
                  </a:lnTo>
                  <a:lnTo>
                    <a:pt x="6557390" y="1700382"/>
                  </a:lnTo>
                  <a:lnTo>
                    <a:pt x="6522677" y="1730163"/>
                  </a:lnTo>
                  <a:lnTo>
                    <a:pt x="6483638" y="1754394"/>
                  </a:lnTo>
                  <a:lnTo>
                    <a:pt x="6440887" y="1772461"/>
                  </a:lnTo>
                  <a:lnTo>
                    <a:pt x="6395036" y="1783752"/>
                  </a:lnTo>
                  <a:lnTo>
                    <a:pt x="6346698" y="1787652"/>
                  </a:lnTo>
                  <a:lnTo>
                    <a:pt x="297941" y="1787652"/>
                  </a:lnTo>
                  <a:lnTo>
                    <a:pt x="249603" y="1783752"/>
                  </a:lnTo>
                  <a:lnTo>
                    <a:pt x="203752" y="1772461"/>
                  </a:lnTo>
                  <a:lnTo>
                    <a:pt x="161001" y="1754394"/>
                  </a:lnTo>
                  <a:lnTo>
                    <a:pt x="121962" y="1730163"/>
                  </a:lnTo>
                  <a:lnTo>
                    <a:pt x="87249" y="1700382"/>
                  </a:lnTo>
                  <a:lnTo>
                    <a:pt x="57473" y="1665664"/>
                  </a:lnTo>
                  <a:lnTo>
                    <a:pt x="33247" y="1626623"/>
                  </a:lnTo>
                  <a:lnTo>
                    <a:pt x="15185" y="1583873"/>
                  </a:lnTo>
                  <a:lnTo>
                    <a:pt x="3898" y="1538026"/>
                  </a:lnTo>
                  <a:lnTo>
                    <a:pt x="0" y="1489697"/>
                  </a:lnTo>
                  <a:lnTo>
                    <a:pt x="0" y="297941"/>
                  </a:lnTo>
                  <a:close/>
                </a:path>
              </a:pathLst>
            </a:custGeom>
            <a:ln w="25907">
              <a:solidFill>
                <a:srgbClr val="385D8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9" name="object 39"/>
          <p:cNvSpPr txBox="1"/>
          <p:nvPr/>
        </p:nvSpPr>
        <p:spPr>
          <a:xfrm>
            <a:off x="5543550" y="4454397"/>
            <a:ext cx="3324225" cy="148951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99085" indent="-287020">
              <a:lnSpc>
                <a:spcPct val="150000"/>
              </a:lnSpc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lang="ru-RU" sz="1600" b="1" spc="-30" dirty="0" smtClean="0">
                <a:latin typeface="Arial Black" panose="020B0A04020102020204" pitchFamily="34" charset="0"/>
                <a:cs typeface="Times New Roman"/>
              </a:rPr>
              <a:t>Проживание в </a:t>
            </a:r>
            <a:r>
              <a:rPr sz="1600" b="1" spc="-10" dirty="0" err="1" smtClean="0">
                <a:latin typeface="Arial Black" panose="020B0A04020102020204" pitchFamily="34" charset="0"/>
                <a:cs typeface="Times New Roman"/>
              </a:rPr>
              <a:t>общежития</a:t>
            </a:r>
            <a:r>
              <a:rPr lang="ru-RU" sz="1600" b="1" spc="-10" dirty="0" smtClean="0">
                <a:latin typeface="Arial Black" panose="020B0A04020102020204" pitchFamily="34" charset="0"/>
                <a:cs typeface="Times New Roman"/>
              </a:rPr>
              <a:t>х</a:t>
            </a:r>
            <a:r>
              <a:rPr sz="1600" b="1" spc="40" dirty="0" smtClean="0">
                <a:latin typeface="Arial Black" panose="020B0A04020102020204" pitchFamily="34" charset="0"/>
                <a:cs typeface="Times New Roman"/>
              </a:rPr>
              <a:t> </a:t>
            </a:r>
            <a:r>
              <a:rPr sz="1600" b="1" spc="-5" dirty="0">
                <a:latin typeface="Arial Black" panose="020B0A04020102020204" pitchFamily="34" charset="0"/>
                <a:cs typeface="Times New Roman"/>
              </a:rPr>
              <a:t>– </a:t>
            </a:r>
            <a:r>
              <a:rPr lang="ru-RU" sz="1600" b="1" spc="-5" dirty="0" smtClean="0">
                <a:latin typeface="Arial Black" panose="020B0A04020102020204" pitchFamily="34" charset="0"/>
                <a:cs typeface="Times New Roman"/>
              </a:rPr>
              <a:t>35 300,0</a:t>
            </a:r>
            <a:endParaRPr sz="1600" dirty="0">
              <a:latin typeface="Arial Black" panose="020B0A04020102020204" pitchFamily="34" charset="0"/>
              <a:cs typeface="Times New Roman"/>
            </a:endParaRPr>
          </a:p>
          <a:p>
            <a:pPr marL="299085" indent="-287020">
              <a:lnSpc>
                <a:spcPct val="150000"/>
              </a:lnSpc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lang="ru-RU" sz="1600" b="1" spc="-10" dirty="0" smtClean="0">
                <a:latin typeface="Arial Black" panose="020B0A04020102020204" pitchFamily="34" charset="0"/>
                <a:cs typeface="Times New Roman"/>
              </a:rPr>
              <a:t>Реализация печатной продукции </a:t>
            </a:r>
            <a:r>
              <a:rPr sz="1600" b="1" spc="-5" dirty="0" smtClean="0">
                <a:latin typeface="Arial Black" panose="020B0A04020102020204" pitchFamily="34" charset="0"/>
                <a:cs typeface="Times New Roman"/>
              </a:rPr>
              <a:t>–</a:t>
            </a:r>
            <a:r>
              <a:rPr sz="1600" b="1" spc="-10" dirty="0" smtClean="0">
                <a:latin typeface="Arial Black" panose="020B0A04020102020204" pitchFamily="34" charset="0"/>
                <a:cs typeface="Times New Roman"/>
              </a:rPr>
              <a:t> </a:t>
            </a:r>
            <a:r>
              <a:rPr lang="ru-RU" sz="1600" b="1" spc="-5" dirty="0" smtClean="0">
                <a:latin typeface="Arial Black" panose="020B0A04020102020204" pitchFamily="34" charset="0"/>
                <a:cs typeface="Times New Roman"/>
              </a:rPr>
              <a:t>2 047,8</a:t>
            </a:r>
            <a:endParaRPr sz="1600" dirty="0">
              <a:latin typeface="Arial Black" panose="020B0A04020102020204" pitchFamily="34" charset="0"/>
              <a:cs typeface="Times New Roman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8543925" y="4473447"/>
            <a:ext cx="3558999" cy="148951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99085" indent="-287020">
              <a:lnSpc>
                <a:spcPct val="150000"/>
              </a:lnSpc>
              <a:spcBef>
                <a:spcPts val="95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600" b="1" spc="-10" dirty="0">
                <a:latin typeface="Arial Black" panose="020B0A04020102020204" pitchFamily="34" charset="0"/>
                <a:cs typeface="Times New Roman"/>
              </a:rPr>
              <a:t>Прочие</a:t>
            </a:r>
            <a:r>
              <a:rPr sz="1600" b="1" spc="-5" dirty="0">
                <a:latin typeface="Arial Black" panose="020B0A04020102020204" pitchFamily="34" charset="0"/>
                <a:cs typeface="Times New Roman"/>
              </a:rPr>
              <a:t> </a:t>
            </a:r>
            <a:r>
              <a:rPr sz="1600" b="1" spc="-25" dirty="0">
                <a:latin typeface="Arial Black" panose="020B0A04020102020204" pitchFamily="34" charset="0"/>
                <a:cs typeface="Times New Roman"/>
              </a:rPr>
              <a:t>доходы</a:t>
            </a:r>
            <a:r>
              <a:rPr sz="1600" b="1" spc="-5" dirty="0">
                <a:latin typeface="Arial Black" panose="020B0A04020102020204" pitchFamily="34" charset="0"/>
                <a:cs typeface="Times New Roman"/>
              </a:rPr>
              <a:t> –</a:t>
            </a:r>
            <a:r>
              <a:rPr sz="1600" b="1" spc="-10" dirty="0">
                <a:latin typeface="Arial Black" panose="020B0A04020102020204" pitchFamily="34" charset="0"/>
                <a:cs typeface="Times New Roman"/>
              </a:rPr>
              <a:t> </a:t>
            </a:r>
            <a:r>
              <a:rPr lang="ru-RU" sz="1600" b="1" spc="-5" dirty="0" smtClean="0">
                <a:latin typeface="Arial Black" panose="020B0A04020102020204" pitchFamily="34" charset="0"/>
                <a:cs typeface="Times New Roman"/>
              </a:rPr>
              <a:t>3 524,9</a:t>
            </a:r>
            <a:endParaRPr sz="1600" dirty="0">
              <a:latin typeface="Arial Black" panose="020B0A04020102020204" pitchFamily="34" charset="0"/>
              <a:cs typeface="Times New Roman"/>
            </a:endParaRPr>
          </a:p>
          <a:p>
            <a:pPr marL="299085" indent="-287020">
              <a:lnSpc>
                <a:spcPct val="150000"/>
              </a:lnSpc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600" b="1" spc="-30" dirty="0" err="1">
                <a:latin typeface="Arial Black" panose="020B0A04020102020204" pitchFamily="34" charset="0"/>
                <a:cs typeface="Times New Roman"/>
              </a:rPr>
              <a:t>Услуги</a:t>
            </a:r>
            <a:r>
              <a:rPr sz="1600" b="1" spc="-15" dirty="0">
                <a:latin typeface="Arial Black" panose="020B0A04020102020204" pitchFamily="34" charset="0"/>
                <a:cs typeface="Times New Roman"/>
              </a:rPr>
              <a:t> </a:t>
            </a:r>
            <a:r>
              <a:rPr lang="ru-RU" sz="1600" b="1" spc="-10" dirty="0" smtClean="0">
                <a:latin typeface="Arial Black" panose="020B0A04020102020204" pitchFamily="34" charset="0"/>
                <a:cs typeface="Times New Roman"/>
              </a:rPr>
              <a:t>СОК</a:t>
            </a:r>
            <a:r>
              <a:rPr sz="1600" b="1" spc="50" dirty="0" smtClean="0">
                <a:latin typeface="Arial Black" panose="020B0A04020102020204" pitchFamily="34" charset="0"/>
                <a:cs typeface="Times New Roman"/>
              </a:rPr>
              <a:t> </a:t>
            </a:r>
            <a:r>
              <a:rPr sz="1600" b="1" spc="-5" dirty="0">
                <a:latin typeface="Arial Black" panose="020B0A04020102020204" pitchFamily="34" charset="0"/>
                <a:cs typeface="Times New Roman"/>
              </a:rPr>
              <a:t>– </a:t>
            </a:r>
            <a:r>
              <a:rPr lang="ru-RU" sz="1600" b="1" spc="-5" dirty="0" smtClean="0">
                <a:latin typeface="Arial Black" panose="020B0A04020102020204" pitchFamily="34" charset="0"/>
                <a:cs typeface="Times New Roman"/>
              </a:rPr>
              <a:t>370,8</a:t>
            </a:r>
            <a:endParaRPr sz="1600" dirty="0">
              <a:latin typeface="Arial Black" panose="020B0A04020102020204" pitchFamily="34" charset="0"/>
              <a:cs typeface="Times New Roman"/>
            </a:endParaRPr>
          </a:p>
          <a:p>
            <a:pPr marL="299085" indent="-287020">
              <a:lnSpc>
                <a:spcPct val="150000"/>
              </a:lnSpc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600" b="1" spc="-10" dirty="0">
                <a:latin typeface="Arial Black" panose="020B0A04020102020204" pitchFamily="34" charset="0"/>
                <a:cs typeface="Times New Roman"/>
              </a:rPr>
              <a:t>Аренда</a:t>
            </a:r>
            <a:r>
              <a:rPr sz="1600" b="1" dirty="0">
                <a:latin typeface="Arial Black" panose="020B0A04020102020204" pitchFamily="34" charset="0"/>
                <a:cs typeface="Times New Roman"/>
              </a:rPr>
              <a:t> </a:t>
            </a:r>
            <a:r>
              <a:rPr sz="1600" b="1" spc="-5" dirty="0">
                <a:latin typeface="Arial Black" panose="020B0A04020102020204" pitchFamily="34" charset="0"/>
                <a:cs typeface="Times New Roman"/>
              </a:rPr>
              <a:t>–</a:t>
            </a:r>
            <a:r>
              <a:rPr sz="1600" b="1" spc="-10" dirty="0">
                <a:latin typeface="Arial Black" panose="020B0A04020102020204" pitchFamily="34" charset="0"/>
                <a:cs typeface="Times New Roman"/>
              </a:rPr>
              <a:t> </a:t>
            </a:r>
            <a:r>
              <a:rPr lang="ru-RU" sz="1600" b="1" spc="-5" dirty="0" smtClean="0">
                <a:latin typeface="Arial Black" panose="020B0A04020102020204" pitchFamily="34" charset="0"/>
                <a:cs typeface="Times New Roman"/>
              </a:rPr>
              <a:t>5 183,7</a:t>
            </a:r>
          </a:p>
          <a:p>
            <a:pPr marL="299085" indent="-287020">
              <a:lnSpc>
                <a:spcPct val="150000"/>
              </a:lnSpc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lang="ru-RU" sz="1600" b="1" spc="-5" dirty="0" smtClean="0">
                <a:latin typeface="Arial Black" panose="020B0A04020102020204" pitchFamily="34" charset="0"/>
                <a:cs typeface="Times New Roman"/>
              </a:rPr>
              <a:t>Штрафы, пени – 15 361,1</a:t>
            </a:r>
          </a:p>
        </p:txBody>
      </p:sp>
      <p:sp>
        <p:nvSpPr>
          <p:cNvPr id="41" name="object 41"/>
          <p:cNvSpPr/>
          <p:nvPr/>
        </p:nvSpPr>
        <p:spPr>
          <a:xfrm>
            <a:off x="8153429" y="3953521"/>
            <a:ext cx="591820" cy="257810"/>
          </a:xfrm>
          <a:custGeom>
            <a:avLst/>
            <a:gdLst/>
            <a:ahLst/>
            <a:cxnLst/>
            <a:rect l="l" t="t" r="r" b="b"/>
            <a:pathLst>
              <a:path w="591820" h="257810">
                <a:moveTo>
                  <a:pt x="27110" y="0"/>
                </a:moveTo>
                <a:lnTo>
                  <a:pt x="16718" y="877"/>
                </a:lnTo>
                <a:lnTo>
                  <a:pt x="7921" y="3087"/>
                </a:lnTo>
                <a:lnTo>
                  <a:pt x="1875" y="6465"/>
                </a:lnTo>
                <a:lnTo>
                  <a:pt x="0" y="10140"/>
                </a:lnTo>
                <a:lnTo>
                  <a:pt x="2589" y="13672"/>
                </a:lnTo>
                <a:lnTo>
                  <a:pt x="9108" y="16680"/>
                </a:lnTo>
                <a:lnTo>
                  <a:pt x="19020" y="18784"/>
                </a:lnTo>
                <a:lnTo>
                  <a:pt x="68845" y="26183"/>
                </a:lnTo>
                <a:lnTo>
                  <a:pt x="116726" y="34790"/>
                </a:lnTo>
                <a:lnTo>
                  <a:pt x="162517" y="44561"/>
                </a:lnTo>
                <a:lnTo>
                  <a:pt x="206069" y="55453"/>
                </a:lnTo>
                <a:lnTo>
                  <a:pt x="247239" y="67425"/>
                </a:lnTo>
                <a:lnTo>
                  <a:pt x="307246" y="89463"/>
                </a:lnTo>
                <a:lnTo>
                  <a:pt x="353152" y="113130"/>
                </a:lnTo>
                <a:lnTo>
                  <a:pt x="384954" y="138386"/>
                </a:lnTo>
                <a:lnTo>
                  <a:pt x="406233" y="193490"/>
                </a:lnTo>
                <a:lnTo>
                  <a:pt x="395702" y="223254"/>
                </a:lnTo>
                <a:lnTo>
                  <a:pt x="313914" y="194679"/>
                </a:lnTo>
                <a:lnTo>
                  <a:pt x="304823" y="192643"/>
                </a:lnTo>
                <a:lnTo>
                  <a:pt x="294245" y="191916"/>
                </a:lnTo>
                <a:lnTo>
                  <a:pt x="283499" y="192571"/>
                </a:lnTo>
                <a:lnTo>
                  <a:pt x="273909" y="194679"/>
                </a:lnTo>
                <a:lnTo>
                  <a:pt x="267908" y="197822"/>
                </a:lnTo>
                <a:lnTo>
                  <a:pt x="265717" y="201441"/>
                </a:lnTo>
                <a:lnTo>
                  <a:pt x="267622" y="205108"/>
                </a:lnTo>
                <a:lnTo>
                  <a:pt x="273909" y="208395"/>
                </a:lnTo>
                <a:lnTo>
                  <a:pt x="407132" y="254750"/>
                </a:lnTo>
                <a:lnTo>
                  <a:pt x="409926" y="256020"/>
                </a:lnTo>
                <a:lnTo>
                  <a:pt x="414752" y="256909"/>
                </a:lnTo>
                <a:lnTo>
                  <a:pt x="419451" y="257290"/>
                </a:lnTo>
                <a:lnTo>
                  <a:pt x="436596" y="257290"/>
                </a:lnTo>
                <a:lnTo>
                  <a:pt x="442311" y="256274"/>
                </a:lnTo>
                <a:lnTo>
                  <a:pt x="583027" y="209284"/>
                </a:lnTo>
                <a:lnTo>
                  <a:pt x="589081" y="206214"/>
                </a:lnTo>
                <a:lnTo>
                  <a:pt x="591266" y="202632"/>
                </a:lnTo>
                <a:lnTo>
                  <a:pt x="589331" y="198979"/>
                </a:lnTo>
                <a:lnTo>
                  <a:pt x="583027" y="195695"/>
                </a:lnTo>
                <a:lnTo>
                  <a:pt x="574010" y="193659"/>
                </a:lnTo>
                <a:lnTo>
                  <a:pt x="563469" y="192932"/>
                </a:lnTo>
                <a:lnTo>
                  <a:pt x="552737" y="193587"/>
                </a:lnTo>
                <a:lnTo>
                  <a:pt x="543149" y="195695"/>
                </a:lnTo>
                <a:lnTo>
                  <a:pt x="453741" y="225159"/>
                </a:lnTo>
                <a:lnTo>
                  <a:pt x="464647" y="185645"/>
                </a:lnTo>
                <a:lnTo>
                  <a:pt x="425880" y="119923"/>
                </a:lnTo>
                <a:lnTo>
                  <a:pt x="385415" y="93511"/>
                </a:lnTo>
                <a:lnTo>
                  <a:pt x="337033" y="71262"/>
                </a:lnTo>
                <a:lnTo>
                  <a:pt x="285339" y="53074"/>
                </a:lnTo>
                <a:lnTo>
                  <a:pt x="240627" y="40084"/>
                </a:lnTo>
                <a:lnTo>
                  <a:pt x="193336" y="28283"/>
                </a:lnTo>
                <a:lnTo>
                  <a:pt x="143662" y="17732"/>
                </a:lnTo>
                <a:lnTo>
                  <a:pt x="91799" y="8492"/>
                </a:lnTo>
                <a:lnTo>
                  <a:pt x="37943" y="623"/>
                </a:lnTo>
                <a:lnTo>
                  <a:pt x="27110" y="0"/>
                </a:lnTo>
                <a:close/>
              </a:path>
            </a:pathLst>
          </a:custGeom>
          <a:solidFill>
            <a:srgbClr val="17375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Заголовок 1"/>
          <p:cNvSpPr txBox="1">
            <a:spLocks/>
          </p:cNvSpPr>
          <p:nvPr/>
        </p:nvSpPr>
        <p:spPr>
          <a:xfrm>
            <a:off x="171451" y="611188"/>
            <a:ext cx="11815952" cy="97499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i="0" kern="1200">
                <a:solidFill>
                  <a:srgbClr val="1F487C"/>
                </a:solidFill>
                <a:latin typeface="Times New Roman"/>
                <a:ea typeface="+mj-ea"/>
                <a:cs typeface="Times New Roman"/>
              </a:defRPr>
            </a:lvl1pPr>
          </a:lstStyle>
          <a:p>
            <a:pPr algn="ctr"/>
            <a:r>
              <a:rPr lang="ru-RU" sz="3000" dirty="0" smtClean="0">
                <a:latin typeface="Arial Black" panose="020B0A04020102020204" pitchFamily="34" charset="0"/>
              </a:rPr>
              <a:t>Структура доходов (собственные средства)</a:t>
            </a:r>
            <a:br>
              <a:rPr lang="ru-RU" sz="3000" dirty="0" smtClean="0">
                <a:latin typeface="Arial Black" panose="020B0A04020102020204" pitchFamily="34" charset="0"/>
              </a:rPr>
            </a:br>
            <a:r>
              <a:rPr lang="ru-RU" sz="3000" dirty="0" smtClean="0">
                <a:latin typeface="Arial Black" panose="020B0A04020102020204" pitchFamily="34" charset="0"/>
              </a:rPr>
              <a:t>в 2024 г., </a:t>
            </a:r>
            <a:r>
              <a:rPr lang="ru-RU" sz="3000" dirty="0" err="1" smtClean="0">
                <a:latin typeface="Arial Black" panose="020B0A04020102020204" pitchFamily="34" charset="0"/>
              </a:rPr>
              <a:t>тыс.руб</a:t>
            </a:r>
            <a:r>
              <a:rPr lang="ru-RU" sz="3000" dirty="0" smtClean="0">
                <a:latin typeface="Arial Black" panose="020B0A04020102020204" pitchFamily="34" charset="0"/>
              </a:rPr>
              <a:t>.</a:t>
            </a:r>
            <a:endParaRPr lang="ru-RU" sz="3000" dirty="0">
              <a:latin typeface="Arial Black" panose="020B0A04020102020204" pitchFamily="34" charset="0"/>
            </a:endParaRPr>
          </a:p>
        </p:txBody>
      </p:sp>
      <p:sp>
        <p:nvSpPr>
          <p:cNvPr id="44" name="object 19"/>
          <p:cNvSpPr/>
          <p:nvPr/>
        </p:nvSpPr>
        <p:spPr>
          <a:xfrm flipV="1">
            <a:off x="4248910" y="2380601"/>
            <a:ext cx="7468743" cy="45719"/>
          </a:xfrm>
          <a:custGeom>
            <a:avLst/>
            <a:gdLst/>
            <a:ahLst/>
            <a:cxnLst/>
            <a:rect l="l" t="t" r="r" b="b"/>
            <a:pathLst>
              <a:path w="3571240">
                <a:moveTo>
                  <a:pt x="0" y="0"/>
                </a:moveTo>
                <a:lnTo>
                  <a:pt x="3570859" y="0"/>
                </a:lnTo>
              </a:path>
            </a:pathLst>
          </a:custGeom>
          <a:ln w="3175">
            <a:solidFill>
              <a:srgbClr val="93895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18"/>
          <p:cNvSpPr txBox="1"/>
          <p:nvPr/>
        </p:nvSpPr>
        <p:spPr>
          <a:xfrm>
            <a:off x="6016878" y="2124776"/>
            <a:ext cx="6131306" cy="32124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ru-RU" sz="2000" b="1" spc="-15" dirty="0" smtClean="0">
                <a:latin typeface="Arial Black" panose="020B0A04020102020204" pitchFamily="34" charset="0"/>
                <a:cs typeface="Calibri"/>
              </a:rPr>
              <a:t>ОБРАЗОВАТЕЛЬНАЯ ДЕЯТЕЛЬНОСТЬ</a:t>
            </a:r>
            <a:endParaRPr sz="2000" dirty="0">
              <a:latin typeface="Arial Black" panose="020B0A04020102020204" pitchFamily="34" charset="0"/>
              <a:cs typeface="Calibri"/>
            </a:endParaRPr>
          </a:p>
        </p:txBody>
      </p:sp>
      <p:sp>
        <p:nvSpPr>
          <p:cNvPr id="46" name="object 20"/>
          <p:cNvSpPr txBox="1"/>
          <p:nvPr/>
        </p:nvSpPr>
        <p:spPr>
          <a:xfrm>
            <a:off x="4434075" y="2081393"/>
            <a:ext cx="1557612" cy="35137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ru-RU" sz="2200" b="1" dirty="0" smtClean="0">
                <a:latin typeface="Arial Black" panose="020B0A04020102020204" pitchFamily="34" charset="0"/>
                <a:cs typeface="Calibri"/>
              </a:rPr>
              <a:t>521 616,5</a:t>
            </a:r>
            <a:endParaRPr sz="2200" dirty="0">
              <a:latin typeface="Arial Black" panose="020B0A04020102020204" pitchFamily="34" charset="0"/>
              <a:cs typeface="Calibri"/>
            </a:endParaRPr>
          </a:p>
        </p:txBody>
      </p:sp>
      <p:pic>
        <p:nvPicPr>
          <p:cNvPr id="2050" name="Picture 2" descr="Picture background"/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0852" y="2491739"/>
            <a:ext cx="529337" cy="397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object 24"/>
          <p:cNvSpPr txBox="1"/>
          <p:nvPr/>
        </p:nvSpPr>
        <p:spPr>
          <a:xfrm>
            <a:off x="4665344" y="2922727"/>
            <a:ext cx="1692758" cy="35137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2200" b="1" dirty="0" smtClean="0">
                <a:latin typeface="Arial Black" panose="020B0A04020102020204" pitchFamily="34" charset="0"/>
                <a:cs typeface="Calibri"/>
              </a:rPr>
              <a:t>22 271,0</a:t>
            </a:r>
            <a:endParaRPr sz="2200" dirty="0">
              <a:latin typeface="Arial Black" panose="020B0A04020102020204" pitchFamily="34" charset="0"/>
              <a:cs typeface="Calibri"/>
            </a:endParaRPr>
          </a:p>
        </p:txBody>
      </p:sp>
      <p:pic>
        <p:nvPicPr>
          <p:cNvPr id="2052" name="Picture 4" descr="Picture background"/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96211" y="2877038"/>
            <a:ext cx="533977" cy="439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TextBox 46"/>
          <p:cNvSpPr txBox="1"/>
          <p:nvPr/>
        </p:nvSpPr>
        <p:spPr>
          <a:xfrm>
            <a:off x="1732341" y="5743575"/>
            <a:ext cx="16966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Arial Black" panose="020B0A04020102020204" pitchFamily="34" charset="0"/>
              </a:rPr>
              <a:t>628 773,8 ТЫС.РУБ.</a:t>
            </a:r>
            <a:endParaRPr lang="ru-RU" dirty="0">
              <a:latin typeface="Arial Black" panose="020B0A04020102020204" pitchFamily="34" charset="0"/>
            </a:endParaRPr>
          </a:p>
        </p:txBody>
      </p:sp>
      <p:sp>
        <p:nvSpPr>
          <p:cNvPr id="51" name="object 30"/>
          <p:cNvSpPr txBox="1"/>
          <p:nvPr/>
        </p:nvSpPr>
        <p:spPr>
          <a:xfrm>
            <a:off x="6045454" y="3500374"/>
            <a:ext cx="5003546" cy="32124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ru-RU" sz="2000" b="1" spc="-65" dirty="0" smtClean="0">
                <a:latin typeface="Arial Black" panose="020B0A04020102020204" pitchFamily="34" charset="0"/>
                <a:cs typeface="Calibri"/>
              </a:rPr>
              <a:t>ПРОЧИЕ УСЛУГИ</a:t>
            </a:r>
            <a:endParaRPr sz="2000" dirty="0">
              <a:latin typeface="Arial Black" panose="020B0A04020102020204" pitchFamily="34" charset="0"/>
              <a:cs typeface="Calibri"/>
            </a:endParaRPr>
          </a:p>
        </p:txBody>
      </p:sp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8655" y="3288247"/>
            <a:ext cx="393065" cy="398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85736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022348" y="1747901"/>
            <a:ext cx="494665" cy="351790"/>
          </a:xfrm>
          <a:custGeom>
            <a:avLst/>
            <a:gdLst/>
            <a:ahLst/>
            <a:cxnLst/>
            <a:rect l="l" t="t" r="r" b="b"/>
            <a:pathLst>
              <a:path w="494664" h="351789">
                <a:moveTo>
                  <a:pt x="494538" y="351663"/>
                </a:moveTo>
                <a:lnTo>
                  <a:pt x="439674" y="90424"/>
                </a:lnTo>
                <a:lnTo>
                  <a:pt x="0" y="0"/>
                </a:lnTo>
              </a:path>
            </a:pathLst>
          </a:custGeom>
          <a:ln w="25907">
            <a:solidFill>
              <a:srgbClr val="D9959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36981" y="1132332"/>
            <a:ext cx="1898905" cy="1086195"/>
          </a:xfrm>
          <a:prstGeom prst="rect">
            <a:avLst/>
          </a:prstGeom>
          <a:solidFill>
            <a:srgbClr val="DCE6F1"/>
          </a:solidFill>
          <a:ln w="25908">
            <a:solidFill>
              <a:srgbClr val="D99593"/>
            </a:solidFill>
          </a:ln>
        </p:spPr>
        <p:txBody>
          <a:bodyPr vert="horz" wrap="square" lIns="0" tIns="8890" rIns="0" bIns="0" rtlCol="0">
            <a:spAutoFit/>
          </a:bodyPr>
          <a:lstStyle/>
          <a:p>
            <a:pPr marL="96520" marR="93345" algn="ctr">
              <a:lnSpc>
                <a:spcPct val="100000"/>
              </a:lnSpc>
              <a:spcBef>
                <a:spcPts val="70"/>
              </a:spcBef>
            </a:pPr>
            <a:r>
              <a:rPr sz="1400" dirty="0">
                <a:latin typeface="Arial Black" panose="020B0A04020102020204" pitchFamily="34" charset="0"/>
                <a:cs typeface="Times New Roman"/>
              </a:rPr>
              <a:t>Со</a:t>
            </a:r>
            <a:r>
              <a:rPr sz="1400" spc="-20" dirty="0">
                <a:latin typeface="Arial Black" panose="020B0A04020102020204" pitchFamily="34" charset="0"/>
                <a:cs typeface="Times New Roman"/>
              </a:rPr>
              <a:t>о</a:t>
            </a:r>
            <a:r>
              <a:rPr sz="1400" dirty="0">
                <a:latin typeface="Arial Black" panose="020B0A04020102020204" pitchFamily="34" charset="0"/>
                <a:cs typeface="Times New Roman"/>
              </a:rPr>
              <a:t>тн</a:t>
            </a:r>
            <a:r>
              <a:rPr sz="1400" spc="5" dirty="0">
                <a:latin typeface="Arial Black" panose="020B0A04020102020204" pitchFamily="34" charset="0"/>
                <a:cs typeface="Times New Roman"/>
              </a:rPr>
              <a:t>о</a:t>
            </a:r>
            <a:r>
              <a:rPr sz="1400" dirty="0">
                <a:latin typeface="Arial Black" panose="020B0A04020102020204" pitchFamily="34" charset="0"/>
                <a:cs typeface="Times New Roman"/>
              </a:rPr>
              <a:t>шение</a:t>
            </a:r>
            <a:r>
              <a:rPr sz="1400" spc="-40" dirty="0">
                <a:latin typeface="Arial Black" panose="020B0A04020102020204" pitchFamily="34" charset="0"/>
                <a:cs typeface="Times New Roman"/>
              </a:rPr>
              <a:t> </a:t>
            </a:r>
            <a:r>
              <a:rPr sz="1400" spc="-10" dirty="0">
                <a:latin typeface="Arial Black" panose="020B0A04020102020204" pitchFamily="34" charset="0"/>
                <a:cs typeface="Times New Roman"/>
              </a:rPr>
              <a:t>Ф</a:t>
            </a:r>
            <a:r>
              <a:rPr sz="1400" dirty="0">
                <a:latin typeface="Arial Black" panose="020B0A04020102020204" pitchFamily="34" charset="0"/>
                <a:cs typeface="Times New Roman"/>
              </a:rPr>
              <a:t>онда  </a:t>
            </a:r>
            <a:r>
              <a:rPr sz="1400" spc="-5" dirty="0">
                <a:latin typeface="Arial Black" panose="020B0A04020102020204" pitchFamily="34" charset="0"/>
                <a:cs typeface="Times New Roman"/>
              </a:rPr>
              <a:t>оплаты</a:t>
            </a:r>
            <a:r>
              <a:rPr sz="1400" spc="-25" dirty="0">
                <a:latin typeface="Arial Black" panose="020B0A04020102020204" pitchFamily="34" charset="0"/>
                <a:cs typeface="Times New Roman"/>
              </a:rPr>
              <a:t> труда</a:t>
            </a:r>
            <a:r>
              <a:rPr sz="1400" spc="-5" dirty="0">
                <a:latin typeface="Arial Black" panose="020B0A04020102020204" pitchFamily="34" charset="0"/>
                <a:cs typeface="Times New Roman"/>
              </a:rPr>
              <a:t> </a:t>
            </a:r>
            <a:r>
              <a:rPr sz="1400" dirty="0">
                <a:latin typeface="Arial Black" panose="020B0A04020102020204" pitchFamily="34" charset="0"/>
                <a:cs typeface="Times New Roman"/>
              </a:rPr>
              <a:t>к</a:t>
            </a:r>
          </a:p>
          <a:p>
            <a:pPr algn="ctr">
              <a:lnSpc>
                <a:spcPct val="100000"/>
              </a:lnSpc>
            </a:pPr>
            <a:r>
              <a:rPr sz="1400" spc="5" dirty="0">
                <a:latin typeface="Arial Black" panose="020B0A04020102020204" pitchFamily="34" charset="0"/>
                <a:cs typeface="Times New Roman"/>
              </a:rPr>
              <a:t>остальным</a:t>
            </a:r>
            <a:endParaRPr sz="1400" dirty="0">
              <a:latin typeface="Arial Black" panose="020B0A04020102020204" pitchFamily="34" charset="0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sz="1400" spc="-10" dirty="0">
                <a:latin typeface="Arial Black" panose="020B0A04020102020204" pitchFamily="34" charset="0"/>
                <a:cs typeface="Times New Roman"/>
              </a:rPr>
              <a:t>расходам,</a:t>
            </a:r>
            <a:r>
              <a:rPr sz="1400" spc="-50" dirty="0">
                <a:latin typeface="Arial Black" panose="020B0A04020102020204" pitchFamily="34" charset="0"/>
                <a:cs typeface="Times New Roman"/>
              </a:rPr>
              <a:t> </a:t>
            </a:r>
            <a:r>
              <a:rPr sz="1400" spc="5" dirty="0">
                <a:latin typeface="Arial Black" panose="020B0A04020102020204" pitchFamily="34" charset="0"/>
                <a:cs typeface="Times New Roman"/>
              </a:rPr>
              <a:t>%</a:t>
            </a:r>
            <a:endParaRPr sz="1400" dirty="0">
              <a:latin typeface="Arial Black" panose="020B0A04020102020204" pitchFamily="34" charset="0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443473" y="5244465"/>
            <a:ext cx="1386332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72720" marR="5080" indent="-160020" algn="ctr">
              <a:lnSpc>
                <a:spcPct val="100000"/>
              </a:lnSpc>
              <a:spcBef>
                <a:spcPts val="100"/>
              </a:spcBef>
            </a:pPr>
            <a:r>
              <a:rPr lang="ru-RU" sz="1200" b="1" spc="-15" dirty="0" smtClean="0">
                <a:latin typeface="Arial Black" panose="020B0A04020102020204" pitchFamily="34" charset="0"/>
                <a:cs typeface="Times New Roman"/>
              </a:rPr>
              <a:t>Коммунальные расходы</a:t>
            </a:r>
            <a:endParaRPr sz="1200" dirty="0">
              <a:latin typeface="Arial Black" panose="020B0A04020102020204" pitchFamily="34" charset="0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695701" y="5270119"/>
            <a:ext cx="1668780" cy="149015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1200" b="1" spc="-10" dirty="0" err="1">
                <a:latin typeface="Arial Black" panose="020B0A04020102020204" pitchFamily="34" charset="0"/>
                <a:cs typeface="Times New Roman"/>
              </a:rPr>
              <a:t>Прочие</a:t>
            </a:r>
            <a:r>
              <a:rPr sz="1200" b="1" spc="-40" dirty="0">
                <a:latin typeface="Arial Black" panose="020B0A04020102020204" pitchFamily="34" charset="0"/>
                <a:cs typeface="Times New Roman"/>
              </a:rPr>
              <a:t> </a:t>
            </a:r>
            <a:r>
              <a:rPr lang="ru-RU" sz="1200" b="1" spc="-20" dirty="0" smtClean="0">
                <a:latin typeface="Arial Black" panose="020B0A04020102020204" pitchFamily="34" charset="0"/>
                <a:cs typeface="Times New Roman"/>
              </a:rPr>
              <a:t>работы, услуги (транспортные услуги, услуги связи, повышение квалификации, проектные работы и др.)</a:t>
            </a:r>
            <a:endParaRPr sz="1200" dirty="0">
              <a:latin typeface="Arial Black" panose="020B0A04020102020204" pitchFamily="34" charset="0"/>
              <a:cs typeface="Times New Roman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402081" y="2954908"/>
            <a:ext cx="10570719" cy="2275460"/>
            <a:chOff x="333755" y="2939033"/>
            <a:chExt cx="10570719" cy="2275460"/>
          </a:xfrm>
        </p:grpSpPr>
        <p:sp>
          <p:nvSpPr>
            <p:cNvPr id="7" name="object 7"/>
            <p:cNvSpPr/>
            <p:nvPr/>
          </p:nvSpPr>
          <p:spPr>
            <a:xfrm>
              <a:off x="2839974" y="2939033"/>
              <a:ext cx="6994664" cy="791909"/>
            </a:xfrm>
            <a:custGeom>
              <a:avLst/>
              <a:gdLst/>
              <a:ahLst/>
              <a:cxnLst/>
              <a:rect l="l" t="t" r="r" b="b"/>
              <a:pathLst>
                <a:path w="4703445" h="710564">
                  <a:moveTo>
                    <a:pt x="76200" y="38100"/>
                  </a:moveTo>
                  <a:lnTo>
                    <a:pt x="74193" y="28194"/>
                  </a:lnTo>
                  <a:lnTo>
                    <a:pt x="73202" y="23253"/>
                  </a:lnTo>
                  <a:lnTo>
                    <a:pt x="65049" y="11150"/>
                  </a:lnTo>
                  <a:lnTo>
                    <a:pt x="52946" y="2997"/>
                  </a:lnTo>
                  <a:lnTo>
                    <a:pt x="38100" y="0"/>
                  </a:lnTo>
                  <a:lnTo>
                    <a:pt x="23241" y="2997"/>
                  </a:lnTo>
                  <a:lnTo>
                    <a:pt x="11137" y="11150"/>
                  </a:lnTo>
                  <a:lnTo>
                    <a:pt x="2984" y="23253"/>
                  </a:lnTo>
                  <a:lnTo>
                    <a:pt x="0" y="38100"/>
                  </a:lnTo>
                  <a:lnTo>
                    <a:pt x="2984" y="52959"/>
                  </a:lnTo>
                  <a:lnTo>
                    <a:pt x="11137" y="65062"/>
                  </a:lnTo>
                  <a:lnTo>
                    <a:pt x="23241" y="73215"/>
                  </a:lnTo>
                  <a:lnTo>
                    <a:pt x="38100" y="76200"/>
                  </a:lnTo>
                  <a:lnTo>
                    <a:pt x="52946" y="73215"/>
                  </a:lnTo>
                  <a:lnTo>
                    <a:pt x="65049" y="65062"/>
                  </a:lnTo>
                  <a:lnTo>
                    <a:pt x="73202" y="52959"/>
                  </a:lnTo>
                  <a:lnTo>
                    <a:pt x="74193" y="48006"/>
                  </a:lnTo>
                  <a:lnTo>
                    <a:pt x="76200" y="38100"/>
                  </a:lnTo>
                  <a:close/>
                </a:path>
                <a:path w="4703445" h="710564">
                  <a:moveTo>
                    <a:pt x="97536" y="28194"/>
                  </a:moveTo>
                  <a:lnTo>
                    <a:pt x="77724" y="28194"/>
                  </a:lnTo>
                  <a:lnTo>
                    <a:pt x="77724" y="48006"/>
                  </a:lnTo>
                  <a:lnTo>
                    <a:pt x="97536" y="48006"/>
                  </a:lnTo>
                  <a:lnTo>
                    <a:pt x="97536" y="28194"/>
                  </a:lnTo>
                  <a:close/>
                </a:path>
                <a:path w="4703445" h="710564">
                  <a:moveTo>
                    <a:pt x="137160" y="28194"/>
                  </a:moveTo>
                  <a:lnTo>
                    <a:pt x="117348" y="28194"/>
                  </a:lnTo>
                  <a:lnTo>
                    <a:pt x="117348" y="48006"/>
                  </a:lnTo>
                  <a:lnTo>
                    <a:pt x="137160" y="48006"/>
                  </a:lnTo>
                  <a:lnTo>
                    <a:pt x="137160" y="28194"/>
                  </a:lnTo>
                  <a:close/>
                </a:path>
                <a:path w="4703445" h="710564">
                  <a:moveTo>
                    <a:pt x="176784" y="28194"/>
                  </a:moveTo>
                  <a:lnTo>
                    <a:pt x="156972" y="28194"/>
                  </a:lnTo>
                  <a:lnTo>
                    <a:pt x="156972" y="48006"/>
                  </a:lnTo>
                  <a:lnTo>
                    <a:pt x="176784" y="48006"/>
                  </a:lnTo>
                  <a:lnTo>
                    <a:pt x="176784" y="28194"/>
                  </a:lnTo>
                  <a:close/>
                </a:path>
                <a:path w="4703445" h="710564">
                  <a:moveTo>
                    <a:pt x="216408" y="28194"/>
                  </a:moveTo>
                  <a:lnTo>
                    <a:pt x="196596" y="28194"/>
                  </a:lnTo>
                  <a:lnTo>
                    <a:pt x="196596" y="48006"/>
                  </a:lnTo>
                  <a:lnTo>
                    <a:pt x="216408" y="48006"/>
                  </a:lnTo>
                  <a:lnTo>
                    <a:pt x="216408" y="28194"/>
                  </a:lnTo>
                  <a:close/>
                </a:path>
                <a:path w="4703445" h="710564">
                  <a:moveTo>
                    <a:pt x="256032" y="28194"/>
                  </a:moveTo>
                  <a:lnTo>
                    <a:pt x="236220" y="28194"/>
                  </a:lnTo>
                  <a:lnTo>
                    <a:pt x="236220" y="48006"/>
                  </a:lnTo>
                  <a:lnTo>
                    <a:pt x="256032" y="48006"/>
                  </a:lnTo>
                  <a:lnTo>
                    <a:pt x="256032" y="28194"/>
                  </a:lnTo>
                  <a:close/>
                </a:path>
                <a:path w="4703445" h="710564">
                  <a:moveTo>
                    <a:pt x="295656" y="28194"/>
                  </a:moveTo>
                  <a:lnTo>
                    <a:pt x="275844" y="28194"/>
                  </a:lnTo>
                  <a:lnTo>
                    <a:pt x="275844" y="48006"/>
                  </a:lnTo>
                  <a:lnTo>
                    <a:pt x="295656" y="48006"/>
                  </a:lnTo>
                  <a:lnTo>
                    <a:pt x="295656" y="28194"/>
                  </a:lnTo>
                  <a:close/>
                </a:path>
                <a:path w="4703445" h="710564">
                  <a:moveTo>
                    <a:pt x="335280" y="28194"/>
                  </a:moveTo>
                  <a:lnTo>
                    <a:pt x="315468" y="28194"/>
                  </a:lnTo>
                  <a:lnTo>
                    <a:pt x="315468" y="48006"/>
                  </a:lnTo>
                  <a:lnTo>
                    <a:pt x="335280" y="48006"/>
                  </a:lnTo>
                  <a:lnTo>
                    <a:pt x="335280" y="28194"/>
                  </a:lnTo>
                  <a:close/>
                </a:path>
                <a:path w="4703445" h="710564">
                  <a:moveTo>
                    <a:pt x="374904" y="28194"/>
                  </a:moveTo>
                  <a:lnTo>
                    <a:pt x="355092" y="28194"/>
                  </a:lnTo>
                  <a:lnTo>
                    <a:pt x="355092" y="48006"/>
                  </a:lnTo>
                  <a:lnTo>
                    <a:pt x="374904" y="48006"/>
                  </a:lnTo>
                  <a:lnTo>
                    <a:pt x="374904" y="28194"/>
                  </a:lnTo>
                  <a:close/>
                </a:path>
                <a:path w="4703445" h="710564">
                  <a:moveTo>
                    <a:pt x="414528" y="28194"/>
                  </a:moveTo>
                  <a:lnTo>
                    <a:pt x="394716" y="28194"/>
                  </a:lnTo>
                  <a:lnTo>
                    <a:pt x="394716" y="48006"/>
                  </a:lnTo>
                  <a:lnTo>
                    <a:pt x="414528" y="48006"/>
                  </a:lnTo>
                  <a:lnTo>
                    <a:pt x="414528" y="28194"/>
                  </a:lnTo>
                  <a:close/>
                </a:path>
                <a:path w="4703445" h="710564">
                  <a:moveTo>
                    <a:pt x="454152" y="28194"/>
                  </a:moveTo>
                  <a:lnTo>
                    <a:pt x="434340" y="28194"/>
                  </a:lnTo>
                  <a:lnTo>
                    <a:pt x="434340" y="48006"/>
                  </a:lnTo>
                  <a:lnTo>
                    <a:pt x="454152" y="48006"/>
                  </a:lnTo>
                  <a:lnTo>
                    <a:pt x="454152" y="28194"/>
                  </a:lnTo>
                  <a:close/>
                </a:path>
                <a:path w="4703445" h="710564">
                  <a:moveTo>
                    <a:pt x="493776" y="28194"/>
                  </a:moveTo>
                  <a:lnTo>
                    <a:pt x="473964" y="28194"/>
                  </a:lnTo>
                  <a:lnTo>
                    <a:pt x="473964" y="48006"/>
                  </a:lnTo>
                  <a:lnTo>
                    <a:pt x="493776" y="48006"/>
                  </a:lnTo>
                  <a:lnTo>
                    <a:pt x="493776" y="28194"/>
                  </a:lnTo>
                  <a:close/>
                </a:path>
                <a:path w="4703445" h="710564">
                  <a:moveTo>
                    <a:pt x="533400" y="28194"/>
                  </a:moveTo>
                  <a:lnTo>
                    <a:pt x="513588" y="28194"/>
                  </a:lnTo>
                  <a:lnTo>
                    <a:pt x="513588" y="48006"/>
                  </a:lnTo>
                  <a:lnTo>
                    <a:pt x="533400" y="48006"/>
                  </a:lnTo>
                  <a:lnTo>
                    <a:pt x="533400" y="28194"/>
                  </a:lnTo>
                  <a:close/>
                </a:path>
                <a:path w="4703445" h="710564">
                  <a:moveTo>
                    <a:pt x="573024" y="28194"/>
                  </a:moveTo>
                  <a:lnTo>
                    <a:pt x="553212" y="28194"/>
                  </a:lnTo>
                  <a:lnTo>
                    <a:pt x="553212" y="48006"/>
                  </a:lnTo>
                  <a:lnTo>
                    <a:pt x="573024" y="48006"/>
                  </a:lnTo>
                  <a:lnTo>
                    <a:pt x="573024" y="28194"/>
                  </a:lnTo>
                  <a:close/>
                </a:path>
                <a:path w="4703445" h="710564">
                  <a:moveTo>
                    <a:pt x="612648" y="28194"/>
                  </a:moveTo>
                  <a:lnTo>
                    <a:pt x="592836" y="28194"/>
                  </a:lnTo>
                  <a:lnTo>
                    <a:pt x="592836" y="48006"/>
                  </a:lnTo>
                  <a:lnTo>
                    <a:pt x="612648" y="48006"/>
                  </a:lnTo>
                  <a:lnTo>
                    <a:pt x="612648" y="28194"/>
                  </a:lnTo>
                  <a:close/>
                </a:path>
                <a:path w="4703445" h="710564">
                  <a:moveTo>
                    <a:pt x="652272" y="28194"/>
                  </a:moveTo>
                  <a:lnTo>
                    <a:pt x="632460" y="28194"/>
                  </a:lnTo>
                  <a:lnTo>
                    <a:pt x="632460" y="48006"/>
                  </a:lnTo>
                  <a:lnTo>
                    <a:pt x="652272" y="48006"/>
                  </a:lnTo>
                  <a:lnTo>
                    <a:pt x="652272" y="28194"/>
                  </a:lnTo>
                  <a:close/>
                </a:path>
                <a:path w="4703445" h="710564">
                  <a:moveTo>
                    <a:pt x="691896" y="28194"/>
                  </a:moveTo>
                  <a:lnTo>
                    <a:pt x="672084" y="28194"/>
                  </a:lnTo>
                  <a:lnTo>
                    <a:pt x="672084" y="48006"/>
                  </a:lnTo>
                  <a:lnTo>
                    <a:pt x="691896" y="48006"/>
                  </a:lnTo>
                  <a:lnTo>
                    <a:pt x="691896" y="28194"/>
                  </a:lnTo>
                  <a:close/>
                </a:path>
                <a:path w="4703445" h="710564">
                  <a:moveTo>
                    <a:pt x="731520" y="28194"/>
                  </a:moveTo>
                  <a:lnTo>
                    <a:pt x="711708" y="28194"/>
                  </a:lnTo>
                  <a:lnTo>
                    <a:pt x="711708" y="48006"/>
                  </a:lnTo>
                  <a:lnTo>
                    <a:pt x="731520" y="48006"/>
                  </a:lnTo>
                  <a:lnTo>
                    <a:pt x="731520" y="28194"/>
                  </a:lnTo>
                  <a:close/>
                </a:path>
                <a:path w="4703445" h="710564">
                  <a:moveTo>
                    <a:pt x="771144" y="28194"/>
                  </a:moveTo>
                  <a:lnTo>
                    <a:pt x="751332" y="28194"/>
                  </a:lnTo>
                  <a:lnTo>
                    <a:pt x="751332" y="48006"/>
                  </a:lnTo>
                  <a:lnTo>
                    <a:pt x="771144" y="48006"/>
                  </a:lnTo>
                  <a:lnTo>
                    <a:pt x="771144" y="28194"/>
                  </a:lnTo>
                  <a:close/>
                </a:path>
                <a:path w="4703445" h="710564">
                  <a:moveTo>
                    <a:pt x="810768" y="28194"/>
                  </a:moveTo>
                  <a:lnTo>
                    <a:pt x="790956" y="28194"/>
                  </a:lnTo>
                  <a:lnTo>
                    <a:pt x="790956" y="48006"/>
                  </a:lnTo>
                  <a:lnTo>
                    <a:pt x="810768" y="48006"/>
                  </a:lnTo>
                  <a:lnTo>
                    <a:pt x="810768" y="28194"/>
                  </a:lnTo>
                  <a:close/>
                </a:path>
                <a:path w="4703445" h="710564">
                  <a:moveTo>
                    <a:pt x="850392" y="28194"/>
                  </a:moveTo>
                  <a:lnTo>
                    <a:pt x="830580" y="28194"/>
                  </a:lnTo>
                  <a:lnTo>
                    <a:pt x="830580" y="48006"/>
                  </a:lnTo>
                  <a:lnTo>
                    <a:pt x="850392" y="48006"/>
                  </a:lnTo>
                  <a:lnTo>
                    <a:pt x="850392" y="28194"/>
                  </a:lnTo>
                  <a:close/>
                </a:path>
                <a:path w="4703445" h="710564">
                  <a:moveTo>
                    <a:pt x="890016" y="28194"/>
                  </a:moveTo>
                  <a:lnTo>
                    <a:pt x="870204" y="28194"/>
                  </a:lnTo>
                  <a:lnTo>
                    <a:pt x="870204" y="48006"/>
                  </a:lnTo>
                  <a:lnTo>
                    <a:pt x="890016" y="48006"/>
                  </a:lnTo>
                  <a:lnTo>
                    <a:pt x="890016" y="28194"/>
                  </a:lnTo>
                  <a:close/>
                </a:path>
                <a:path w="4703445" h="710564">
                  <a:moveTo>
                    <a:pt x="929640" y="28194"/>
                  </a:moveTo>
                  <a:lnTo>
                    <a:pt x="909828" y="28194"/>
                  </a:lnTo>
                  <a:lnTo>
                    <a:pt x="909828" y="48006"/>
                  </a:lnTo>
                  <a:lnTo>
                    <a:pt x="929640" y="48006"/>
                  </a:lnTo>
                  <a:lnTo>
                    <a:pt x="929640" y="28194"/>
                  </a:lnTo>
                  <a:close/>
                </a:path>
                <a:path w="4703445" h="710564">
                  <a:moveTo>
                    <a:pt x="969264" y="28194"/>
                  </a:moveTo>
                  <a:lnTo>
                    <a:pt x="949452" y="28194"/>
                  </a:lnTo>
                  <a:lnTo>
                    <a:pt x="949452" y="48006"/>
                  </a:lnTo>
                  <a:lnTo>
                    <a:pt x="969264" y="48006"/>
                  </a:lnTo>
                  <a:lnTo>
                    <a:pt x="969264" y="28194"/>
                  </a:lnTo>
                  <a:close/>
                </a:path>
                <a:path w="4703445" h="710564">
                  <a:moveTo>
                    <a:pt x="1008888" y="28194"/>
                  </a:moveTo>
                  <a:lnTo>
                    <a:pt x="989076" y="28194"/>
                  </a:lnTo>
                  <a:lnTo>
                    <a:pt x="989076" y="48006"/>
                  </a:lnTo>
                  <a:lnTo>
                    <a:pt x="1008888" y="48006"/>
                  </a:lnTo>
                  <a:lnTo>
                    <a:pt x="1008888" y="28194"/>
                  </a:lnTo>
                  <a:close/>
                </a:path>
                <a:path w="4703445" h="710564">
                  <a:moveTo>
                    <a:pt x="1048512" y="28194"/>
                  </a:moveTo>
                  <a:lnTo>
                    <a:pt x="1028700" y="28194"/>
                  </a:lnTo>
                  <a:lnTo>
                    <a:pt x="1028700" y="48006"/>
                  </a:lnTo>
                  <a:lnTo>
                    <a:pt x="1048512" y="48006"/>
                  </a:lnTo>
                  <a:lnTo>
                    <a:pt x="1048512" y="28194"/>
                  </a:lnTo>
                  <a:close/>
                </a:path>
                <a:path w="4703445" h="710564">
                  <a:moveTo>
                    <a:pt x="1088136" y="28194"/>
                  </a:moveTo>
                  <a:lnTo>
                    <a:pt x="1068324" y="28194"/>
                  </a:lnTo>
                  <a:lnTo>
                    <a:pt x="1068324" y="48006"/>
                  </a:lnTo>
                  <a:lnTo>
                    <a:pt x="1088136" y="48006"/>
                  </a:lnTo>
                  <a:lnTo>
                    <a:pt x="1088136" y="28194"/>
                  </a:lnTo>
                  <a:close/>
                </a:path>
                <a:path w="4703445" h="710564">
                  <a:moveTo>
                    <a:pt x="1127760" y="28194"/>
                  </a:moveTo>
                  <a:lnTo>
                    <a:pt x="1107948" y="28194"/>
                  </a:lnTo>
                  <a:lnTo>
                    <a:pt x="1107948" y="48006"/>
                  </a:lnTo>
                  <a:lnTo>
                    <a:pt x="1127760" y="48006"/>
                  </a:lnTo>
                  <a:lnTo>
                    <a:pt x="1127760" y="28194"/>
                  </a:lnTo>
                  <a:close/>
                </a:path>
                <a:path w="4703445" h="710564">
                  <a:moveTo>
                    <a:pt x="1167384" y="28194"/>
                  </a:moveTo>
                  <a:lnTo>
                    <a:pt x="1147572" y="28194"/>
                  </a:lnTo>
                  <a:lnTo>
                    <a:pt x="1147572" y="48006"/>
                  </a:lnTo>
                  <a:lnTo>
                    <a:pt x="1167384" y="48006"/>
                  </a:lnTo>
                  <a:lnTo>
                    <a:pt x="1167384" y="28194"/>
                  </a:lnTo>
                  <a:close/>
                </a:path>
                <a:path w="4703445" h="710564">
                  <a:moveTo>
                    <a:pt x="1207008" y="28194"/>
                  </a:moveTo>
                  <a:lnTo>
                    <a:pt x="1187196" y="28194"/>
                  </a:lnTo>
                  <a:lnTo>
                    <a:pt x="1187196" y="48006"/>
                  </a:lnTo>
                  <a:lnTo>
                    <a:pt x="1207008" y="48006"/>
                  </a:lnTo>
                  <a:lnTo>
                    <a:pt x="1207008" y="28194"/>
                  </a:lnTo>
                  <a:close/>
                </a:path>
                <a:path w="4703445" h="710564">
                  <a:moveTo>
                    <a:pt x="1246632" y="28194"/>
                  </a:moveTo>
                  <a:lnTo>
                    <a:pt x="1226820" y="28194"/>
                  </a:lnTo>
                  <a:lnTo>
                    <a:pt x="1226820" y="48006"/>
                  </a:lnTo>
                  <a:lnTo>
                    <a:pt x="1246632" y="48006"/>
                  </a:lnTo>
                  <a:lnTo>
                    <a:pt x="1246632" y="28194"/>
                  </a:lnTo>
                  <a:close/>
                </a:path>
                <a:path w="4703445" h="710564">
                  <a:moveTo>
                    <a:pt x="1286256" y="28194"/>
                  </a:moveTo>
                  <a:lnTo>
                    <a:pt x="1266444" y="28194"/>
                  </a:lnTo>
                  <a:lnTo>
                    <a:pt x="1266444" y="48006"/>
                  </a:lnTo>
                  <a:lnTo>
                    <a:pt x="1286256" y="48006"/>
                  </a:lnTo>
                  <a:lnTo>
                    <a:pt x="1286256" y="28194"/>
                  </a:lnTo>
                  <a:close/>
                </a:path>
                <a:path w="4703445" h="710564">
                  <a:moveTo>
                    <a:pt x="1325880" y="28194"/>
                  </a:moveTo>
                  <a:lnTo>
                    <a:pt x="1306068" y="28194"/>
                  </a:lnTo>
                  <a:lnTo>
                    <a:pt x="1306068" y="48006"/>
                  </a:lnTo>
                  <a:lnTo>
                    <a:pt x="1325880" y="48006"/>
                  </a:lnTo>
                  <a:lnTo>
                    <a:pt x="1325880" y="28194"/>
                  </a:lnTo>
                  <a:close/>
                </a:path>
                <a:path w="4703445" h="710564">
                  <a:moveTo>
                    <a:pt x="1365504" y="28194"/>
                  </a:moveTo>
                  <a:lnTo>
                    <a:pt x="1345692" y="28194"/>
                  </a:lnTo>
                  <a:lnTo>
                    <a:pt x="1345692" y="48006"/>
                  </a:lnTo>
                  <a:lnTo>
                    <a:pt x="1365504" y="48006"/>
                  </a:lnTo>
                  <a:lnTo>
                    <a:pt x="1365504" y="28194"/>
                  </a:lnTo>
                  <a:close/>
                </a:path>
                <a:path w="4703445" h="710564">
                  <a:moveTo>
                    <a:pt x="1405128" y="28194"/>
                  </a:moveTo>
                  <a:lnTo>
                    <a:pt x="1385316" y="28194"/>
                  </a:lnTo>
                  <a:lnTo>
                    <a:pt x="1385316" y="48006"/>
                  </a:lnTo>
                  <a:lnTo>
                    <a:pt x="1405128" y="48006"/>
                  </a:lnTo>
                  <a:lnTo>
                    <a:pt x="1405128" y="28194"/>
                  </a:lnTo>
                  <a:close/>
                </a:path>
                <a:path w="4703445" h="710564">
                  <a:moveTo>
                    <a:pt x="1444752" y="28194"/>
                  </a:moveTo>
                  <a:lnTo>
                    <a:pt x="1424940" y="28194"/>
                  </a:lnTo>
                  <a:lnTo>
                    <a:pt x="1424940" y="48006"/>
                  </a:lnTo>
                  <a:lnTo>
                    <a:pt x="1444752" y="48006"/>
                  </a:lnTo>
                  <a:lnTo>
                    <a:pt x="1444752" y="28194"/>
                  </a:lnTo>
                  <a:close/>
                </a:path>
                <a:path w="4703445" h="710564">
                  <a:moveTo>
                    <a:pt x="1484376" y="28194"/>
                  </a:moveTo>
                  <a:lnTo>
                    <a:pt x="1464564" y="28194"/>
                  </a:lnTo>
                  <a:lnTo>
                    <a:pt x="1464564" y="48006"/>
                  </a:lnTo>
                  <a:lnTo>
                    <a:pt x="1484376" y="48006"/>
                  </a:lnTo>
                  <a:lnTo>
                    <a:pt x="1484376" y="28194"/>
                  </a:lnTo>
                  <a:close/>
                </a:path>
                <a:path w="4703445" h="710564">
                  <a:moveTo>
                    <a:pt x="1524000" y="28194"/>
                  </a:moveTo>
                  <a:lnTo>
                    <a:pt x="1504188" y="28194"/>
                  </a:lnTo>
                  <a:lnTo>
                    <a:pt x="1504188" y="48006"/>
                  </a:lnTo>
                  <a:lnTo>
                    <a:pt x="1524000" y="48006"/>
                  </a:lnTo>
                  <a:lnTo>
                    <a:pt x="1524000" y="28194"/>
                  </a:lnTo>
                  <a:close/>
                </a:path>
                <a:path w="4703445" h="710564">
                  <a:moveTo>
                    <a:pt x="1563624" y="28194"/>
                  </a:moveTo>
                  <a:lnTo>
                    <a:pt x="1543812" y="28194"/>
                  </a:lnTo>
                  <a:lnTo>
                    <a:pt x="1543812" y="48006"/>
                  </a:lnTo>
                  <a:lnTo>
                    <a:pt x="1563624" y="48006"/>
                  </a:lnTo>
                  <a:lnTo>
                    <a:pt x="1563624" y="28194"/>
                  </a:lnTo>
                  <a:close/>
                </a:path>
                <a:path w="4703445" h="710564">
                  <a:moveTo>
                    <a:pt x="1603248" y="28194"/>
                  </a:moveTo>
                  <a:lnTo>
                    <a:pt x="1583436" y="28194"/>
                  </a:lnTo>
                  <a:lnTo>
                    <a:pt x="1583436" y="48006"/>
                  </a:lnTo>
                  <a:lnTo>
                    <a:pt x="1603248" y="48006"/>
                  </a:lnTo>
                  <a:lnTo>
                    <a:pt x="1603248" y="28194"/>
                  </a:lnTo>
                  <a:close/>
                </a:path>
                <a:path w="4703445" h="710564">
                  <a:moveTo>
                    <a:pt x="1642872" y="28194"/>
                  </a:moveTo>
                  <a:lnTo>
                    <a:pt x="1623060" y="28194"/>
                  </a:lnTo>
                  <a:lnTo>
                    <a:pt x="1623060" y="48006"/>
                  </a:lnTo>
                  <a:lnTo>
                    <a:pt x="1642872" y="48006"/>
                  </a:lnTo>
                  <a:lnTo>
                    <a:pt x="1642872" y="28194"/>
                  </a:lnTo>
                  <a:close/>
                </a:path>
                <a:path w="4703445" h="710564">
                  <a:moveTo>
                    <a:pt x="1682496" y="28194"/>
                  </a:moveTo>
                  <a:lnTo>
                    <a:pt x="1662684" y="28194"/>
                  </a:lnTo>
                  <a:lnTo>
                    <a:pt x="1662684" y="48006"/>
                  </a:lnTo>
                  <a:lnTo>
                    <a:pt x="1682496" y="48006"/>
                  </a:lnTo>
                  <a:lnTo>
                    <a:pt x="1682496" y="28194"/>
                  </a:lnTo>
                  <a:close/>
                </a:path>
                <a:path w="4703445" h="710564">
                  <a:moveTo>
                    <a:pt x="1722120" y="28194"/>
                  </a:moveTo>
                  <a:lnTo>
                    <a:pt x="1702308" y="28194"/>
                  </a:lnTo>
                  <a:lnTo>
                    <a:pt x="1702308" y="48006"/>
                  </a:lnTo>
                  <a:lnTo>
                    <a:pt x="1722120" y="48006"/>
                  </a:lnTo>
                  <a:lnTo>
                    <a:pt x="1722120" y="28194"/>
                  </a:lnTo>
                  <a:close/>
                </a:path>
                <a:path w="4703445" h="710564">
                  <a:moveTo>
                    <a:pt x="1761744" y="28194"/>
                  </a:moveTo>
                  <a:lnTo>
                    <a:pt x="1741932" y="28194"/>
                  </a:lnTo>
                  <a:lnTo>
                    <a:pt x="1741932" y="48006"/>
                  </a:lnTo>
                  <a:lnTo>
                    <a:pt x="1761744" y="48006"/>
                  </a:lnTo>
                  <a:lnTo>
                    <a:pt x="1761744" y="28194"/>
                  </a:lnTo>
                  <a:close/>
                </a:path>
                <a:path w="4703445" h="710564">
                  <a:moveTo>
                    <a:pt x="1801368" y="28194"/>
                  </a:moveTo>
                  <a:lnTo>
                    <a:pt x="1781556" y="28194"/>
                  </a:lnTo>
                  <a:lnTo>
                    <a:pt x="1781556" y="48006"/>
                  </a:lnTo>
                  <a:lnTo>
                    <a:pt x="1801368" y="48006"/>
                  </a:lnTo>
                  <a:lnTo>
                    <a:pt x="1801368" y="28194"/>
                  </a:lnTo>
                  <a:close/>
                </a:path>
                <a:path w="4703445" h="710564">
                  <a:moveTo>
                    <a:pt x="1840992" y="28194"/>
                  </a:moveTo>
                  <a:lnTo>
                    <a:pt x="1821180" y="28194"/>
                  </a:lnTo>
                  <a:lnTo>
                    <a:pt x="1821180" y="48006"/>
                  </a:lnTo>
                  <a:lnTo>
                    <a:pt x="1840992" y="48006"/>
                  </a:lnTo>
                  <a:lnTo>
                    <a:pt x="1840992" y="28194"/>
                  </a:lnTo>
                  <a:close/>
                </a:path>
                <a:path w="4703445" h="710564">
                  <a:moveTo>
                    <a:pt x="1880616" y="28194"/>
                  </a:moveTo>
                  <a:lnTo>
                    <a:pt x="1860804" y="28194"/>
                  </a:lnTo>
                  <a:lnTo>
                    <a:pt x="1860804" y="48006"/>
                  </a:lnTo>
                  <a:lnTo>
                    <a:pt x="1880616" y="48006"/>
                  </a:lnTo>
                  <a:lnTo>
                    <a:pt x="1880616" y="28194"/>
                  </a:lnTo>
                  <a:close/>
                </a:path>
                <a:path w="4703445" h="710564">
                  <a:moveTo>
                    <a:pt x="1920240" y="28194"/>
                  </a:moveTo>
                  <a:lnTo>
                    <a:pt x="1900428" y="28194"/>
                  </a:lnTo>
                  <a:lnTo>
                    <a:pt x="1900428" y="48006"/>
                  </a:lnTo>
                  <a:lnTo>
                    <a:pt x="1920240" y="48006"/>
                  </a:lnTo>
                  <a:lnTo>
                    <a:pt x="1920240" y="28194"/>
                  </a:lnTo>
                  <a:close/>
                </a:path>
                <a:path w="4703445" h="710564">
                  <a:moveTo>
                    <a:pt x="1959864" y="28194"/>
                  </a:moveTo>
                  <a:lnTo>
                    <a:pt x="1940052" y="28194"/>
                  </a:lnTo>
                  <a:lnTo>
                    <a:pt x="1940052" y="48006"/>
                  </a:lnTo>
                  <a:lnTo>
                    <a:pt x="1959864" y="48006"/>
                  </a:lnTo>
                  <a:lnTo>
                    <a:pt x="1959864" y="28194"/>
                  </a:lnTo>
                  <a:close/>
                </a:path>
                <a:path w="4703445" h="710564">
                  <a:moveTo>
                    <a:pt x="1999488" y="28194"/>
                  </a:moveTo>
                  <a:lnTo>
                    <a:pt x="1979676" y="28194"/>
                  </a:lnTo>
                  <a:lnTo>
                    <a:pt x="1979676" y="48006"/>
                  </a:lnTo>
                  <a:lnTo>
                    <a:pt x="1999488" y="48006"/>
                  </a:lnTo>
                  <a:lnTo>
                    <a:pt x="1999488" y="28194"/>
                  </a:lnTo>
                  <a:close/>
                </a:path>
                <a:path w="4703445" h="710564">
                  <a:moveTo>
                    <a:pt x="2039112" y="28194"/>
                  </a:moveTo>
                  <a:lnTo>
                    <a:pt x="2019300" y="28194"/>
                  </a:lnTo>
                  <a:lnTo>
                    <a:pt x="2019300" y="48006"/>
                  </a:lnTo>
                  <a:lnTo>
                    <a:pt x="2039112" y="48006"/>
                  </a:lnTo>
                  <a:lnTo>
                    <a:pt x="2039112" y="28194"/>
                  </a:lnTo>
                  <a:close/>
                </a:path>
                <a:path w="4703445" h="710564">
                  <a:moveTo>
                    <a:pt x="2078736" y="28194"/>
                  </a:moveTo>
                  <a:lnTo>
                    <a:pt x="2058924" y="28194"/>
                  </a:lnTo>
                  <a:lnTo>
                    <a:pt x="2058924" y="48006"/>
                  </a:lnTo>
                  <a:lnTo>
                    <a:pt x="2078736" y="48006"/>
                  </a:lnTo>
                  <a:lnTo>
                    <a:pt x="2078736" y="28194"/>
                  </a:lnTo>
                  <a:close/>
                </a:path>
                <a:path w="4703445" h="710564">
                  <a:moveTo>
                    <a:pt x="2118360" y="28194"/>
                  </a:moveTo>
                  <a:lnTo>
                    <a:pt x="2098548" y="28194"/>
                  </a:lnTo>
                  <a:lnTo>
                    <a:pt x="2098548" y="48006"/>
                  </a:lnTo>
                  <a:lnTo>
                    <a:pt x="2118360" y="48006"/>
                  </a:lnTo>
                  <a:lnTo>
                    <a:pt x="2118360" y="28194"/>
                  </a:lnTo>
                  <a:close/>
                </a:path>
                <a:path w="4703445" h="710564">
                  <a:moveTo>
                    <a:pt x="2157984" y="28194"/>
                  </a:moveTo>
                  <a:lnTo>
                    <a:pt x="2138172" y="28194"/>
                  </a:lnTo>
                  <a:lnTo>
                    <a:pt x="2138172" y="48006"/>
                  </a:lnTo>
                  <a:lnTo>
                    <a:pt x="2157984" y="48006"/>
                  </a:lnTo>
                  <a:lnTo>
                    <a:pt x="2157984" y="28194"/>
                  </a:lnTo>
                  <a:close/>
                </a:path>
                <a:path w="4703445" h="710564">
                  <a:moveTo>
                    <a:pt x="2197608" y="28194"/>
                  </a:moveTo>
                  <a:lnTo>
                    <a:pt x="2177796" y="28194"/>
                  </a:lnTo>
                  <a:lnTo>
                    <a:pt x="2177796" y="48006"/>
                  </a:lnTo>
                  <a:lnTo>
                    <a:pt x="2197608" y="48006"/>
                  </a:lnTo>
                  <a:lnTo>
                    <a:pt x="2197608" y="28194"/>
                  </a:lnTo>
                  <a:close/>
                </a:path>
                <a:path w="4703445" h="710564">
                  <a:moveTo>
                    <a:pt x="2237232" y="28194"/>
                  </a:moveTo>
                  <a:lnTo>
                    <a:pt x="2217420" y="28194"/>
                  </a:lnTo>
                  <a:lnTo>
                    <a:pt x="2217420" y="48006"/>
                  </a:lnTo>
                  <a:lnTo>
                    <a:pt x="2237232" y="48006"/>
                  </a:lnTo>
                  <a:lnTo>
                    <a:pt x="2237232" y="28194"/>
                  </a:lnTo>
                  <a:close/>
                </a:path>
                <a:path w="4703445" h="710564">
                  <a:moveTo>
                    <a:pt x="2276856" y="28194"/>
                  </a:moveTo>
                  <a:lnTo>
                    <a:pt x="2257044" y="28194"/>
                  </a:lnTo>
                  <a:lnTo>
                    <a:pt x="2257044" y="48006"/>
                  </a:lnTo>
                  <a:lnTo>
                    <a:pt x="2276856" y="48006"/>
                  </a:lnTo>
                  <a:lnTo>
                    <a:pt x="2276856" y="28194"/>
                  </a:lnTo>
                  <a:close/>
                </a:path>
                <a:path w="4703445" h="710564">
                  <a:moveTo>
                    <a:pt x="2316480" y="28194"/>
                  </a:moveTo>
                  <a:lnTo>
                    <a:pt x="2296668" y="28194"/>
                  </a:lnTo>
                  <a:lnTo>
                    <a:pt x="2296668" y="48006"/>
                  </a:lnTo>
                  <a:lnTo>
                    <a:pt x="2316480" y="48006"/>
                  </a:lnTo>
                  <a:lnTo>
                    <a:pt x="2316480" y="28194"/>
                  </a:lnTo>
                  <a:close/>
                </a:path>
                <a:path w="4703445" h="710564">
                  <a:moveTo>
                    <a:pt x="2356104" y="28194"/>
                  </a:moveTo>
                  <a:lnTo>
                    <a:pt x="2336292" y="28194"/>
                  </a:lnTo>
                  <a:lnTo>
                    <a:pt x="2336292" y="48006"/>
                  </a:lnTo>
                  <a:lnTo>
                    <a:pt x="2356104" y="48006"/>
                  </a:lnTo>
                  <a:lnTo>
                    <a:pt x="2356104" y="28194"/>
                  </a:lnTo>
                  <a:close/>
                </a:path>
                <a:path w="4703445" h="710564">
                  <a:moveTo>
                    <a:pt x="2395728" y="28194"/>
                  </a:moveTo>
                  <a:lnTo>
                    <a:pt x="2375916" y="28194"/>
                  </a:lnTo>
                  <a:lnTo>
                    <a:pt x="2375916" y="48006"/>
                  </a:lnTo>
                  <a:lnTo>
                    <a:pt x="2395728" y="48006"/>
                  </a:lnTo>
                  <a:lnTo>
                    <a:pt x="2395728" y="28194"/>
                  </a:lnTo>
                  <a:close/>
                </a:path>
                <a:path w="4703445" h="710564">
                  <a:moveTo>
                    <a:pt x="2435352" y="28194"/>
                  </a:moveTo>
                  <a:lnTo>
                    <a:pt x="2415540" y="28194"/>
                  </a:lnTo>
                  <a:lnTo>
                    <a:pt x="2415540" y="48006"/>
                  </a:lnTo>
                  <a:lnTo>
                    <a:pt x="2435352" y="48006"/>
                  </a:lnTo>
                  <a:lnTo>
                    <a:pt x="2435352" y="28194"/>
                  </a:lnTo>
                  <a:close/>
                </a:path>
                <a:path w="4703445" h="710564">
                  <a:moveTo>
                    <a:pt x="2474976" y="28194"/>
                  </a:moveTo>
                  <a:lnTo>
                    <a:pt x="2455164" y="28194"/>
                  </a:lnTo>
                  <a:lnTo>
                    <a:pt x="2455164" y="48006"/>
                  </a:lnTo>
                  <a:lnTo>
                    <a:pt x="2474976" y="48006"/>
                  </a:lnTo>
                  <a:lnTo>
                    <a:pt x="2474976" y="28194"/>
                  </a:lnTo>
                  <a:close/>
                </a:path>
                <a:path w="4703445" h="710564">
                  <a:moveTo>
                    <a:pt x="2514600" y="28194"/>
                  </a:moveTo>
                  <a:lnTo>
                    <a:pt x="2494788" y="28194"/>
                  </a:lnTo>
                  <a:lnTo>
                    <a:pt x="2494788" y="48006"/>
                  </a:lnTo>
                  <a:lnTo>
                    <a:pt x="2514600" y="48006"/>
                  </a:lnTo>
                  <a:lnTo>
                    <a:pt x="2514600" y="28194"/>
                  </a:lnTo>
                  <a:close/>
                </a:path>
                <a:path w="4703445" h="710564">
                  <a:moveTo>
                    <a:pt x="2554224" y="28194"/>
                  </a:moveTo>
                  <a:lnTo>
                    <a:pt x="2534412" y="28194"/>
                  </a:lnTo>
                  <a:lnTo>
                    <a:pt x="2534412" y="48006"/>
                  </a:lnTo>
                  <a:lnTo>
                    <a:pt x="2554224" y="48006"/>
                  </a:lnTo>
                  <a:lnTo>
                    <a:pt x="2554224" y="28194"/>
                  </a:lnTo>
                  <a:close/>
                </a:path>
                <a:path w="4703445" h="710564">
                  <a:moveTo>
                    <a:pt x="2593848" y="28194"/>
                  </a:moveTo>
                  <a:lnTo>
                    <a:pt x="2574036" y="28194"/>
                  </a:lnTo>
                  <a:lnTo>
                    <a:pt x="2574036" y="48006"/>
                  </a:lnTo>
                  <a:lnTo>
                    <a:pt x="2593848" y="48006"/>
                  </a:lnTo>
                  <a:lnTo>
                    <a:pt x="2593848" y="28194"/>
                  </a:lnTo>
                  <a:close/>
                </a:path>
                <a:path w="4703445" h="710564">
                  <a:moveTo>
                    <a:pt x="2633472" y="28194"/>
                  </a:moveTo>
                  <a:lnTo>
                    <a:pt x="2613660" y="28194"/>
                  </a:lnTo>
                  <a:lnTo>
                    <a:pt x="2613660" y="48006"/>
                  </a:lnTo>
                  <a:lnTo>
                    <a:pt x="2633472" y="48006"/>
                  </a:lnTo>
                  <a:lnTo>
                    <a:pt x="2633472" y="28194"/>
                  </a:lnTo>
                  <a:close/>
                </a:path>
                <a:path w="4703445" h="710564">
                  <a:moveTo>
                    <a:pt x="2673096" y="28194"/>
                  </a:moveTo>
                  <a:lnTo>
                    <a:pt x="2653284" y="28194"/>
                  </a:lnTo>
                  <a:lnTo>
                    <a:pt x="2653284" y="48006"/>
                  </a:lnTo>
                  <a:lnTo>
                    <a:pt x="2673096" y="48006"/>
                  </a:lnTo>
                  <a:lnTo>
                    <a:pt x="2673096" y="28194"/>
                  </a:lnTo>
                  <a:close/>
                </a:path>
                <a:path w="4703445" h="710564">
                  <a:moveTo>
                    <a:pt x="2712720" y="28194"/>
                  </a:moveTo>
                  <a:lnTo>
                    <a:pt x="2692908" y="28194"/>
                  </a:lnTo>
                  <a:lnTo>
                    <a:pt x="2692908" y="48006"/>
                  </a:lnTo>
                  <a:lnTo>
                    <a:pt x="2712720" y="48006"/>
                  </a:lnTo>
                  <a:lnTo>
                    <a:pt x="2712720" y="28194"/>
                  </a:lnTo>
                  <a:close/>
                </a:path>
                <a:path w="4703445" h="710564">
                  <a:moveTo>
                    <a:pt x="2752344" y="28194"/>
                  </a:moveTo>
                  <a:lnTo>
                    <a:pt x="2732532" y="28194"/>
                  </a:lnTo>
                  <a:lnTo>
                    <a:pt x="2732532" y="48006"/>
                  </a:lnTo>
                  <a:lnTo>
                    <a:pt x="2752344" y="48006"/>
                  </a:lnTo>
                  <a:lnTo>
                    <a:pt x="2752344" y="28194"/>
                  </a:lnTo>
                  <a:close/>
                </a:path>
                <a:path w="4703445" h="710564">
                  <a:moveTo>
                    <a:pt x="2791968" y="28194"/>
                  </a:moveTo>
                  <a:lnTo>
                    <a:pt x="2772156" y="28194"/>
                  </a:lnTo>
                  <a:lnTo>
                    <a:pt x="2772156" y="48006"/>
                  </a:lnTo>
                  <a:lnTo>
                    <a:pt x="2791968" y="48006"/>
                  </a:lnTo>
                  <a:lnTo>
                    <a:pt x="2791968" y="28194"/>
                  </a:lnTo>
                  <a:close/>
                </a:path>
                <a:path w="4703445" h="710564">
                  <a:moveTo>
                    <a:pt x="2831592" y="28194"/>
                  </a:moveTo>
                  <a:lnTo>
                    <a:pt x="2811780" y="28194"/>
                  </a:lnTo>
                  <a:lnTo>
                    <a:pt x="2811780" y="48006"/>
                  </a:lnTo>
                  <a:lnTo>
                    <a:pt x="2831592" y="48006"/>
                  </a:lnTo>
                  <a:lnTo>
                    <a:pt x="2831592" y="28194"/>
                  </a:lnTo>
                  <a:close/>
                </a:path>
                <a:path w="4703445" h="710564">
                  <a:moveTo>
                    <a:pt x="2871216" y="28194"/>
                  </a:moveTo>
                  <a:lnTo>
                    <a:pt x="2851404" y="28194"/>
                  </a:lnTo>
                  <a:lnTo>
                    <a:pt x="2851404" y="48006"/>
                  </a:lnTo>
                  <a:lnTo>
                    <a:pt x="2871216" y="48006"/>
                  </a:lnTo>
                  <a:lnTo>
                    <a:pt x="2871216" y="28194"/>
                  </a:lnTo>
                  <a:close/>
                </a:path>
                <a:path w="4703445" h="710564">
                  <a:moveTo>
                    <a:pt x="2910840" y="28194"/>
                  </a:moveTo>
                  <a:lnTo>
                    <a:pt x="2891028" y="28194"/>
                  </a:lnTo>
                  <a:lnTo>
                    <a:pt x="2891028" y="48006"/>
                  </a:lnTo>
                  <a:lnTo>
                    <a:pt x="2910840" y="48006"/>
                  </a:lnTo>
                  <a:lnTo>
                    <a:pt x="2910840" y="28194"/>
                  </a:lnTo>
                  <a:close/>
                </a:path>
                <a:path w="4703445" h="710564">
                  <a:moveTo>
                    <a:pt x="2950464" y="28194"/>
                  </a:moveTo>
                  <a:lnTo>
                    <a:pt x="2930652" y="28194"/>
                  </a:lnTo>
                  <a:lnTo>
                    <a:pt x="2930652" y="48006"/>
                  </a:lnTo>
                  <a:lnTo>
                    <a:pt x="2950464" y="48006"/>
                  </a:lnTo>
                  <a:lnTo>
                    <a:pt x="2950464" y="28194"/>
                  </a:lnTo>
                  <a:close/>
                </a:path>
                <a:path w="4703445" h="710564">
                  <a:moveTo>
                    <a:pt x="2990088" y="28194"/>
                  </a:moveTo>
                  <a:lnTo>
                    <a:pt x="2970276" y="28194"/>
                  </a:lnTo>
                  <a:lnTo>
                    <a:pt x="2970276" y="48006"/>
                  </a:lnTo>
                  <a:lnTo>
                    <a:pt x="2990088" y="48006"/>
                  </a:lnTo>
                  <a:lnTo>
                    <a:pt x="2990088" y="28194"/>
                  </a:lnTo>
                  <a:close/>
                </a:path>
                <a:path w="4703445" h="710564">
                  <a:moveTo>
                    <a:pt x="3029712" y="28194"/>
                  </a:moveTo>
                  <a:lnTo>
                    <a:pt x="3009900" y="28194"/>
                  </a:lnTo>
                  <a:lnTo>
                    <a:pt x="3009900" y="48006"/>
                  </a:lnTo>
                  <a:lnTo>
                    <a:pt x="3029712" y="48006"/>
                  </a:lnTo>
                  <a:lnTo>
                    <a:pt x="3029712" y="28194"/>
                  </a:lnTo>
                  <a:close/>
                </a:path>
                <a:path w="4703445" h="710564">
                  <a:moveTo>
                    <a:pt x="3069336" y="28194"/>
                  </a:moveTo>
                  <a:lnTo>
                    <a:pt x="3049524" y="28194"/>
                  </a:lnTo>
                  <a:lnTo>
                    <a:pt x="3049524" y="48006"/>
                  </a:lnTo>
                  <a:lnTo>
                    <a:pt x="3069336" y="48006"/>
                  </a:lnTo>
                  <a:lnTo>
                    <a:pt x="3069336" y="28194"/>
                  </a:lnTo>
                  <a:close/>
                </a:path>
                <a:path w="4703445" h="710564">
                  <a:moveTo>
                    <a:pt x="3108960" y="28194"/>
                  </a:moveTo>
                  <a:lnTo>
                    <a:pt x="3089148" y="28194"/>
                  </a:lnTo>
                  <a:lnTo>
                    <a:pt x="3089148" y="48006"/>
                  </a:lnTo>
                  <a:lnTo>
                    <a:pt x="3108960" y="48006"/>
                  </a:lnTo>
                  <a:lnTo>
                    <a:pt x="3108960" y="28194"/>
                  </a:lnTo>
                  <a:close/>
                </a:path>
                <a:path w="4703445" h="710564">
                  <a:moveTo>
                    <a:pt x="3148584" y="28194"/>
                  </a:moveTo>
                  <a:lnTo>
                    <a:pt x="3128772" y="28194"/>
                  </a:lnTo>
                  <a:lnTo>
                    <a:pt x="3128772" y="48006"/>
                  </a:lnTo>
                  <a:lnTo>
                    <a:pt x="3148584" y="48006"/>
                  </a:lnTo>
                  <a:lnTo>
                    <a:pt x="3148584" y="28194"/>
                  </a:lnTo>
                  <a:close/>
                </a:path>
                <a:path w="4703445" h="710564">
                  <a:moveTo>
                    <a:pt x="3188208" y="28194"/>
                  </a:moveTo>
                  <a:lnTo>
                    <a:pt x="3168396" y="28194"/>
                  </a:lnTo>
                  <a:lnTo>
                    <a:pt x="3168396" y="48006"/>
                  </a:lnTo>
                  <a:lnTo>
                    <a:pt x="3188208" y="48006"/>
                  </a:lnTo>
                  <a:lnTo>
                    <a:pt x="3188208" y="28194"/>
                  </a:lnTo>
                  <a:close/>
                </a:path>
                <a:path w="4703445" h="710564">
                  <a:moveTo>
                    <a:pt x="3227832" y="28194"/>
                  </a:moveTo>
                  <a:lnTo>
                    <a:pt x="3208020" y="28194"/>
                  </a:lnTo>
                  <a:lnTo>
                    <a:pt x="3208020" y="48006"/>
                  </a:lnTo>
                  <a:lnTo>
                    <a:pt x="3227832" y="48006"/>
                  </a:lnTo>
                  <a:lnTo>
                    <a:pt x="3227832" y="28194"/>
                  </a:lnTo>
                  <a:close/>
                </a:path>
                <a:path w="4703445" h="710564">
                  <a:moveTo>
                    <a:pt x="3267456" y="28194"/>
                  </a:moveTo>
                  <a:lnTo>
                    <a:pt x="3247644" y="28194"/>
                  </a:lnTo>
                  <a:lnTo>
                    <a:pt x="3247644" y="48006"/>
                  </a:lnTo>
                  <a:lnTo>
                    <a:pt x="3267456" y="48006"/>
                  </a:lnTo>
                  <a:lnTo>
                    <a:pt x="3267456" y="28194"/>
                  </a:lnTo>
                  <a:close/>
                </a:path>
                <a:path w="4703445" h="710564">
                  <a:moveTo>
                    <a:pt x="3307080" y="28194"/>
                  </a:moveTo>
                  <a:lnTo>
                    <a:pt x="3287268" y="28194"/>
                  </a:lnTo>
                  <a:lnTo>
                    <a:pt x="3287268" y="48006"/>
                  </a:lnTo>
                  <a:lnTo>
                    <a:pt x="3307080" y="48006"/>
                  </a:lnTo>
                  <a:lnTo>
                    <a:pt x="3307080" y="28194"/>
                  </a:lnTo>
                  <a:close/>
                </a:path>
                <a:path w="4703445" h="710564">
                  <a:moveTo>
                    <a:pt x="3346704" y="28194"/>
                  </a:moveTo>
                  <a:lnTo>
                    <a:pt x="3326892" y="28194"/>
                  </a:lnTo>
                  <a:lnTo>
                    <a:pt x="3326892" y="48006"/>
                  </a:lnTo>
                  <a:lnTo>
                    <a:pt x="3346704" y="48006"/>
                  </a:lnTo>
                  <a:lnTo>
                    <a:pt x="3346704" y="28194"/>
                  </a:lnTo>
                  <a:close/>
                </a:path>
                <a:path w="4703445" h="710564">
                  <a:moveTo>
                    <a:pt x="3386328" y="28194"/>
                  </a:moveTo>
                  <a:lnTo>
                    <a:pt x="3366516" y="28194"/>
                  </a:lnTo>
                  <a:lnTo>
                    <a:pt x="3366516" y="48006"/>
                  </a:lnTo>
                  <a:lnTo>
                    <a:pt x="3386328" y="48006"/>
                  </a:lnTo>
                  <a:lnTo>
                    <a:pt x="3386328" y="28194"/>
                  </a:lnTo>
                  <a:close/>
                </a:path>
                <a:path w="4703445" h="710564">
                  <a:moveTo>
                    <a:pt x="3425952" y="28194"/>
                  </a:moveTo>
                  <a:lnTo>
                    <a:pt x="3406140" y="28194"/>
                  </a:lnTo>
                  <a:lnTo>
                    <a:pt x="3406140" y="48006"/>
                  </a:lnTo>
                  <a:lnTo>
                    <a:pt x="3425952" y="48006"/>
                  </a:lnTo>
                  <a:lnTo>
                    <a:pt x="3425952" y="28194"/>
                  </a:lnTo>
                  <a:close/>
                </a:path>
                <a:path w="4703445" h="710564">
                  <a:moveTo>
                    <a:pt x="3465576" y="28194"/>
                  </a:moveTo>
                  <a:lnTo>
                    <a:pt x="3445764" y="28194"/>
                  </a:lnTo>
                  <a:lnTo>
                    <a:pt x="3445764" y="48006"/>
                  </a:lnTo>
                  <a:lnTo>
                    <a:pt x="3465576" y="48006"/>
                  </a:lnTo>
                  <a:lnTo>
                    <a:pt x="3465576" y="28194"/>
                  </a:lnTo>
                  <a:close/>
                </a:path>
                <a:path w="4703445" h="710564">
                  <a:moveTo>
                    <a:pt x="3505200" y="28194"/>
                  </a:moveTo>
                  <a:lnTo>
                    <a:pt x="3485388" y="28194"/>
                  </a:lnTo>
                  <a:lnTo>
                    <a:pt x="3485388" y="48006"/>
                  </a:lnTo>
                  <a:lnTo>
                    <a:pt x="3505200" y="48006"/>
                  </a:lnTo>
                  <a:lnTo>
                    <a:pt x="3505200" y="28194"/>
                  </a:lnTo>
                  <a:close/>
                </a:path>
                <a:path w="4703445" h="710564">
                  <a:moveTo>
                    <a:pt x="3544824" y="28194"/>
                  </a:moveTo>
                  <a:lnTo>
                    <a:pt x="3525012" y="28194"/>
                  </a:lnTo>
                  <a:lnTo>
                    <a:pt x="3525012" y="48006"/>
                  </a:lnTo>
                  <a:lnTo>
                    <a:pt x="3544824" y="48006"/>
                  </a:lnTo>
                  <a:lnTo>
                    <a:pt x="3544824" y="28194"/>
                  </a:lnTo>
                  <a:close/>
                </a:path>
                <a:path w="4703445" h="710564">
                  <a:moveTo>
                    <a:pt x="3584448" y="28194"/>
                  </a:moveTo>
                  <a:lnTo>
                    <a:pt x="3564636" y="28194"/>
                  </a:lnTo>
                  <a:lnTo>
                    <a:pt x="3564636" y="48006"/>
                  </a:lnTo>
                  <a:lnTo>
                    <a:pt x="3584448" y="48006"/>
                  </a:lnTo>
                  <a:lnTo>
                    <a:pt x="3584448" y="28194"/>
                  </a:lnTo>
                  <a:close/>
                </a:path>
                <a:path w="4703445" h="710564">
                  <a:moveTo>
                    <a:pt x="3624072" y="28194"/>
                  </a:moveTo>
                  <a:lnTo>
                    <a:pt x="3604260" y="28194"/>
                  </a:lnTo>
                  <a:lnTo>
                    <a:pt x="3604260" y="48006"/>
                  </a:lnTo>
                  <a:lnTo>
                    <a:pt x="3624072" y="48006"/>
                  </a:lnTo>
                  <a:lnTo>
                    <a:pt x="3624072" y="28194"/>
                  </a:lnTo>
                  <a:close/>
                </a:path>
                <a:path w="4703445" h="710564">
                  <a:moveTo>
                    <a:pt x="3663696" y="28194"/>
                  </a:moveTo>
                  <a:lnTo>
                    <a:pt x="3643884" y="28194"/>
                  </a:lnTo>
                  <a:lnTo>
                    <a:pt x="3643884" y="48006"/>
                  </a:lnTo>
                  <a:lnTo>
                    <a:pt x="3663696" y="48006"/>
                  </a:lnTo>
                  <a:lnTo>
                    <a:pt x="3663696" y="28194"/>
                  </a:lnTo>
                  <a:close/>
                </a:path>
                <a:path w="4703445" h="710564">
                  <a:moveTo>
                    <a:pt x="3703320" y="28194"/>
                  </a:moveTo>
                  <a:lnTo>
                    <a:pt x="3683495" y="28194"/>
                  </a:lnTo>
                  <a:lnTo>
                    <a:pt x="3683495" y="48006"/>
                  </a:lnTo>
                  <a:lnTo>
                    <a:pt x="3703320" y="48006"/>
                  </a:lnTo>
                  <a:lnTo>
                    <a:pt x="3703320" y="28194"/>
                  </a:lnTo>
                  <a:close/>
                </a:path>
                <a:path w="4703445" h="710564">
                  <a:moveTo>
                    <a:pt x="3742944" y="28194"/>
                  </a:moveTo>
                  <a:lnTo>
                    <a:pt x="3723132" y="28194"/>
                  </a:lnTo>
                  <a:lnTo>
                    <a:pt x="3723132" y="48006"/>
                  </a:lnTo>
                  <a:lnTo>
                    <a:pt x="3742944" y="48006"/>
                  </a:lnTo>
                  <a:lnTo>
                    <a:pt x="3742944" y="28194"/>
                  </a:lnTo>
                  <a:close/>
                </a:path>
                <a:path w="4703445" h="710564">
                  <a:moveTo>
                    <a:pt x="3782568" y="28194"/>
                  </a:moveTo>
                  <a:lnTo>
                    <a:pt x="3762756" y="28194"/>
                  </a:lnTo>
                  <a:lnTo>
                    <a:pt x="3762756" y="48006"/>
                  </a:lnTo>
                  <a:lnTo>
                    <a:pt x="3782568" y="48006"/>
                  </a:lnTo>
                  <a:lnTo>
                    <a:pt x="3782568" y="28194"/>
                  </a:lnTo>
                  <a:close/>
                </a:path>
                <a:path w="4703445" h="710564">
                  <a:moveTo>
                    <a:pt x="3822192" y="28194"/>
                  </a:moveTo>
                  <a:lnTo>
                    <a:pt x="3802380" y="28194"/>
                  </a:lnTo>
                  <a:lnTo>
                    <a:pt x="3802380" y="48006"/>
                  </a:lnTo>
                  <a:lnTo>
                    <a:pt x="3822192" y="48006"/>
                  </a:lnTo>
                  <a:lnTo>
                    <a:pt x="3822192" y="28194"/>
                  </a:lnTo>
                  <a:close/>
                </a:path>
                <a:path w="4703445" h="710564">
                  <a:moveTo>
                    <a:pt x="3861816" y="28194"/>
                  </a:moveTo>
                  <a:lnTo>
                    <a:pt x="3842004" y="28194"/>
                  </a:lnTo>
                  <a:lnTo>
                    <a:pt x="3842004" y="48006"/>
                  </a:lnTo>
                  <a:lnTo>
                    <a:pt x="3861816" y="48006"/>
                  </a:lnTo>
                  <a:lnTo>
                    <a:pt x="3861816" y="28194"/>
                  </a:lnTo>
                  <a:close/>
                </a:path>
                <a:path w="4703445" h="710564">
                  <a:moveTo>
                    <a:pt x="3901440" y="28194"/>
                  </a:moveTo>
                  <a:lnTo>
                    <a:pt x="3881628" y="28194"/>
                  </a:lnTo>
                  <a:lnTo>
                    <a:pt x="3881628" y="48006"/>
                  </a:lnTo>
                  <a:lnTo>
                    <a:pt x="3901440" y="48006"/>
                  </a:lnTo>
                  <a:lnTo>
                    <a:pt x="3901440" y="28194"/>
                  </a:lnTo>
                  <a:close/>
                </a:path>
                <a:path w="4703445" h="710564">
                  <a:moveTo>
                    <a:pt x="3941064" y="28194"/>
                  </a:moveTo>
                  <a:lnTo>
                    <a:pt x="3921252" y="28194"/>
                  </a:lnTo>
                  <a:lnTo>
                    <a:pt x="3921252" y="48006"/>
                  </a:lnTo>
                  <a:lnTo>
                    <a:pt x="3941064" y="48006"/>
                  </a:lnTo>
                  <a:lnTo>
                    <a:pt x="3941064" y="28194"/>
                  </a:lnTo>
                  <a:close/>
                </a:path>
                <a:path w="4703445" h="710564">
                  <a:moveTo>
                    <a:pt x="3980688" y="28194"/>
                  </a:moveTo>
                  <a:lnTo>
                    <a:pt x="3960876" y="28194"/>
                  </a:lnTo>
                  <a:lnTo>
                    <a:pt x="3960876" y="48006"/>
                  </a:lnTo>
                  <a:lnTo>
                    <a:pt x="3980688" y="48006"/>
                  </a:lnTo>
                  <a:lnTo>
                    <a:pt x="3980688" y="28194"/>
                  </a:lnTo>
                  <a:close/>
                </a:path>
                <a:path w="4703445" h="710564">
                  <a:moveTo>
                    <a:pt x="4020312" y="28194"/>
                  </a:moveTo>
                  <a:lnTo>
                    <a:pt x="4000500" y="28194"/>
                  </a:lnTo>
                  <a:lnTo>
                    <a:pt x="4000500" y="48006"/>
                  </a:lnTo>
                  <a:lnTo>
                    <a:pt x="4020312" y="48006"/>
                  </a:lnTo>
                  <a:lnTo>
                    <a:pt x="4020312" y="28194"/>
                  </a:lnTo>
                  <a:close/>
                </a:path>
                <a:path w="4703445" h="710564">
                  <a:moveTo>
                    <a:pt x="4059936" y="28194"/>
                  </a:moveTo>
                  <a:lnTo>
                    <a:pt x="4040124" y="28194"/>
                  </a:lnTo>
                  <a:lnTo>
                    <a:pt x="4040124" y="48006"/>
                  </a:lnTo>
                  <a:lnTo>
                    <a:pt x="4059936" y="48006"/>
                  </a:lnTo>
                  <a:lnTo>
                    <a:pt x="4059936" y="28194"/>
                  </a:lnTo>
                  <a:close/>
                </a:path>
                <a:path w="4703445" h="710564">
                  <a:moveTo>
                    <a:pt x="4099560" y="28194"/>
                  </a:moveTo>
                  <a:lnTo>
                    <a:pt x="4079748" y="28194"/>
                  </a:lnTo>
                  <a:lnTo>
                    <a:pt x="4079748" y="48006"/>
                  </a:lnTo>
                  <a:lnTo>
                    <a:pt x="4099560" y="48006"/>
                  </a:lnTo>
                  <a:lnTo>
                    <a:pt x="4099560" y="28194"/>
                  </a:lnTo>
                  <a:close/>
                </a:path>
                <a:path w="4703445" h="710564">
                  <a:moveTo>
                    <a:pt x="4139184" y="28194"/>
                  </a:moveTo>
                  <a:lnTo>
                    <a:pt x="4119372" y="28194"/>
                  </a:lnTo>
                  <a:lnTo>
                    <a:pt x="4119372" y="48006"/>
                  </a:lnTo>
                  <a:lnTo>
                    <a:pt x="4139184" y="48006"/>
                  </a:lnTo>
                  <a:lnTo>
                    <a:pt x="4139184" y="28194"/>
                  </a:lnTo>
                  <a:close/>
                </a:path>
                <a:path w="4703445" h="710564">
                  <a:moveTo>
                    <a:pt x="4178808" y="28194"/>
                  </a:moveTo>
                  <a:lnTo>
                    <a:pt x="4158996" y="28194"/>
                  </a:lnTo>
                  <a:lnTo>
                    <a:pt x="4158996" y="48006"/>
                  </a:lnTo>
                  <a:lnTo>
                    <a:pt x="4178808" y="48006"/>
                  </a:lnTo>
                  <a:lnTo>
                    <a:pt x="4178808" y="28194"/>
                  </a:lnTo>
                  <a:close/>
                </a:path>
                <a:path w="4703445" h="710564">
                  <a:moveTo>
                    <a:pt x="4218432" y="28194"/>
                  </a:moveTo>
                  <a:lnTo>
                    <a:pt x="4198620" y="28194"/>
                  </a:lnTo>
                  <a:lnTo>
                    <a:pt x="4198620" y="48006"/>
                  </a:lnTo>
                  <a:lnTo>
                    <a:pt x="4218432" y="48006"/>
                  </a:lnTo>
                  <a:lnTo>
                    <a:pt x="4218432" y="28194"/>
                  </a:lnTo>
                  <a:close/>
                </a:path>
                <a:path w="4703445" h="710564">
                  <a:moveTo>
                    <a:pt x="4258056" y="28194"/>
                  </a:moveTo>
                  <a:lnTo>
                    <a:pt x="4238244" y="28194"/>
                  </a:lnTo>
                  <a:lnTo>
                    <a:pt x="4238244" y="48006"/>
                  </a:lnTo>
                  <a:lnTo>
                    <a:pt x="4258056" y="48006"/>
                  </a:lnTo>
                  <a:lnTo>
                    <a:pt x="4258056" y="28194"/>
                  </a:lnTo>
                  <a:close/>
                </a:path>
                <a:path w="4703445" h="710564">
                  <a:moveTo>
                    <a:pt x="4297680" y="28194"/>
                  </a:moveTo>
                  <a:lnTo>
                    <a:pt x="4277868" y="28194"/>
                  </a:lnTo>
                  <a:lnTo>
                    <a:pt x="4277868" y="48006"/>
                  </a:lnTo>
                  <a:lnTo>
                    <a:pt x="4297680" y="48006"/>
                  </a:lnTo>
                  <a:lnTo>
                    <a:pt x="4297680" y="28194"/>
                  </a:lnTo>
                  <a:close/>
                </a:path>
                <a:path w="4703445" h="710564">
                  <a:moveTo>
                    <a:pt x="4337304" y="28194"/>
                  </a:moveTo>
                  <a:lnTo>
                    <a:pt x="4317492" y="28194"/>
                  </a:lnTo>
                  <a:lnTo>
                    <a:pt x="4317492" y="48006"/>
                  </a:lnTo>
                  <a:lnTo>
                    <a:pt x="4337304" y="48006"/>
                  </a:lnTo>
                  <a:lnTo>
                    <a:pt x="4337304" y="28194"/>
                  </a:lnTo>
                  <a:close/>
                </a:path>
                <a:path w="4703445" h="710564">
                  <a:moveTo>
                    <a:pt x="4376928" y="28194"/>
                  </a:moveTo>
                  <a:lnTo>
                    <a:pt x="4357116" y="28194"/>
                  </a:lnTo>
                  <a:lnTo>
                    <a:pt x="4357116" y="48006"/>
                  </a:lnTo>
                  <a:lnTo>
                    <a:pt x="4376928" y="48006"/>
                  </a:lnTo>
                  <a:lnTo>
                    <a:pt x="4376928" y="28194"/>
                  </a:lnTo>
                  <a:close/>
                </a:path>
                <a:path w="4703445" h="710564">
                  <a:moveTo>
                    <a:pt x="4416552" y="28194"/>
                  </a:moveTo>
                  <a:lnTo>
                    <a:pt x="4396740" y="28194"/>
                  </a:lnTo>
                  <a:lnTo>
                    <a:pt x="4396740" y="48006"/>
                  </a:lnTo>
                  <a:lnTo>
                    <a:pt x="4416552" y="48006"/>
                  </a:lnTo>
                  <a:lnTo>
                    <a:pt x="4416552" y="28194"/>
                  </a:lnTo>
                  <a:close/>
                </a:path>
                <a:path w="4703445" h="710564">
                  <a:moveTo>
                    <a:pt x="4456176" y="28194"/>
                  </a:moveTo>
                  <a:lnTo>
                    <a:pt x="4436364" y="28194"/>
                  </a:lnTo>
                  <a:lnTo>
                    <a:pt x="4436364" y="48006"/>
                  </a:lnTo>
                  <a:lnTo>
                    <a:pt x="4456176" y="48006"/>
                  </a:lnTo>
                  <a:lnTo>
                    <a:pt x="4456176" y="28194"/>
                  </a:lnTo>
                  <a:close/>
                </a:path>
                <a:path w="4703445" h="710564">
                  <a:moveTo>
                    <a:pt x="4495800" y="28194"/>
                  </a:moveTo>
                  <a:lnTo>
                    <a:pt x="4475988" y="28194"/>
                  </a:lnTo>
                  <a:lnTo>
                    <a:pt x="4475988" y="48006"/>
                  </a:lnTo>
                  <a:lnTo>
                    <a:pt x="4495800" y="48006"/>
                  </a:lnTo>
                  <a:lnTo>
                    <a:pt x="4495800" y="28194"/>
                  </a:lnTo>
                  <a:close/>
                </a:path>
                <a:path w="4703445" h="710564">
                  <a:moveTo>
                    <a:pt x="4535424" y="28194"/>
                  </a:moveTo>
                  <a:lnTo>
                    <a:pt x="4515612" y="28194"/>
                  </a:lnTo>
                  <a:lnTo>
                    <a:pt x="4515612" y="48006"/>
                  </a:lnTo>
                  <a:lnTo>
                    <a:pt x="4535424" y="48006"/>
                  </a:lnTo>
                  <a:lnTo>
                    <a:pt x="4535424" y="28194"/>
                  </a:lnTo>
                  <a:close/>
                </a:path>
                <a:path w="4703445" h="710564">
                  <a:moveTo>
                    <a:pt x="4575048" y="28194"/>
                  </a:moveTo>
                  <a:lnTo>
                    <a:pt x="4555236" y="28194"/>
                  </a:lnTo>
                  <a:lnTo>
                    <a:pt x="4555236" y="48006"/>
                  </a:lnTo>
                  <a:lnTo>
                    <a:pt x="4575048" y="48006"/>
                  </a:lnTo>
                  <a:lnTo>
                    <a:pt x="4575048" y="28194"/>
                  </a:lnTo>
                  <a:close/>
                </a:path>
                <a:path w="4703445" h="710564">
                  <a:moveTo>
                    <a:pt x="4614672" y="28194"/>
                  </a:moveTo>
                  <a:lnTo>
                    <a:pt x="4594860" y="28194"/>
                  </a:lnTo>
                  <a:lnTo>
                    <a:pt x="4594860" y="48006"/>
                  </a:lnTo>
                  <a:lnTo>
                    <a:pt x="4614672" y="48006"/>
                  </a:lnTo>
                  <a:lnTo>
                    <a:pt x="4614672" y="28194"/>
                  </a:lnTo>
                  <a:close/>
                </a:path>
                <a:path w="4703445" h="710564">
                  <a:moveTo>
                    <a:pt x="4674870" y="608076"/>
                  </a:moveTo>
                  <a:lnTo>
                    <a:pt x="4655058" y="608076"/>
                  </a:lnTo>
                  <a:lnTo>
                    <a:pt x="4655058" y="627888"/>
                  </a:lnTo>
                  <a:lnTo>
                    <a:pt x="4674870" y="627888"/>
                  </a:lnTo>
                  <a:lnTo>
                    <a:pt x="4674870" y="608076"/>
                  </a:lnTo>
                  <a:close/>
                </a:path>
                <a:path w="4703445" h="710564">
                  <a:moveTo>
                    <a:pt x="4674870" y="568452"/>
                  </a:moveTo>
                  <a:lnTo>
                    <a:pt x="4655058" y="568452"/>
                  </a:lnTo>
                  <a:lnTo>
                    <a:pt x="4655058" y="588264"/>
                  </a:lnTo>
                  <a:lnTo>
                    <a:pt x="4674870" y="588264"/>
                  </a:lnTo>
                  <a:lnTo>
                    <a:pt x="4674870" y="568452"/>
                  </a:lnTo>
                  <a:close/>
                </a:path>
                <a:path w="4703445" h="710564">
                  <a:moveTo>
                    <a:pt x="4674870" y="528828"/>
                  </a:moveTo>
                  <a:lnTo>
                    <a:pt x="4655058" y="528828"/>
                  </a:lnTo>
                  <a:lnTo>
                    <a:pt x="4655058" y="548640"/>
                  </a:lnTo>
                  <a:lnTo>
                    <a:pt x="4674870" y="548640"/>
                  </a:lnTo>
                  <a:lnTo>
                    <a:pt x="4674870" y="528828"/>
                  </a:lnTo>
                  <a:close/>
                </a:path>
                <a:path w="4703445" h="710564">
                  <a:moveTo>
                    <a:pt x="4674870" y="489204"/>
                  </a:moveTo>
                  <a:lnTo>
                    <a:pt x="4655058" y="489204"/>
                  </a:lnTo>
                  <a:lnTo>
                    <a:pt x="4655058" y="509016"/>
                  </a:lnTo>
                  <a:lnTo>
                    <a:pt x="4674870" y="509016"/>
                  </a:lnTo>
                  <a:lnTo>
                    <a:pt x="4674870" y="489204"/>
                  </a:lnTo>
                  <a:close/>
                </a:path>
                <a:path w="4703445" h="710564">
                  <a:moveTo>
                    <a:pt x="4674870" y="449580"/>
                  </a:moveTo>
                  <a:lnTo>
                    <a:pt x="4655058" y="449580"/>
                  </a:lnTo>
                  <a:lnTo>
                    <a:pt x="4655058" y="469392"/>
                  </a:lnTo>
                  <a:lnTo>
                    <a:pt x="4674870" y="469392"/>
                  </a:lnTo>
                  <a:lnTo>
                    <a:pt x="4674870" y="449580"/>
                  </a:lnTo>
                  <a:close/>
                </a:path>
                <a:path w="4703445" h="710564">
                  <a:moveTo>
                    <a:pt x="4674870" y="409956"/>
                  </a:moveTo>
                  <a:lnTo>
                    <a:pt x="4655058" y="409956"/>
                  </a:lnTo>
                  <a:lnTo>
                    <a:pt x="4655058" y="429768"/>
                  </a:lnTo>
                  <a:lnTo>
                    <a:pt x="4674870" y="429768"/>
                  </a:lnTo>
                  <a:lnTo>
                    <a:pt x="4674870" y="409956"/>
                  </a:lnTo>
                  <a:close/>
                </a:path>
                <a:path w="4703445" h="710564">
                  <a:moveTo>
                    <a:pt x="4674870" y="370332"/>
                  </a:moveTo>
                  <a:lnTo>
                    <a:pt x="4655058" y="370332"/>
                  </a:lnTo>
                  <a:lnTo>
                    <a:pt x="4655058" y="390144"/>
                  </a:lnTo>
                  <a:lnTo>
                    <a:pt x="4674870" y="390144"/>
                  </a:lnTo>
                  <a:lnTo>
                    <a:pt x="4674870" y="370332"/>
                  </a:lnTo>
                  <a:close/>
                </a:path>
                <a:path w="4703445" h="710564">
                  <a:moveTo>
                    <a:pt x="4674870" y="330708"/>
                  </a:moveTo>
                  <a:lnTo>
                    <a:pt x="4655058" y="330708"/>
                  </a:lnTo>
                  <a:lnTo>
                    <a:pt x="4655058" y="350520"/>
                  </a:lnTo>
                  <a:lnTo>
                    <a:pt x="4674870" y="350520"/>
                  </a:lnTo>
                  <a:lnTo>
                    <a:pt x="4674870" y="330708"/>
                  </a:lnTo>
                  <a:close/>
                </a:path>
                <a:path w="4703445" h="710564">
                  <a:moveTo>
                    <a:pt x="4674870" y="291084"/>
                  </a:moveTo>
                  <a:lnTo>
                    <a:pt x="4655058" y="291084"/>
                  </a:lnTo>
                  <a:lnTo>
                    <a:pt x="4655058" y="310896"/>
                  </a:lnTo>
                  <a:lnTo>
                    <a:pt x="4674870" y="310896"/>
                  </a:lnTo>
                  <a:lnTo>
                    <a:pt x="4674870" y="291084"/>
                  </a:lnTo>
                  <a:close/>
                </a:path>
                <a:path w="4703445" h="710564">
                  <a:moveTo>
                    <a:pt x="4674870" y="251460"/>
                  </a:moveTo>
                  <a:lnTo>
                    <a:pt x="4655058" y="251460"/>
                  </a:lnTo>
                  <a:lnTo>
                    <a:pt x="4655058" y="271272"/>
                  </a:lnTo>
                  <a:lnTo>
                    <a:pt x="4674870" y="271272"/>
                  </a:lnTo>
                  <a:lnTo>
                    <a:pt x="4674870" y="251460"/>
                  </a:lnTo>
                  <a:close/>
                </a:path>
                <a:path w="4703445" h="710564">
                  <a:moveTo>
                    <a:pt x="4674870" y="211836"/>
                  </a:moveTo>
                  <a:lnTo>
                    <a:pt x="4655058" y="211836"/>
                  </a:lnTo>
                  <a:lnTo>
                    <a:pt x="4655058" y="231648"/>
                  </a:lnTo>
                  <a:lnTo>
                    <a:pt x="4674870" y="231648"/>
                  </a:lnTo>
                  <a:lnTo>
                    <a:pt x="4674870" y="211836"/>
                  </a:lnTo>
                  <a:close/>
                </a:path>
                <a:path w="4703445" h="710564">
                  <a:moveTo>
                    <a:pt x="4674870" y="172212"/>
                  </a:moveTo>
                  <a:lnTo>
                    <a:pt x="4655058" y="172212"/>
                  </a:lnTo>
                  <a:lnTo>
                    <a:pt x="4655058" y="192024"/>
                  </a:lnTo>
                  <a:lnTo>
                    <a:pt x="4674870" y="192024"/>
                  </a:lnTo>
                  <a:lnTo>
                    <a:pt x="4674870" y="172212"/>
                  </a:lnTo>
                  <a:close/>
                </a:path>
                <a:path w="4703445" h="710564">
                  <a:moveTo>
                    <a:pt x="4674870" y="132588"/>
                  </a:moveTo>
                  <a:lnTo>
                    <a:pt x="4655058" y="132588"/>
                  </a:lnTo>
                  <a:lnTo>
                    <a:pt x="4655058" y="152400"/>
                  </a:lnTo>
                  <a:lnTo>
                    <a:pt x="4674870" y="152400"/>
                  </a:lnTo>
                  <a:lnTo>
                    <a:pt x="4674870" y="132588"/>
                  </a:lnTo>
                  <a:close/>
                </a:path>
                <a:path w="4703445" h="710564">
                  <a:moveTo>
                    <a:pt x="4674870" y="92964"/>
                  </a:moveTo>
                  <a:lnTo>
                    <a:pt x="4655058" y="92964"/>
                  </a:lnTo>
                  <a:lnTo>
                    <a:pt x="4655058" y="112776"/>
                  </a:lnTo>
                  <a:lnTo>
                    <a:pt x="4674870" y="112776"/>
                  </a:lnTo>
                  <a:lnTo>
                    <a:pt x="4674870" y="92964"/>
                  </a:lnTo>
                  <a:close/>
                </a:path>
                <a:path w="4703445" h="710564">
                  <a:moveTo>
                    <a:pt x="4703064" y="672211"/>
                  </a:moveTo>
                  <a:lnTo>
                    <a:pt x="4702111" y="667524"/>
                  </a:lnTo>
                  <a:lnTo>
                    <a:pt x="4700067" y="657428"/>
                  </a:lnTo>
                  <a:lnTo>
                    <a:pt x="4693526" y="647712"/>
                  </a:lnTo>
                  <a:lnTo>
                    <a:pt x="4691913" y="645312"/>
                  </a:lnTo>
                  <a:lnTo>
                    <a:pt x="4679810" y="637120"/>
                  </a:lnTo>
                  <a:lnTo>
                    <a:pt x="4664964" y="634123"/>
                  </a:lnTo>
                  <a:lnTo>
                    <a:pt x="4650105" y="637120"/>
                  </a:lnTo>
                  <a:lnTo>
                    <a:pt x="4638002" y="645312"/>
                  </a:lnTo>
                  <a:lnTo>
                    <a:pt x="4629848" y="657428"/>
                  </a:lnTo>
                  <a:lnTo>
                    <a:pt x="4626864" y="672211"/>
                  </a:lnTo>
                  <a:lnTo>
                    <a:pt x="4629848" y="687070"/>
                  </a:lnTo>
                  <a:lnTo>
                    <a:pt x="4638002" y="699173"/>
                  </a:lnTo>
                  <a:lnTo>
                    <a:pt x="4650105" y="707326"/>
                  </a:lnTo>
                  <a:lnTo>
                    <a:pt x="4664964" y="710311"/>
                  </a:lnTo>
                  <a:lnTo>
                    <a:pt x="4679810" y="707326"/>
                  </a:lnTo>
                  <a:lnTo>
                    <a:pt x="4691913" y="699173"/>
                  </a:lnTo>
                  <a:lnTo>
                    <a:pt x="4700067" y="687070"/>
                  </a:lnTo>
                  <a:lnTo>
                    <a:pt x="4703064" y="672211"/>
                  </a:lnTo>
                  <a:close/>
                </a:path>
                <a:path w="4703445" h="710564">
                  <a:moveTo>
                    <a:pt x="4703064" y="38100"/>
                  </a:moveTo>
                  <a:lnTo>
                    <a:pt x="4701057" y="28194"/>
                  </a:lnTo>
                  <a:lnTo>
                    <a:pt x="4700067" y="23253"/>
                  </a:lnTo>
                  <a:lnTo>
                    <a:pt x="4691913" y="11150"/>
                  </a:lnTo>
                  <a:lnTo>
                    <a:pt x="4679810" y="2997"/>
                  </a:lnTo>
                  <a:lnTo>
                    <a:pt x="4664964" y="0"/>
                  </a:lnTo>
                  <a:lnTo>
                    <a:pt x="4650168" y="2997"/>
                  </a:lnTo>
                  <a:lnTo>
                    <a:pt x="4638052" y="11150"/>
                  </a:lnTo>
                  <a:lnTo>
                    <a:pt x="4629861" y="23253"/>
                  </a:lnTo>
                  <a:lnTo>
                    <a:pt x="4626864" y="38100"/>
                  </a:lnTo>
                  <a:lnTo>
                    <a:pt x="4628388" y="45707"/>
                  </a:lnTo>
                  <a:lnTo>
                    <a:pt x="4626864" y="53340"/>
                  </a:lnTo>
                  <a:lnTo>
                    <a:pt x="4629848" y="68199"/>
                  </a:lnTo>
                  <a:lnTo>
                    <a:pt x="4638002" y="80302"/>
                  </a:lnTo>
                  <a:lnTo>
                    <a:pt x="4650105" y="88455"/>
                  </a:lnTo>
                  <a:lnTo>
                    <a:pt x="4664964" y="91440"/>
                  </a:lnTo>
                  <a:lnTo>
                    <a:pt x="4679810" y="88455"/>
                  </a:lnTo>
                  <a:lnTo>
                    <a:pt x="4691913" y="80302"/>
                  </a:lnTo>
                  <a:lnTo>
                    <a:pt x="4696726" y="73152"/>
                  </a:lnTo>
                  <a:lnTo>
                    <a:pt x="4700067" y="68199"/>
                  </a:lnTo>
                  <a:lnTo>
                    <a:pt x="4703064" y="53340"/>
                  </a:lnTo>
                  <a:lnTo>
                    <a:pt x="4701514" y="45707"/>
                  </a:lnTo>
                  <a:lnTo>
                    <a:pt x="4703064" y="38100"/>
                  </a:lnTo>
                  <a:close/>
                </a:path>
              </a:pathLst>
            </a:custGeom>
            <a:solidFill>
              <a:srgbClr val="17375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 flipV="1">
              <a:off x="333755" y="5085081"/>
              <a:ext cx="10570719" cy="45719"/>
            </a:xfrm>
            <a:custGeom>
              <a:avLst/>
              <a:gdLst/>
              <a:ahLst/>
              <a:cxnLst/>
              <a:rect l="l" t="t" r="r" b="b"/>
              <a:pathLst>
                <a:path w="8258809">
                  <a:moveTo>
                    <a:pt x="0" y="0"/>
                  </a:moveTo>
                  <a:lnTo>
                    <a:pt x="8258556" y="0"/>
                  </a:lnTo>
                </a:path>
              </a:pathLst>
            </a:custGeom>
            <a:ln w="47751">
              <a:solidFill>
                <a:srgbClr val="17375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3626358" y="5127498"/>
              <a:ext cx="4700270" cy="86995"/>
            </a:xfrm>
            <a:custGeom>
              <a:avLst/>
              <a:gdLst/>
              <a:ahLst/>
              <a:cxnLst/>
              <a:rect l="l" t="t" r="r" b="b"/>
              <a:pathLst>
                <a:path w="4700270" h="86995">
                  <a:moveTo>
                    <a:pt x="1566671" y="0"/>
                  </a:moveTo>
                  <a:lnTo>
                    <a:pt x="1566671" y="76072"/>
                  </a:lnTo>
                </a:path>
                <a:path w="4700270" h="86995">
                  <a:moveTo>
                    <a:pt x="0" y="10668"/>
                  </a:moveTo>
                  <a:lnTo>
                    <a:pt x="0" y="86740"/>
                  </a:lnTo>
                </a:path>
                <a:path w="4700270" h="86995">
                  <a:moveTo>
                    <a:pt x="3208019" y="7619"/>
                  </a:moveTo>
                  <a:lnTo>
                    <a:pt x="3208019" y="83693"/>
                  </a:lnTo>
                </a:path>
                <a:path w="4700270" h="86995">
                  <a:moveTo>
                    <a:pt x="4700016" y="0"/>
                  </a:moveTo>
                  <a:lnTo>
                    <a:pt x="4700016" y="76072"/>
                  </a:lnTo>
                </a:path>
              </a:pathLst>
            </a:custGeom>
            <a:ln w="19812">
              <a:solidFill>
                <a:srgbClr val="17375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5443473" y="4084701"/>
            <a:ext cx="1386332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dirty="0" smtClean="0">
                <a:latin typeface="Arial Black" panose="020B0A04020102020204" pitchFamily="34" charset="0"/>
                <a:cs typeface="Times New Roman"/>
              </a:rPr>
              <a:t>72 147,0</a:t>
            </a:r>
            <a:endParaRPr dirty="0">
              <a:latin typeface="Arial Black" panose="020B0A04020102020204" pitchFamily="34" charset="0"/>
              <a:cs typeface="Times New Roman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9185910" y="1486662"/>
            <a:ext cx="2735580" cy="1694815"/>
            <a:chOff x="9185910" y="1486662"/>
            <a:chExt cx="2735580" cy="1694815"/>
          </a:xfrm>
        </p:grpSpPr>
        <p:sp>
          <p:nvSpPr>
            <p:cNvPr id="14" name="object 14"/>
            <p:cNvSpPr/>
            <p:nvPr/>
          </p:nvSpPr>
          <p:spPr>
            <a:xfrm>
              <a:off x="10243716" y="2385822"/>
              <a:ext cx="1677774" cy="795655"/>
            </a:xfrm>
            <a:custGeom>
              <a:avLst/>
              <a:gdLst/>
              <a:ahLst/>
              <a:cxnLst/>
              <a:rect l="l" t="t" r="r" b="b"/>
              <a:pathLst>
                <a:path w="1432559" h="795655">
                  <a:moveTo>
                    <a:pt x="0" y="795527"/>
                  </a:moveTo>
                  <a:lnTo>
                    <a:pt x="1432559" y="795527"/>
                  </a:lnTo>
                  <a:lnTo>
                    <a:pt x="1432559" y="0"/>
                  </a:lnTo>
                  <a:lnTo>
                    <a:pt x="0" y="0"/>
                  </a:lnTo>
                  <a:lnTo>
                    <a:pt x="0" y="795527"/>
                  </a:lnTo>
                  <a:close/>
                </a:path>
              </a:pathLst>
            </a:custGeom>
            <a:ln w="25908">
              <a:solidFill>
                <a:srgbClr val="385D8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9185910" y="1486662"/>
              <a:ext cx="1983105" cy="992505"/>
            </a:xfrm>
            <a:custGeom>
              <a:avLst/>
              <a:gdLst/>
              <a:ahLst/>
              <a:cxnLst/>
              <a:rect l="l" t="t" r="r" b="b"/>
              <a:pathLst>
                <a:path w="1983104" h="992505">
                  <a:moveTo>
                    <a:pt x="1982724" y="0"/>
                  </a:moveTo>
                  <a:lnTo>
                    <a:pt x="0" y="0"/>
                  </a:lnTo>
                  <a:lnTo>
                    <a:pt x="0" y="992124"/>
                  </a:lnTo>
                  <a:lnTo>
                    <a:pt x="1982724" y="992124"/>
                  </a:lnTo>
                  <a:lnTo>
                    <a:pt x="1982724" y="0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>
              <a:pPr algn="ctr"/>
              <a:endParaRPr lang="ru-RU" sz="1000" dirty="0" smtClean="0">
                <a:latin typeface="Arial Black" panose="020B0A04020102020204" pitchFamily="34" charset="0"/>
              </a:endParaRPr>
            </a:p>
            <a:p>
              <a:pPr algn="ctr"/>
              <a:r>
                <a:rPr lang="ru-RU" dirty="0" smtClean="0">
                  <a:latin typeface="Arial Black" panose="020B0A04020102020204" pitchFamily="34" charset="0"/>
                </a:rPr>
                <a:t>Всего расходов</a:t>
              </a:r>
              <a:endParaRPr dirty="0">
                <a:latin typeface="Arial Black" panose="020B0A04020102020204" pitchFamily="34" charset="0"/>
              </a:endParaRPr>
            </a:p>
          </p:txBody>
        </p:sp>
        <p:sp>
          <p:nvSpPr>
            <p:cNvPr id="20" name="object 20"/>
            <p:cNvSpPr/>
            <p:nvPr/>
          </p:nvSpPr>
          <p:spPr>
            <a:xfrm>
              <a:off x="9185910" y="1486662"/>
              <a:ext cx="1983105" cy="992505"/>
            </a:xfrm>
            <a:custGeom>
              <a:avLst/>
              <a:gdLst/>
              <a:ahLst/>
              <a:cxnLst/>
              <a:rect l="l" t="t" r="r" b="b"/>
              <a:pathLst>
                <a:path w="1983104" h="992505">
                  <a:moveTo>
                    <a:pt x="0" y="992124"/>
                  </a:moveTo>
                  <a:lnTo>
                    <a:pt x="1982724" y="992124"/>
                  </a:lnTo>
                  <a:lnTo>
                    <a:pt x="1982724" y="0"/>
                  </a:lnTo>
                  <a:lnTo>
                    <a:pt x="0" y="0"/>
                  </a:lnTo>
                  <a:lnTo>
                    <a:pt x="0" y="992124"/>
                  </a:lnTo>
                  <a:close/>
                </a:path>
              </a:pathLst>
            </a:custGeom>
            <a:ln w="25908">
              <a:solidFill>
                <a:srgbClr val="4F81B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2" name="object 52"/>
          <p:cNvSpPr txBox="1"/>
          <p:nvPr/>
        </p:nvSpPr>
        <p:spPr>
          <a:xfrm>
            <a:off x="376048" y="5217921"/>
            <a:ext cx="1631313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635" algn="ctr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latin typeface="Arial Black" panose="020B0A04020102020204" pitchFamily="34" charset="0"/>
                <a:cs typeface="Times New Roman"/>
              </a:rPr>
              <a:t>Оплата </a:t>
            </a:r>
            <a:r>
              <a:rPr sz="1200" b="1" spc="-15" dirty="0">
                <a:latin typeface="Arial Black" panose="020B0A04020102020204" pitchFamily="34" charset="0"/>
                <a:cs typeface="Times New Roman"/>
              </a:rPr>
              <a:t>труда </a:t>
            </a:r>
            <a:r>
              <a:rPr sz="1200" b="1" dirty="0">
                <a:latin typeface="Arial Black" panose="020B0A04020102020204" pitchFamily="34" charset="0"/>
                <a:cs typeface="Times New Roman"/>
              </a:rPr>
              <a:t>с </a:t>
            </a:r>
            <a:r>
              <a:rPr sz="1200" b="1" spc="5" dirty="0">
                <a:latin typeface="Arial Black" panose="020B0A04020102020204" pitchFamily="34" charset="0"/>
                <a:cs typeface="Times New Roman"/>
              </a:rPr>
              <a:t> </a:t>
            </a:r>
            <a:r>
              <a:rPr sz="1200" b="1" spc="-10" dirty="0">
                <a:latin typeface="Arial Black" panose="020B0A04020102020204" pitchFamily="34" charset="0"/>
                <a:cs typeface="Times New Roman"/>
              </a:rPr>
              <a:t>начислениями</a:t>
            </a:r>
            <a:r>
              <a:rPr sz="1200" b="1" spc="-5" dirty="0">
                <a:latin typeface="Arial Black" panose="020B0A04020102020204" pitchFamily="34" charset="0"/>
                <a:cs typeface="Times New Roman"/>
              </a:rPr>
              <a:t> </a:t>
            </a:r>
            <a:r>
              <a:rPr sz="1200" b="1" dirty="0">
                <a:latin typeface="Arial Black" panose="020B0A04020102020204" pitchFamily="34" charset="0"/>
                <a:cs typeface="Times New Roman"/>
              </a:rPr>
              <a:t>по </a:t>
            </a:r>
            <a:r>
              <a:rPr sz="1200" b="1" spc="5" dirty="0">
                <a:latin typeface="Arial Black" panose="020B0A04020102020204" pitchFamily="34" charset="0"/>
                <a:cs typeface="Times New Roman"/>
              </a:rPr>
              <a:t> </a:t>
            </a:r>
            <a:r>
              <a:rPr sz="1200" b="1" dirty="0">
                <a:latin typeface="Arial Black" panose="020B0A04020102020204" pitchFamily="34" charset="0"/>
                <a:cs typeface="Times New Roman"/>
              </a:rPr>
              <a:t>всем</a:t>
            </a:r>
            <a:r>
              <a:rPr sz="1200" b="1" spc="5" dirty="0">
                <a:latin typeface="Arial Black" panose="020B0A04020102020204" pitchFamily="34" charset="0"/>
                <a:cs typeface="Times New Roman"/>
              </a:rPr>
              <a:t> </a:t>
            </a:r>
            <a:r>
              <a:rPr sz="1200" b="1" spc="-10" dirty="0" err="1">
                <a:latin typeface="Arial Black" panose="020B0A04020102020204" pitchFamily="34" charset="0"/>
                <a:cs typeface="Times New Roman"/>
              </a:rPr>
              <a:t>категориям</a:t>
            </a:r>
            <a:r>
              <a:rPr sz="1200" b="1" spc="-10" dirty="0">
                <a:latin typeface="Arial Black" panose="020B0A04020102020204" pitchFamily="34" charset="0"/>
                <a:cs typeface="Times New Roman"/>
              </a:rPr>
              <a:t> </a:t>
            </a:r>
            <a:r>
              <a:rPr sz="1200" b="1" spc="-5" dirty="0">
                <a:latin typeface="Arial Black" panose="020B0A04020102020204" pitchFamily="34" charset="0"/>
                <a:cs typeface="Times New Roman"/>
              </a:rPr>
              <a:t> </a:t>
            </a:r>
            <a:r>
              <a:rPr sz="1200" b="1" spc="-5" dirty="0" err="1" smtClean="0">
                <a:latin typeface="Arial Black" panose="020B0A04020102020204" pitchFamily="34" charset="0"/>
                <a:cs typeface="Times New Roman"/>
              </a:rPr>
              <a:t>персонала</a:t>
            </a:r>
            <a:endParaRPr sz="1200" dirty="0">
              <a:latin typeface="Arial Black" panose="020B0A04020102020204" pitchFamily="34" charset="0"/>
              <a:cs typeface="Times New Roman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2007361" y="5238750"/>
            <a:ext cx="1616837" cy="149015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r>
              <a:rPr lang="ru-RU" sz="1200" b="1" spc="-5" dirty="0" smtClean="0">
                <a:latin typeface="Arial Black" panose="020B0A04020102020204" pitchFamily="34" charset="0"/>
                <a:cs typeface="Times New Roman"/>
              </a:rPr>
              <a:t>Прочие </a:t>
            </a:r>
            <a:r>
              <a:rPr sz="1200" b="1" spc="-20" dirty="0" err="1" smtClean="0">
                <a:latin typeface="Arial Black" panose="020B0A04020102020204" pitchFamily="34" charset="0"/>
                <a:cs typeface="Times New Roman"/>
              </a:rPr>
              <a:t>расходы</a:t>
            </a:r>
            <a:r>
              <a:rPr lang="ru-RU" sz="1200" b="1" spc="-20" dirty="0" smtClean="0">
                <a:latin typeface="Arial Black" panose="020B0A04020102020204" pitchFamily="34" charset="0"/>
                <a:cs typeface="Times New Roman"/>
              </a:rPr>
              <a:t> (выплаты стипендий, налоги и сборы, членские взносы, социальное обеспечение и др.) </a:t>
            </a:r>
            <a:endParaRPr sz="1200" dirty="0">
              <a:latin typeface="Arial Black" panose="020B0A04020102020204" pitchFamily="34" charset="0"/>
              <a:cs typeface="Times New Roman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6625208" y="5280152"/>
            <a:ext cx="1966342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39700" algn="ctr">
              <a:lnSpc>
                <a:spcPct val="100000"/>
              </a:lnSpc>
              <a:spcBef>
                <a:spcPts val="100"/>
              </a:spcBef>
            </a:pPr>
            <a:r>
              <a:rPr lang="ru-RU" sz="1200" b="1" spc="-20" dirty="0" smtClean="0">
                <a:latin typeface="Arial Black" panose="020B0A04020102020204" pitchFamily="34" charset="0"/>
                <a:cs typeface="Times New Roman"/>
              </a:rPr>
              <a:t>Основные средства и материальные запасы</a:t>
            </a:r>
            <a:endParaRPr sz="1200" dirty="0">
              <a:latin typeface="Arial Black" panose="020B0A04020102020204" pitchFamily="34" charset="0"/>
              <a:cs typeface="Times New Roman"/>
            </a:endParaRPr>
          </a:p>
        </p:txBody>
      </p:sp>
      <p:grpSp>
        <p:nvGrpSpPr>
          <p:cNvPr id="55" name="object 55"/>
          <p:cNvGrpSpPr/>
          <p:nvPr/>
        </p:nvGrpSpPr>
        <p:grpSpPr>
          <a:xfrm>
            <a:off x="968502" y="2103120"/>
            <a:ext cx="6908800" cy="3148584"/>
            <a:chOff x="968502" y="2103120"/>
            <a:chExt cx="6908800" cy="3148584"/>
          </a:xfrm>
        </p:grpSpPr>
        <p:sp>
          <p:nvSpPr>
            <p:cNvPr id="56" name="object 56"/>
            <p:cNvSpPr/>
            <p:nvPr/>
          </p:nvSpPr>
          <p:spPr>
            <a:xfrm>
              <a:off x="968502" y="3211830"/>
              <a:ext cx="719455" cy="1926589"/>
            </a:xfrm>
            <a:custGeom>
              <a:avLst/>
              <a:gdLst/>
              <a:ahLst/>
              <a:cxnLst/>
              <a:rect l="l" t="t" r="r" b="b"/>
              <a:pathLst>
                <a:path w="719455" h="1926589">
                  <a:moveTo>
                    <a:pt x="719328" y="0"/>
                  </a:moveTo>
                  <a:lnTo>
                    <a:pt x="691062" y="34998"/>
                  </a:lnTo>
                  <a:lnTo>
                    <a:pt x="613981" y="63579"/>
                  </a:lnTo>
                  <a:lnTo>
                    <a:pt x="560751" y="74559"/>
                  </a:lnTo>
                  <a:lnTo>
                    <a:pt x="499657" y="82849"/>
                  </a:lnTo>
                  <a:lnTo>
                    <a:pt x="432146" y="88089"/>
                  </a:lnTo>
                  <a:lnTo>
                    <a:pt x="359663" y="89916"/>
                  </a:lnTo>
                  <a:lnTo>
                    <a:pt x="287178" y="88089"/>
                  </a:lnTo>
                  <a:lnTo>
                    <a:pt x="219664" y="82849"/>
                  </a:lnTo>
                  <a:lnTo>
                    <a:pt x="158570" y="74559"/>
                  </a:lnTo>
                  <a:lnTo>
                    <a:pt x="105341" y="63579"/>
                  </a:lnTo>
                  <a:lnTo>
                    <a:pt x="61423" y="50271"/>
                  </a:lnTo>
                  <a:lnTo>
                    <a:pt x="7306" y="18120"/>
                  </a:lnTo>
                  <a:lnTo>
                    <a:pt x="0" y="0"/>
                  </a:lnTo>
                  <a:lnTo>
                    <a:pt x="0" y="1836420"/>
                  </a:lnTo>
                  <a:lnTo>
                    <a:pt x="28263" y="1871418"/>
                  </a:lnTo>
                  <a:lnTo>
                    <a:pt x="105341" y="1899999"/>
                  </a:lnTo>
                  <a:lnTo>
                    <a:pt x="158570" y="1910979"/>
                  </a:lnTo>
                  <a:lnTo>
                    <a:pt x="219664" y="1919269"/>
                  </a:lnTo>
                  <a:lnTo>
                    <a:pt x="287178" y="1924509"/>
                  </a:lnTo>
                  <a:lnTo>
                    <a:pt x="359663" y="1926336"/>
                  </a:lnTo>
                  <a:lnTo>
                    <a:pt x="432146" y="1924509"/>
                  </a:lnTo>
                  <a:lnTo>
                    <a:pt x="499657" y="1919269"/>
                  </a:lnTo>
                  <a:lnTo>
                    <a:pt x="560751" y="1910979"/>
                  </a:lnTo>
                  <a:lnTo>
                    <a:pt x="613981" y="1899999"/>
                  </a:lnTo>
                  <a:lnTo>
                    <a:pt x="657900" y="1886691"/>
                  </a:lnTo>
                  <a:lnTo>
                    <a:pt x="712020" y="1854540"/>
                  </a:lnTo>
                  <a:lnTo>
                    <a:pt x="719328" y="1836420"/>
                  </a:lnTo>
                  <a:lnTo>
                    <a:pt x="719328" y="0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57" name="object 57"/>
            <p:cNvSpPr/>
            <p:nvPr/>
          </p:nvSpPr>
          <p:spPr>
            <a:xfrm>
              <a:off x="968502" y="3121914"/>
              <a:ext cx="719455" cy="180340"/>
            </a:xfrm>
            <a:custGeom>
              <a:avLst/>
              <a:gdLst/>
              <a:ahLst/>
              <a:cxnLst/>
              <a:rect l="l" t="t" r="r" b="b"/>
              <a:pathLst>
                <a:path w="719455" h="180339">
                  <a:moveTo>
                    <a:pt x="359663" y="0"/>
                  </a:moveTo>
                  <a:lnTo>
                    <a:pt x="287178" y="1826"/>
                  </a:lnTo>
                  <a:lnTo>
                    <a:pt x="219664" y="7066"/>
                  </a:lnTo>
                  <a:lnTo>
                    <a:pt x="158570" y="15356"/>
                  </a:lnTo>
                  <a:lnTo>
                    <a:pt x="105341" y="26336"/>
                  </a:lnTo>
                  <a:lnTo>
                    <a:pt x="61423" y="39644"/>
                  </a:lnTo>
                  <a:lnTo>
                    <a:pt x="7306" y="71795"/>
                  </a:lnTo>
                  <a:lnTo>
                    <a:pt x="0" y="89915"/>
                  </a:lnTo>
                  <a:lnTo>
                    <a:pt x="7306" y="108036"/>
                  </a:lnTo>
                  <a:lnTo>
                    <a:pt x="61423" y="140187"/>
                  </a:lnTo>
                  <a:lnTo>
                    <a:pt x="105341" y="153495"/>
                  </a:lnTo>
                  <a:lnTo>
                    <a:pt x="158570" y="164475"/>
                  </a:lnTo>
                  <a:lnTo>
                    <a:pt x="219664" y="172765"/>
                  </a:lnTo>
                  <a:lnTo>
                    <a:pt x="287178" y="178005"/>
                  </a:lnTo>
                  <a:lnTo>
                    <a:pt x="359663" y="179832"/>
                  </a:lnTo>
                  <a:lnTo>
                    <a:pt x="432146" y="178005"/>
                  </a:lnTo>
                  <a:lnTo>
                    <a:pt x="499657" y="172765"/>
                  </a:lnTo>
                  <a:lnTo>
                    <a:pt x="560751" y="164475"/>
                  </a:lnTo>
                  <a:lnTo>
                    <a:pt x="613981" y="153495"/>
                  </a:lnTo>
                  <a:lnTo>
                    <a:pt x="657900" y="140187"/>
                  </a:lnTo>
                  <a:lnTo>
                    <a:pt x="712020" y="108036"/>
                  </a:lnTo>
                  <a:lnTo>
                    <a:pt x="719328" y="89915"/>
                  </a:lnTo>
                  <a:lnTo>
                    <a:pt x="712020" y="71795"/>
                  </a:lnTo>
                  <a:lnTo>
                    <a:pt x="657900" y="39644"/>
                  </a:lnTo>
                  <a:lnTo>
                    <a:pt x="613981" y="26336"/>
                  </a:lnTo>
                  <a:lnTo>
                    <a:pt x="560751" y="15356"/>
                  </a:lnTo>
                  <a:lnTo>
                    <a:pt x="499657" y="7066"/>
                  </a:lnTo>
                  <a:lnTo>
                    <a:pt x="432146" y="1826"/>
                  </a:lnTo>
                  <a:lnTo>
                    <a:pt x="359663" y="0"/>
                  </a:lnTo>
                  <a:close/>
                </a:path>
              </a:pathLst>
            </a:custGeom>
            <a:solidFill>
              <a:srgbClr val="94B3D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968502" y="3121914"/>
              <a:ext cx="719455" cy="2016760"/>
            </a:xfrm>
            <a:custGeom>
              <a:avLst/>
              <a:gdLst/>
              <a:ahLst/>
              <a:cxnLst/>
              <a:rect l="l" t="t" r="r" b="b"/>
              <a:pathLst>
                <a:path w="719455" h="2016760">
                  <a:moveTo>
                    <a:pt x="719328" y="89915"/>
                  </a:moveTo>
                  <a:lnTo>
                    <a:pt x="691062" y="124914"/>
                  </a:lnTo>
                  <a:lnTo>
                    <a:pt x="613981" y="153495"/>
                  </a:lnTo>
                  <a:lnTo>
                    <a:pt x="560751" y="164475"/>
                  </a:lnTo>
                  <a:lnTo>
                    <a:pt x="499657" y="172765"/>
                  </a:lnTo>
                  <a:lnTo>
                    <a:pt x="432146" y="178005"/>
                  </a:lnTo>
                  <a:lnTo>
                    <a:pt x="359663" y="179832"/>
                  </a:lnTo>
                  <a:lnTo>
                    <a:pt x="287178" y="178005"/>
                  </a:lnTo>
                  <a:lnTo>
                    <a:pt x="219664" y="172765"/>
                  </a:lnTo>
                  <a:lnTo>
                    <a:pt x="158570" y="164475"/>
                  </a:lnTo>
                  <a:lnTo>
                    <a:pt x="105341" y="153495"/>
                  </a:lnTo>
                  <a:lnTo>
                    <a:pt x="61423" y="140187"/>
                  </a:lnTo>
                  <a:lnTo>
                    <a:pt x="7306" y="108036"/>
                  </a:lnTo>
                  <a:lnTo>
                    <a:pt x="0" y="89915"/>
                  </a:lnTo>
                  <a:lnTo>
                    <a:pt x="7306" y="71795"/>
                  </a:lnTo>
                  <a:lnTo>
                    <a:pt x="61423" y="39644"/>
                  </a:lnTo>
                  <a:lnTo>
                    <a:pt x="105341" y="26336"/>
                  </a:lnTo>
                  <a:lnTo>
                    <a:pt x="158570" y="15356"/>
                  </a:lnTo>
                  <a:lnTo>
                    <a:pt x="219664" y="7066"/>
                  </a:lnTo>
                  <a:lnTo>
                    <a:pt x="287178" y="1826"/>
                  </a:lnTo>
                  <a:lnTo>
                    <a:pt x="359663" y="0"/>
                  </a:lnTo>
                  <a:lnTo>
                    <a:pt x="432146" y="1826"/>
                  </a:lnTo>
                  <a:lnTo>
                    <a:pt x="499657" y="7066"/>
                  </a:lnTo>
                  <a:lnTo>
                    <a:pt x="560751" y="15356"/>
                  </a:lnTo>
                  <a:lnTo>
                    <a:pt x="613981" y="26336"/>
                  </a:lnTo>
                  <a:lnTo>
                    <a:pt x="657900" y="39644"/>
                  </a:lnTo>
                  <a:lnTo>
                    <a:pt x="712020" y="71795"/>
                  </a:lnTo>
                  <a:lnTo>
                    <a:pt x="719328" y="89915"/>
                  </a:lnTo>
                  <a:close/>
                </a:path>
                <a:path w="719455" h="2016760">
                  <a:moveTo>
                    <a:pt x="719328" y="89915"/>
                  </a:moveTo>
                  <a:lnTo>
                    <a:pt x="719328" y="1926336"/>
                  </a:lnTo>
                  <a:lnTo>
                    <a:pt x="712020" y="1944456"/>
                  </a:lnTo>
                  <a:lnTo>
                    <a:pt x="657900" y="1976607"/>
                  </a:lnTo>
                  <a:lnTo>
                    <a:pt x="613981" y="1989915"/>
                  </a:lnTo>
                  <a:lnTo>
                    <a:pt x="560751" y="2000895"/>
                  </a:lnTo>
                  <a:lnTo>
                    <a:pt x="499657" y="2009185"/>
                  </a:lnTo>
                  <a:lnTo>
                    <a:pt x="432146" y="2014425"/>
                  </a:lnTo>
                  <a:lnTo>
                    <a:pt x="359663" y="2016252"/>
                  </a:lnTo>
                  <a:lnTo>
                    <a:pt x="287178" y="2014425"/>
                  </a:lnTo>
                  <a:lnTo>
                    <a:pt x="219664" y="2009185"/>
                  </a:lnTo>
                  <a:lnTo>
                    <a:pt x="158570" y="2000895"/>
                  </a:lnTo>
                  <a:lnTo>
                    <a:pt x="105341" y="1989915"/>
                  </a:lnTo>
                  <a:lnTo>
                    <a:pt x="61423" y="1976607"/>
                  </a:lnTo>
                  <a:lnTo>
                    <a:pt x="7306" y="1944456"/>
                  </a:lnTo>
                  <a:lnTo>
                    <a:pt x="0" y="1926336"/>
                  </a:lnTo>
                  <a:lnTo>
                    <a:pt x="0" y="89915"/>
                  </a:lnTo>
                </a:path>
              </a:pathLst>
            </a:custGeom>
            <a:ln w="25908">
              <a:solidFill>
                <a:srgbClr val="385D8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2536697" y="3904869"/>
              <a:ext cx="777240" cy="1236345"/>
            </a:xfrm>
            <a:custGeom>
              <a:avLst/>
              <a:gdLst/>
              <a:ahLst/>
              <a:cxnLst/>
              <a:rect l="l" t="t" r="r" b="b"/>
              <a:pathLst>
                <a:path w="777239" h="1236345">
                  <a:moveTo>
                    <a:pt x="777239" y="0"/>
                  </a:moveTo>
                  <a:lnTo>
                    <a:pt x="752927" y="33926"/>
                  </a:lnTo>
                  <a:lnTo>
                    <a:pt x="685841" y="62621"/>
                  </a:lnTo>
                  <a:lnTo>
                    <a:pt x="639003" y="74326"/>
                  </a:lnTo>
                  <a:lnTo>
                    <a:pt x="584764" y="83904"/>
                  </a:lnTo>
                  <a:lnTo>
                    <a:pt x="524222" y="91084"/>
                  </a:lnTo>
                  <a:lnTo>
                    <a:pt x="458475" y="95591"/>
                  </a:lnTo>
                  <a:lnTo>
                    <a:pt x="388619" y="97154"/>
                  </a:lnTo>
                  <a:lnTo>
                    <a:pt x="318764" y="95591"/>
                  </a:lnTo>
                  <a:lnTo>
                    <a:pt x="253017" y="91084"/>
                  </a:lnTo>
                  <a:lnTo>
                    <a:pt x="192475" y="83904"/>
                  </a:lnTo>
                  <a:lnTo>
                    <a:pt x="138236" y="74326"/>
                  </a:lnTo>
                  <a:lnTo>
                    <a:pt x="91398" y="62621"/>
                  </a:lnTo>
                  <a:lnTo>
                    <a:pt x="53057" y="49064"/>
                  </a:lnTo>
                  <a:lnTo>
                    <a:pt x="6261" y="17480"/>
                  </a:lnTo>
                  <a:lnTo>
                    <a:pt x="0" y="0"/>
                  </a:lnTo>
                  <a:lnTo>
                    <a:pt x="0" y="1139189"/>
                  </a:lnTo>
                  <a:lnTo>
                    <a:pt x="24312" y="1173116"/>
                  </a:lnTo>
                  <a:lnTo>
                    <a:pt x="91398" y="1201811"/>
                  </a:lnTo>
                  <a:lnTo>
                    <a:pt x="138236" y="1213516"/>
                  </a:lnTo>
                  <a:lnTo>
                    <a:pt x="192475" y="1223094"/>
                  </a:lnTo>
                  <a:lnTo>
                    <a:pt x="253017" y="1230274"/>
                  </a:lnTo>
                  <a:lnTo>
                    <a:pt x="318764" y="1234781"/>
                  </a:lnTo>
                  <a:lnTo>
                    <a:pt x="388619" y="1236344"/>
                  </a:lnTo>
                  <a:lnTo>
                    <a:pt x="458475" y="1234781"/>
                  </a:lnTo>
                  <a:lnTo>
                    <a:pt x="524222" y="1230274"/>
                  </a:lnTo>
                  <a:lnTo>
                    <a:pt x="584764" y="1223094"/>
                  </a:lnTo>
                  <a:lnTo>
                    <a:pt x="639003" y="1213516"/>
                  </a:lnTo>
                  <a:lnTo>
                    <a:pt x="685841" y="1201811"/>
                  </a:lnTo>
                  <a:lnTo>
                    <a:pt x="724182" y="1188254"/>
                  </a:lnTo>
                  <a:lnTo>
                    <a:pt x="770978" y="1156670"/>
                  </a:lnTo>
                  <a:lnTo>
                    <a:pt x="777239" y="1139189"/>
                  </a:lnTo>
                  <a:lnTo>
                    <a:pt x="777239" y="0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2536697" y="3807714"/>
              <a:ext cx="777240" cy="194310"/>
            </a:xfrm>
            <a:custGeom>
              <a:avLst/>
              <a:gdLst/>
              <a:ahLst/>
              <a:cxnLst/>
              <a:rect l="l" t="t" r="r" b="b"/>
              <a:pathLst>
                <a:path w="777239" h="194310">
                  <a:moveTo>
                    <a:pt x="388619" y="0"/>
                  </a:moveTo>
                  <a:lnTo>
                    <a:pt x="318764" y="1567"/>
                  </a:lnTo>
                  <a:lnTo>
                    <a:pt x="253017" y="6085"/>
                  </a:lnTo>
                  <a:lnTo>
                    <a:pt x="192475" y="13278"/>
                  </a:lnTo>
                  <a:lnTo>
                    <a:pt x="138236" y="22870"/>
                  </a:lnTo>
                  <a:lnTo>
                    <a:pt x="91398" y="34585"/>
                  </a:lnTo>
                  <a:lnTo>
                    <a:pt x="53057" y="48147"/>
                  </a:lnTo>
                  <a:lnTo>
                    <a:pt x="6261" y="79707"/>
                  </a:lnTo>
                  <a:lnTo>
                    <a:pt x="0" y="97155"/>
                  </a:lnTo>
                  <a:lnTo>
                    <a:pt x="6261" y="114635"/>
                  </a:lnTo>
                  <a:lnTo>
                    <a:pt x="53057" y="146219"/>
                  </a:lnTo>
                  <a:lnTo>
                    <a:pt x="91398" y="159776"/>
                  </a:lnTo>
                  <a:lnTo>
                    <a:pt x="138236" y="171481"/>
                  </a:lnTo>
                  <a:lnTo>
                    <a:pt x="192475" y="181059"/>
                  </a:lnTo>
                  <a:lnTo>
                    <a:pt x="253017" y="188239"/>
                  </a:lnTo>
                  <a:lnTo>
                    <a:pt x="318764" y="192746"/>
                  </a:lnTo>
                  <a:lnTo>
                    <a:pt x="388619" y="194310"/>
                  </a:lnTo>
                  <a:lnTo>
                    <a:pt x="458475" y="192746"/>
                  </a:lnTo>
                  <a:lnTo>
                    <a:pt x="524222" y="188239"/>
                  </a:lnTo>
                  <a:lnTo>
                    <a:pt x="584764" y="181059"/>
                  </a:lnTo>
                  <a:lnTo>
                    <a:pt x="639003" y="171481"/>
                  </a:lnTo>
                  <a:lnTo>
                    <a:pt x="685841" y="159776"/>
                  </a:lnTo>
                  <a:lnTo>
                    <a:pt x="724182" y="146219"/>
                  </a:lnTo>
                  <a:lnTo>
                    <a:pt x="770978" y="114635"/>
                  </a:lnTo>
                  <a:lnTo>
                    <a:pt x="777239" y="97155"/>
                  </a:lnTo>
                  <a:lnTo>
                    <a:pt x="770978" y="79707"/>
                  </a:lnTo>
                  <a:lnTo>
                    <a:pt x="724182" y="48147"/>
                  </a:lnTo>
                  <a:lnTo>
                    <a:pt x="685841" y="34585"/>
                  </a:lnTo>
                  <a:lnTo>
                    <a:pt x="639003" y="22870"/>
                  </a:lnTo>
                  <a:lnTo>
                    <a:pt x="584764" y="13278"/>
                  </a:lnTo>
                  <a:lnTo>
                    <a:pt x="524222" y="6085"/>
                  </a:lnTo>
                  <a:lnTo>
                    <a:pt x="458475" y="1567"/>
                  </a:lnTo>
                  <a:lnTo>
                    <a:pt x="388619" y="0"/>
                  </a:lnTo>
                  <a:close/>
                </a:path>
              </a:pathLst>
            </a:custGeom>
            <a:solidFill>
              <a:srgbClr val="94B3D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2536697" y="3807714"/>
              <a:ext cx="777240" cy="1333500"/>
            </a:xfrm>
            <a:custGeom>
              <a:avLst/>
              <a:gdLst/>
              <a:ahLst/>
              <a:cxnLst/>
              <a:rect l="l" t="t" r="r" b="b"/>
              <a:pathLst>
                <a:path w="777239" h="1333500">
                  <a:moveTo>
                    <a:pt x="777239" y="97155"/>
                  </a:moveTo>
                  <a:lnTo>
                    <a:pt x="752927" y="131081"/>
                  </a:lnTo>
                  <a:lnTo>
                    <a:pt x="685841" y="159776"/>
                  </a:lnTo>
                  <a:lnTo>
                    <a:pt x="639003" y="171481"/>
                  </a:lnTo>
                  <a:lnTo>
                    <a:pt x="584764" y="181059"/>
                  </a:lnTo>
                  <a:lnTo>
                    <a:pt x="524222" y="188239"/>
                  </a:lnTo>
                  <a:lnTo>
                    <a:pt x="458475" y="192746"/>
                  </a:lnTo>
                  <a:lnTo>
                    <a:pt x="388619" y="194310"/>
                  </a:lnTo>
                  <a:lnTo>
                    <a:pt x="318764" y="192746"/>
                  </a:lnTo>
                  <a:lnTo>
                    <a:pt x="253017" y="188239"/>
                  </a:lnTo>
                  <a:lnTo>
                    <a:pt x="192475" y="181059"/>
                  </a:lnTo>
                  <a:lnTo>
                    <a:pt x="138236" y="171481"/>
                  </a:lnTo>
                  <a:lnTo>
                    <a:pt x="91398" y="159776"/>
                  </a:lnTo>
                  <a:lnTo>
                    <a:pt x="53057" y="146219"/>
                  </a:lnTo>
                  <a:lnTo>
                    <a:pt x="6261" y="114635"/>
                  </a:lnTo>
                  <a:lnTo>
                    <a:pt x="0" y="97155"/>
                  </a:lnTo>
                  <a:lnTo>
                    <a:pt x="6261" y="79707"/>
                  </a:lnTo>
                  <a:lnTo>
                    <a:pt x="53057" y="48147"/>
                  </a:lnTo>
                  <a:lnTo>
                    <a:pt x="91398" y="34585"/>
                  </a:lnTo>
                  <a:lnTo>
                    <a:pt x="138236" y="22870"/>
                  </a:lnTo>
                  <a:lnTo>
                    <a:pt x="192475" y="13278"/>
                  </a:lnTo>
                  <a:lnTo>
                    <a:pt x="253017" y="6085"/>
                  </a:lnTo>
                  <a:lnTo>
                    <a:pt x="318764" y="1567"/>
                  </a:lnTo>
                  <a:lnTo>
                    <a:pt x="388619" y="0"/>
                  </a:lnTo>
                  <a:lnTo>
                    <a:pt x="458475" y="1567"/>
                  </a:lnTo>
                  <a:lnTo>
                    <a:pt x="524222" y="6085"/>
                  </a:lnTo>
                  <a:lnTo>
                    <a:pt x="584764" y="13278"/>
                  </a:lnTo>
                  <a:lnTo>
                    <a:pt x="639003" y="22870"/>
                  </a:lnTo>
                  <a:lnTo>
                    <a:pt x="685841" y="34585"/>
                  </a:lnTo>
                  <a:lnTo>
                    <a:pt x="724182" y="48147"/>
                  </a:lnTo>
                  <a:lnTo>
                    <a:pt x="770978" y="79707"/>
                  </a:lnTo>
                  <a:lnTo>
                    <a:pt x="777239" y="97155"/>
                  </a:lnTo>
                  <a:close/>
                </a:path>
                <a:path w="777239" h="1333500">
                  <a:moveTo>
                    <a:pt x="777239" y="97155"/>
                  </a:moveTo>
                  <a:lnTo>
                    <a:pt x="777239" y="1236345"/>
                  </a:lnTo>
                  <a:lnTo>
                    <a:pt x="770978" y="1253825"/>
                  </a:lnTo>
                  <a:lnTo>
                    <a:pt x="724182" y="1285409"/>
                  </a:lnTo>
                  <a:lnTo>
                    <a:pt x="685841" y="1298966"/>
                  </a:lnTo>
                  <a:lnTo>
                    <a:pt x="639003" y="1310671"/>
                  </a:lnTo>
                  <a:lnTo>
                    <a:pt x="584764" y="1320249"/>
                  </a:lnTo>
                  <a:lnTo>
                    <a:pt x="524222" y="1327429"/>
                  </a:lnTo>
                  <a:lnTo>
                    <a:pt x="458475" y="1331936"/>
                  </a:lnTo>
                  <a:lnTo>
                    <a:pt x="388619" y="1333500"/>
                  </a:lnTo>
                  <a:lnTo>
                    <a:pt x="318764" y="1331936"/>
                  </a:lnTo>
                  <a:lnTo>
                    <a:pt x="253017" y="1327429"/>
                  </a:lnTo>
                  <a:lnTo>
                    <a:pt x="192475" y="1320249"/>
                  </a:lnTo>
                  <a:lnTo>
                    <a:pt x="138236" y="1310671"/>
                  </a:lnTo>
                  <a:lnTo>
                    <a:pt x="91398" y="1298966"/>
                  </a:lnTo>
                  <a:lnTo>
                    <a:pt x="53057" y="1285409"/>
                  </a:lnTo>
                  <a:lnTo>
                    <a:pt x="6261" y="1253825"/>
                  </a:lnTo>
                  <a:lnTo>
                    <a:pt x="0" y="1236345"/>
                  </a:lnTo>
                  <a:lnTo>
                    <a:pt x="0" y="97155"/>
                  </a:lnTo>
                </a:path>
              </a:pathLst>
            </a:custGeom>
            <a:ln w="25908">
              <a:solidFill>
                <a:srgbClr val="385D8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/>
            <p:cNvSpPr/>
            <p:nvPr/>
          </p:nvSpPr>
          <p:spPr>
            <a:xfrm>
              <a:off x="4112514" y="4341241"/>
              <a:ext cx="721360" cy="796925"/>
            </a:xfrm>
            <a:custGeom>
              <a:avLst/>
              <a:gdLst/>
              <a:ahLst/>
              <a:cxnLst/>
              <a:rect l="l" t="t" r="r" b="b"/>
              <a:pathLst>
                <a:path w="721360" h="796925">
                  <a:moveTo>
                    <a:pt x="720851" y="0"/>
                  </a:moveTo>
                  <a:lnTo>
                    <a:pt x="692521" y="35091"/>
                  </a:lnTo>
                  <a:lnTo>
                    <a:pt x="615267" y="63753"/>
                  </a:lnTo>
                  <a:lnTo>
                    <a:pt x="561922" y="74766"/>
                  </a:lnTo>
                  <a:lnTo>
                    <a:pt x="500699" y="83081"/>
                  </a:lnTo>
                  <a:lnTo>
                    <a:pt x="433050" y="88337"/>
                  </a:lnTo>
                  <a:lnTo>
                    <a:pt x="360425" y="90169"/>
                  </a:lnTo>
                  <a:lnTo>
                    <a:pt x="287801" y="88337"/>
                  </a:lnTo>
                  <a:lnTo>
                    <a:pt x="220152" y="83081"/>
                  </a:lnTo>
                  <a:lnTo>
                    <a:pt x="158929" y="74766"/>
                  </a:lnTo>
                  <a:lnTo>
                    <a:pt x="105584" y="63753"/>
                  </a:lnTo>
                  <a:lnTo>
                    <a:pt x="61567" y="50408"/>
                  </a:lnTo>
                  <a:lnTo>
                    <a:pt x="7324" y="18167"/>
                  </a:lnTo>
                  <a:lnTo>
                    <a:pt x="0" y="0"/>
                  </a:lnTo>
                  <a:lnTo>
                    <a:pt x="0" y="706881"/>
                  </a:lnTo>
                  <a:lnTo>
                    <a:pt x="28330" y="741900"/>
                  </a:lnTo>
                  <a:lnTo>
                    <a:pt x="105584" y="770524"/>
                  </a:lnTo>
                  <a:lnTo>
                    <a:pt x="158929" y="781527"/>
                  </a:lnTo>
                  <a:lnTo>
                    <a:pt x="220152" y="789838"/>
                  </a:lnTo>
                  <a:lnTo>
                    <a:pt x="287801" y="795092"/>
                  </a:lnTo>
                  <a:lnTo>
                    <a:pt x="360425" y="796924"/>
                  </a:lnTo>
                  <a:lnTo>
                    <a:pt x="433050" y="795092"/>
                  </a:lnTo>
                  <a:lnTo>
                    <a:pt x="500699" y="789838"/>
                  </a:lnTo>
                  <a:lnTo>
                    <a:pt x="561922" y="781527"/>
                  </a:lnTo>
                  <a:lnTo>
                    <a:pt x="615267" y="770524"/>
                  </a:lnTo>
                  <a:lnTo>
                    <a:pt x="659284" y="757194"/>
                  </a:lnTo>
                  <a:lnTo>
                    <a:pt x="713527" y="725008"/>
                  </a:lnTo>
                  <a:lnTo>
                    <a:pt x="720851" y="706881"/>
                  </a:lnTo>
                  <a:lnTo>
                    <a:pt x="720851" y="0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4112514" y="4251198"/>
              <a:ext cx="721360" cy="180340"/>
            </a:xfrm>
            <a:custGeom>
              <a:avLst/>
              <a:gdLst/>
              <a:ahLst/>
              <a:cxnLst/>
              <a:rect l="l" t="t" r="r" b="b"/>
              <a:pathLst>
                <a:path w="721360" h="180339">
                  <a:moveTo>
                    <a:pt x="360425" y="0"/>
                  </a:moveTo>
                  <a:lnTo>
                    <a:pt x="287801" y="1832"/>
                  </a:lnTo>
                  <a:lnTo>
                    <a:pt x="220152" y="7086"/>
                  </a:lnTo>
                  <a:lnTo>
                    <a:pt x="158929" y="15397"/>
                  </a:lnTo>
                  <a:lnTo>
                    <a:pt x="105584" y="26400"/>
                  </a:lnTo>
                  <a:lnTo>
                    <a:pt x="61567" y="39730"/>
                  </a:lnTo>
                  <a:lnTo>
                    <a:pt x="7324" y="71916"/>
                  </a:lnTo>
                  <a:lnTo>
                    <a:pt x="0" y="90043"/>
                  </a:lnTo>
                  <a:lnTo>
                    <a:pt x="7324" y="108210"/>
                  </a:lnTo>
                  <a:lnTo>
                    <a:pt x="61567" y="140451"/>
                  </a:lnTo>
                  <a:lnTo>
                    <a:pt x="105584" y="153796"/>
                  </a:lnTo>
                  <a:lnTo>
                    <a:pt x="158929" y="164809"/>
                  </a:lnTo>
                  <a:lnTo>
                    <a:pt x="220152" y="173124"/>
                  </a:lnTo>
                  <a:lnTo>
                    <a:pt x="287801" y="178380"/>
                  </a:lnTo>
                  <a:lnTo>
                    <a:pt x="360425" y="180212"/>
                  </a:lnTo>
                  <a:lnTo>
                    <a:pt x="433050" y="178380"/>
                  </a:lnTo>
                  <a:lnTo>
                    <a:pt x="500699" y="173124"/>
                  </a:lnTo>
                  <a:lnTo>
                    <a:pt x="561922" y="164809"/>
                  </a:lnTo>
                  <a:lnTo>
                    <a:pt x="615267" y="153796"/>
                  </a:lnTo>
                  <a:lnTo>
                    <a:pt x="659284" y="140451"/>
                  </a:lnTo>
                  <a:lnTo>
                    <a:pt x="713527" y="108210"/>
                  </a:lnTo>
                  <a:lnTo>
                    <a:pt x="720851" y="90043"/>
                  </a:lnTo>
                  <a:lnTo>
                    <a:pt x="713527" y="71916"/>
                  </a:lnTo>
                  <a:lnTo>
                    <a:pt x="659284" y="39730"/>
                  </a:lnTo>
                  <a:lnTo>
                    <a:pt x="615267" y="26400"/>
                  </a:lnTo>
                  <a:lnTo>
                    <a:pt x="561922" y="15397"/>
                  </a:lnTo>
                  <a:lnTo>
                    <a:pt x="500699" y="7086"/>
                  </a:lnTo>
                  <a:lnTo>
                    <a:pt x="433050" y="1832"/>
                  </a:lnTo>
                  <a:lnTo>
                    <a:pt x="360425" y="0"/>
                  </a:lnTo>
                  <a:close/>
                </a:path>
              </a:pathLst>
            </a:custGeom>
            <a:solidFill>
              <a:srgbClr val="94B3D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4"/>
            <p:cNvSpPr/>
            <p:nvPr/>
          </p:nvSpPr>
          <p:spPr>
            <a:xfrm>
              <a:off x="4112514" y="4251198"/>
              <a:ext cx="721360" cy="887094"/>
            </a:xfrm>
            <a:custGeom>
              <a:avLst/>
              <a:gdLst/>
              <a:ahLst/>
              <a:cxnLst/>
              <a:rect l="l" t="t" r="r" b="b"/>
              <a:pathLst>
                <a:path w="721360" h="887095">
                  <a:moveTo>
                    <a:pt x="720851" y="90043"/>
                  </a:moveTo>
                  <a:lnTo>
                    <a:pt x="692521" y="125134"/>
                  </a:lnTo>
                  <a:lnTo>
                    <a:pt x="615267" y="153796"/>
                  </a:lnTo>
                  <a:lnTo>
                    <a:pt x="561922" y="164809"/>
                  </a:lnTo>
                  <a:lnTo>
                    <a:pt x="500699" y="173124"/>
                  </a:lnTo>
                  <a:lnTo>
                    <a:pt x="433050" y="178380"/>
                  </a:lnTo>
                  <a:lnTo>
                    <a:pt x="360425" y="180212"/>
                  </a:lnTo>
                  <a:lnTo>
                    <a:pt x="287801" y="178380"/>
                  </a:lnTo>
                  <a:lnTo>
                    <a:pt x="220152" y="173124"/>
                  </a:lnTo>
                  <a:lnTo>
                    <a:pt x="158929" y="164809"/>
                  </a:lnTo>
                  <a:lnTo>
                    <a:pt x="105584" y="153796"/>
                  </a:lnTo>
                  <a:lnTo>
                    <a:pt x="61567" y="140451"/>
                  </a:lnTo>
                  <a:lnTo>
                    <a:pt x="7324" y="108210"/>
                  </a:lnTo>
                  <a:lnTo>
                    <a:pt x="0" y="90043"/>
                  </a:lnTo>
                  <a:lnTo>
                    <a:pt x="7324" y="71916"/>
                  </a:lnTo>
                  <a:lnTo>
                    <a:pt x="61567" y="39730"/>
                  </a:lnTo>
                  <a:lnTo>
                    <a:pt x="105584" y="26400"/>
                  </a:lnTo>
                  <a:lnTo>
                    <a:pt x="158929" y="15397"/>
                  </a:lnTo>
                  <a:lnTo>
                    <a:pt x="220152" y="7086"/>
                  </a:lnTo>
                  <a:lnTo>
                    <a:pt x="287801" y="1832"/>
                  </a:lnTo>
                  <a:lnTo>
                    <a:pt x="360425" y="0"/>
                  </a:lnTo>
                  <a:lnTo>
                    <a:pt x="433050" y="1832"/>
                  </a:lnTo>
                  <a:lnTo>
                    <a:pt x="500699" y="7086"/>
                  </a:lnTo>
                  <a:lnTo>
                    <a:pt x="561922" y="15397"/>
                  </a:lnTo>
                  <a:lnTo>
                    <a:pt x="615267" y="26400"/>
                  </a:lnTo>
                  <a:lnTo>
                    <a:pt x="659284" y="39730"/>
                  </a:lnTo>
                  <a:lnTo>
                    <a:pt x="713527" y="71916"/>
                  </a:lnTo>
                  <a:lnTo>
                    <a:pt x="720851" y="90043"/>
                  </a:lnTo>
                  <a:close/>
                </a:path>
                <a:path w="721360" h="887095">
                  <a:moveTo>
                    <a:pt x="720851" y="90043"/>
                  </a:moveTo>
                  <a:lnTo>
                    <a:pt x="720851" y="796925"/>
                  </a:lnTo>
                  <a:lnTo>
                    <a:pt x="713527" y="815051"/>
                  </a:lnTo>
                  <a:lnTo>
                    <a:pt x="659284" y="847237"/>
                  </a:lnTo>
                  <a:lnTo>
                    <a:pt x="615267" y="860567"/>
                  </a:lnTo>
                  <a:lnTo>
                    <a:pt x="561922" y="871570"/>
                  </a:lnTo>
                  <a:lnTo>
                    <a:pt x="500699" y="879881"/>
                  </a:lnTo>
                  <a:lnTo>
                    <a:pt x="433050" y="885135"/>
                  </a:lnTo>
                  <a:lnTo>
                    <a:pt x="360425" y="886968"/>
                  </a:lnTo>
                  <a:lnTo>
                    <a:pt x="287801" y="885135"/>
                  </a:lnTo>
                  <a:lnTo>
                    <a:pt x="220152" y="879881"/>
                  </a:lnTo>
                  <a:lnTo>
                    <a:pt x="158929" y="871570"/>
                  </a:lnTo>
                  <a:lnTo>
                    <a:pt x="105584" y="860567"/>
                  </a:lnTo>
                  <a:lnTo>
                    <a:pt x="61567" y="847237"/>
                  </a:lnTo>
                  <a:lnTo>
                    <a:pt x="7324" y="815051"/>
                  </a:lnTo>
                  <a:lnTo>
                    <a:pt x="0" y="796925"/>
                  </a:lnTo>
                  <a:lnTo>
                    <a:pt x="0" y="90043"/>
                  </a:lnTo>
                </a:path>
              </a:pathLst>
            </a:custGeom>
            <a:ln w="25908">
              <a:solidFill>
                <a:srgbClr val="385D8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65"/>
            <p:cNvSpPr/>
            <p:nvPr/>
          </p:nvSpPr>
          <p:spPr>
            <a:xfrm>
              <a:off x="5660898" y="4495038"/>
              <a:ext cx="719455" cy="643255"/>
            </a:xfrm>
            <a:custGeom>
              <a:avLst/>
              <a:gdLst/>
              <a:ahLst/>
              <a:cxnLst/>
              <a:rect l="l" t="t" r="r" b="b"/>
              <a:pathLst>
                <a:path w="719454" h="643254">
                  <a:moveTo>
                    <a:pt x="719327" y="0"/>
                  </a:moveTo>
                  <a:lnTo>
                    <a:pt x="691062" y="34998"/>
                  </a:lnTo>
                  <a:lnTo>
                    <a:pt x="613981" y="63579"/>
                  </a:lnTo>
                  <a:lnTo>
                    <a:pt x="560751" y="74559"/>
                  </a:lnTo>
                  <a:lnTo>
                    <a:pt x="499657" y="82849"/>
                  </a:lnTo>
                  <a:lnTo>
                    <a:pt x="432146" y="88089"/>
                  </a:lnTo>
                  <a:lnTo>
                    <a:pt x="359663" y="89916"/>
                  </a:lnTo>
                  <a:lnTo>
                    <a:pt x="287181" y="88089"/>
                  </a:lnTo>
                  <a:lnTo>
                    <a:pt x="219670" y="82849"/>
                  </a:lnTo>
                  <a:lnTo>
                    <a:pt x="158576" y="74559"/>
                  </a:lnTo>
                  <a:lnTo>
                    <a:pt x="105346" y="63579"/>
                  </a:lnTo>
                  <a:lnTo>
                    <a:pt x="61427" y="50271"/>
                  </a:lnTo>
                  <a:lnTo>
                    <a:pt x="7307" y="18120"/>
                  </a:lnTo>
                  <a:lnTo>
                    <a:pt x="0" y="0"/>
                  </a:lnTo>
                  <a:lnTo>
                    <a:pt x="0" y="553212"/>
                  </a:lnTo>
                  <a:lnTo>
                    <a:pt x="28265" y="588210"/>
                  </a:lnTo>
                  <a:lnTo>
                    <a:pt x="105346" y="616791"/>
                  </a:lnTo>
                  <a:lnTo>
                    <a:pt x="158576" y="627771"/>
                  </a:lnTo>
                  <a:lnTo>
                    <a:pt x="219670" y="636061"/>
                  </a:lnTo>
                  <a:lnTo>
                    <a:pt x="287181" y="641301"/>
                  </a:lnTo>
                  <a:lnTo>
                    <a:pt x="359663" y="643128"/>
                  </a:lnTo>
                  <a:lnTo>
                    <a:pt x="432146" y="641301"/>
                  </a:lnTo>
                  <a:lnTo>
                    <a:pt x="499657" y="636061"/>
                  </a:lnTo>
                  <a:lnTo>
                    <a:pt x="560751" y="627771"/>
                  </a:lnTo>
                  <a:lnTo>
                    <a:pt x="613981" y="616791"/>
                  </a:lnTo>
                  <a:lnTo>
                    <a:pt x="657900" y="603483"/>
                  </a:lnTo>
                  <a:lnTo>
                    <a:pt x="712020" y="571332"/>
                  </a:lnTo>
                  <a:lnTo>
                    <a:pt x="719327" y="553212"/>
                  </a:lnTo>
                  <a:lnTo>
                    <a:pt x="719327" y="0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6"/>
            <p:cNvSpPr/>
            <p:nvPr/>
          </p:nvSpPr>
          <p:spPr>
            <a:xfrm>
              <a:off x="5660898" y="4405122"/>
              <a:ext cx="719455" cy="180340"/>
            </a:xfrm>
            <a:custGeom>
              <a:avLst/>
              <a:gdLst/>
              <a:ahLst/>
              <a:cxnLst/>
              <a:rect l="l" t="t" r="r" b="b"/>
              <a:pathLst>
                <a:path w="719454" h="180339">
                  <a:moveTo>
                    <a:pt x="359663" y="0"/>
                  </a:moveTo>
                  <a:lnTo>
                    <a:pt x="287181" y="1826"/>
                  </a:lnTo>
                  <a:lnTo>
                    <a:pt x="219670" y="7066"/>
                  </a:lnTo>
                  <a:lnTo>
                    <a:pt x="158576" y="15356"/>
                  </a:lnTo>
                  <a:lnTo>
                    <a:pt x="105346" y="26336"/>
                  </a:lnTo>
                  <a:lnTo>
                    <a:pt x="61427" y="39644"/>
                  </a:lnTo>
                  <a:lnTo>
                    <a:pt x="7307" y="71795"/>
                  </a:lnTo>
                  <a:lnTo>
                    <a:pt x="0" y="89915"/>
                  </a:lnTo>
                  <a:lnTo>
                    <a:pt x="7307" y="108036"/>
                  </a:lnTo>
                  <a:lnTo>
                    <a:pt x="61427" y="140187"/>
                  </a:lnTo>
                  <a:lnTo>
                    <a:pt x="105346" y="153495"/>
                  </a:lnTo>
                  <a:lnTo>
                    <a:pt x="158576" y="164475"/>
                  </a:lnTo>
                  <a:lnTo>
                    <a:pt x="219670" y="172765"/>
                  </a:lnTo>
                  <a:lnTo>
                    <a:pt x="287181" y="178005"/>
                  </a:lnTo>
                  <a:lnTo>
                    <a:pt x="359663" y="179831"/>
                  </a:lnTo>
                  <a:lnTo>
                    <a:pt x="432146" y="178005"/>
                  </a:lnTo>
                  <a:lnTo>
                    <a:pt x="499657" y="172765"/>
                  </a:lnTo>
                  <a:lnTo>
                    <a:pt x="560751" y="164475"/>
                  </a:lnTo>
                  <a:lnTo>
                    <a:pt x="613981" y="153495"/>
                  </a:lnTo>
                  <a:lnTo>
                    <a:pt x="657900" y="140187"/>
                  </a:lnTo>
                  <a:lnTo>
                    <a:pt x="712020" y="108036"/>
                  </a:lnTo>
                  <a:lnTo>
                    <a:pt x="719327" y="89915"/>
                  </a:lnTo>
                  <a:lnTo>
                    <a:pt x="712020" y="71795"/>
                  </a:lnTo>
                  <a:lnTo>
                    <a:pt x="657900" y="39644"/>
                  </a:lnTo>
                  <a:lnTo>
                    <a:pt x="613981" y="26336"/>
                  </a:lnTo>
                  <a:lnTo>
                    <a:pt x="560751" y="15356"/>
                  </a:lnTo>
                  <a:lnTo>
                    <a:pt x="499657" y="7066"/>
                  </a:lnTo>
                  <a:lnTo>
                    <a:pt x="432146" y="1826"/>
                  </a:lnTo>
                  <a:lnTo>
                    <a:pt x="359663" y="0"/>
                  </a:lnTo>
                  <a:close/>
                </a:path>
              </a:pathLst>
            </a:custGeom>
            <a:solidFill>
              <a:srgbClr val="94B3D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7"/>
            <p:cNvSpPr/>
            <p:nvPr/>
          </p:nvSpPr>
          <p:spPr>
            <a:xfrm>
              <a:off x="5660898" y="4405122"/>
              <a:ext cx="719455" cy="733425"/>
            </a:xfrm>
            <a:custGeom>
              <a:avLst/>
              <a:gdLst/>
              <a:ahLst/>
              <a:cxnLst/>
              <a:rect l="l" t="t" r="r" b="b"/>
              <a:pathLst>
                <a:path w="719454" h="733425">
                  <a:moveTo>
                    <a:pt x="719327" y="89915"/>
                  </a:moveTo>
                  <a:lnTo>
                    <a:pt x="691062" y="124914"/>
                  </a:lnTo>
                  <a:lnTo>
                    <a:pt x="613981" y="153495"/>
                  </a:lnTo>
                  <a:lnTo>
                    <a:pt x="560751" y="164475"/>
                  </a:lnTo>
                  <a:lnTo>
                    <a:pt x="499657" y="172765"/>
                  </a:lnTo>
                  <a:lnTo>
                    <a:pt x="432146" y="178005"/>
                  </a:lnTo>
                  <a:lnTo>
                    <a:pt x="359663" y="179831"/>
                  </a:lnTo>
                  <a:lnTo>
                    <a:pt x="287181" y="178005"/>
                  </a:lnTo>
                  <a:lnTo>
                    <a:pt x="219670" y="172765"/>
                  </a:lnTo>
                  <a:lnTo>
                    <a:pt x="158576" y="164475"/>
                  </a:lnTo>
                  <a:lnTo>
                    <a:pt x="105346" y="153495"/>
                  </a:lnTo>
                  <a:lnTo>
                    <a:pt x="61427" y="140187"/>
                  </a:lnTo>
                  <a:lnTo>
                    <a:pt x="7307" y="108036"/>
                  </a:lnTo>
                  <a:lnTo>
                    <a:pt x="0" y="89915"/>
                  </a:lnTo>
                  <a:lnTo>
                    <a:pt x="7307" y="71795"/>
                  </a:lnTo>
                  <a:lnTo>
                    <a:pt x="61427" y="39644"/>
                  </a:lnTo>
                  <a:lnTo>
                    <a:pt x="105346" y="26336"/>
                  </a:lnTo>
                  <a:lnTo>
                    <a:pt x="158576" y="15356"/>
                  </a:lnTo>
                  <a:lnTo>
                    <a:pt x="219670" y="7066"/>
                  </a:lnTo>
                  <a:lnTo>
                    <a:pt x="287181" y="1826"/>
                  </a:lnTo>
                  <a:lnTo>
                    <a:pt x="359663" y="0"/>
                  </a:lnTo>
                  <a:lnTo>
                    <a:pt x="432146" y="1826"/>
                  </a:lnTo>
                  <a:lnTo>
                    <a:pt x="499657" y="7066"/>
                  </a:lnTo>
                  <a:lnTo>
                    <a:pt x="560751" y="15356"/>
                  </a:lnTo>
                  <a:lnTo>
                    <a:pt x="613981" y="26336"/>
                  </a:lnTo>
                  <a:lnTo>
                    <a:pt x="657900" y="39644"/>
                  </a:lnTo>
                  <a:lnTo>
                    <a:pt x="712020" y="71795"/>
                  </a:lnTo>
                  <a:lnTo>
                    <a:pt x="719327" y="89915"/>
                  </a:lnTo>
                  <a:close/>
                </a:path>
                <a:path w="719454" h="733425">
                  <a:moveTo>
                    <a:pt x="719327" y="89915"/>
                  </a:moveTo>
                  <a:lnTo>
                    <a:pt x="719327" y="643127"/>
                  </a:lnTo>
                  <a:lnTo>
                    <a:pt x="712020" y="661248"/>
                  </a:lnTo>
                  <a:lnTo>
                    <a:pt x="657900" y="693399"/>
                  </a:lnTo>
                  <a:lnTo>
                    <a:pt x="613981" y="706707"/>
                  </a:lnTo>
                  <a:lnTo>
                    <a:pt x="560751" y="717687"/>
                  </a:lnTo>
                  <a:lnTo>
                    <a:pt x="499657" y="725977"/>
                  </a:lnTo>
                  <a:lnTo>
                    <a:pt x="432146" y="731217"/>
                  </a:lnTo>
                  <a:lnTo>
                    <a:pt x="359663" y="733044"/>
                  </a:lnTo>
                  <a:lnTo>
                    <a:pt x="287181" y="731217"/>
                  </a:lnTo>
                  <a:lnTo>
                    <a:pt x="219670" y="725977"/>
                  </a:lnTo>
                  <a:lnTo>
                    <a:pt x="158576" y="717687"/>
                  </a:lnTo>
                  <a:lnTo>
                    <a:pt x="105346" y="706707"/>
                  </a:lnTo>
                  <a:lnTo>
                    <a:pt x="61427" y="693399"/>
                  </a:lnTo>
                  <a:lnTo>
                    <a:pt x="7307" y="661248"/>
                  </a:lnTo>
                  <a:lnTo>
                    <a:pt x="0" y="643127"/>
                  </a:lnTo>
                  <a:lnTo>
                    <a:pt x="0" y="89915"/>
                  </a:lnTo>
                </a:path>
              </a:pathLst>
            </a:custGeom>
            <a:ln w="25908">
              <a:solidFill>
                <a:srgbClr val="385D8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68"/>
            <p:cNvSpPr/>
            <p:nvPr/>
          </p:nvSpPr>
          <p:spPr>
            <a:xfrm>
              <a:off x="7155942" y="4687062"/>
              <a:ext cx="721360" cy="426720"/>
            </a:xfrm>
            <a:custGeom>
              <a:avLst/>
              <a:gdLst/>
              <a:ahLst/>
              <a:cxnLst/>
              <a:rect l="l" t="t" r="r" b="b"/>
              <a:pathLst>
                <a:path w="721359" h="426720">
                  <a:moveTo>
                    <a:pt x="720851" y="0"/>
                  </a:moveTo>
                  <a:lnTo>
                    <a:pt x="659284" y="34077"/>
                  </a:lnTo>
                  <a:lnTo>
                    <a:pt x="615267" y="43100"/>
                  </a:lnTo>
                  <a:lnTo>
                    <a:pt x="561922" y="50545"/>
                  </a:lnTo>
                  <a:lnTo>
                    <a:pt x="500699" y="56167"/>
                  </a:lnTo>
                  <a:lnTo>
                    <a:pt x="433050" y="59721"/>
                  </a:lnTo>
                  <a:lnTo>
                    <a:pt x="360425" y="60960"/>
                  </a:lnTo>
                  <a:lnTo>
                    <a:pt x="287801" y="59721"/>
                  </a:lnTo>
                  <a:lnTo>
                    <a:pt x="220152" y="56167"/>
                  </a:lnTo>
                  <a:lnTo>
                    <a:pt x="158929" y="50545"/>
                  </a:lnTo>
                  <a:lnTo>
                    <a:pt x="105584" y="43100"/>
                  </a:lnTo>
                  <a:lnTo>
                    <a:pt x="61567" y="34077"/>
                  </a:lnTo>
                  <a:lnTo>
                    <a:pt x="7324" y="12282"/>
                  </a:lnTo>
                  <a:lnTo>
                    <a:pt x="0" y="0"/>
                  </a:lnTo>
                  <a:lnTo>
                    <a:pt x="0" y="365760"/>
                  </a:lnTo>
                  <a:lnTo>
                    <a:pt x="61567" y="399837"/>
                  </a:lnTo>
                  <a:lnTo>
                    <a:pt x="105584" y="408860"/>
                  </a:lnTo>
                  <a:lnTo>
                    <a:pt x="158929" y="416305"/>
                  </a:lnTo>
                  <a:lnTo>
                    <a:pt x="220152" y="421927"/>
                  </a:lnTo>
                  <a:lnTo>
                    <a:pt x="287801" y="425481"/>
                  </a:lnTo>
                  <a:lnTo>
                    <a:pt x="360425" y="426719"/>
                  </a:lnTo>
                  <a:lnTo>
                    <a:pt x="433050" y="425481"/>
                  </a:lnTo>
                  <a:lnTo>
                    <a:pt x="500699" y="421927"/>
                  </a:lnTo>
                  <a:lnTo>
                    <a:pt x="561922" y="416305"/>
                  </a:lnTo>
                  <a:lnTo>
                    <a:pt x="615267" y="408860"/>
                  </a:lnTo>
                  <a:lnTo>
                    <a:pt x="659284" y="399837"/>
                  </a:lnTo>
                  <a:lnTo>
                    <a:pt x="713527" y="378042"/>
                  </a:lnTo>
                  <a:lnTo>
                    <a:pt x="720851" y="365760"/>
                  </a:lnTo>
                  <a:lnTo>
                    <a:pt x="720851" y="0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9"/>
            <p:cNvSpPr/>
            <p:nvPr/>
          </p:nvSpPr>
          <p:spPr>
            <a:xfrm>
              <a:off x="7155942" y="4626102"/>
              <a:ext cx="721360" cy="121920"/>
            </a:xfrm>
            <a:custGeom>
              <a:avLst/>
              <a:gdLst/>
              <a:ahLst/>
              <a:cxnLst/>
              <a:rect l="l" t="t" r="r" b="b"/>
              <a:pathLst>
                <a:path w="721359" h="121920">
                  <a:moveTo>
                    <a:pt x="360425" y="0"/>
                  </a:moveTo>
                  <a:lnTo>
                    <a:pt x="287801" y="1238"/>
                  </a:lnTo>
                  <a:lnTo>
                    <a:pt x="220152" y="4792"/>
                  </a:lnTo>
                  <a:lnTo>
                    <a:pt x="158929" y="10414"/>
                  </a:lnTo>
                  <a:lnTo>
                    <a:pt x="105584" y="17859"/>
                  </a:lnTo>
                  <a:lnTo>
                    <a:pt x="61567" y="26882"/>
                  </a:lnTo>
                  <a:lnTo>
                    <a:pt x="7324" y="48677"/>
                  </a:lnTo>
                  <a:lnTo>
                    <a:pt x="0" y="60960"/>
                  </a:lnTo>
                  <a:lnTo>
                    <a:pt x="7324" y="73242"/>
                  </a:lnTo>
                  <a:lnTo>
                    <a:pt x="61567" y="95037"/>
                  </a:lnTo>
                  <a:lnTo>
                    <a:pt x="105584" y="104060"/>
                  </a:lnTo>
                  <a:lnTo>
                    <a:pt x="158929" y="111505"/>
                  </a:lnTo>
                  <a:lnTo>
                    <a:pt x="220152" y="117127"/>
                  </a:lnTo>
                  <a:lnTo>
                    <a:pt x="287801" y="120681"/>
                  </a:lnTo>
                  <a:lnTo>
                    <a:pt x="360425" y="121920"/>
                  </a:lnTo>
                  <a:lnTo>
                    <a:pt x="433050" y="120681"/>
                  </a:lnTo>
                  <a:lnTo>
                    <a:pt x="500699" y="117127"/>
                  </a:lnTo>
                  <a:lnTo>
                    <a:pt x="561922" y="111505"/>
                  </a:lnTo>
                  <a:lnTo>
                    <a:pt x="615267" y="104060"/>
                  </a:lnTo>
                  <a:lnTo>
                    <a:pt x="659284" y="95037"/>
                  </a:lnTo>
                  <a:lnTo>
                    <a:pt x="713527" y="73242"/>
                  </a:lnTo>
                  <a:lnTo>
                    <a:pt x="720851" y="60960"/>
                  </a:lnTo>
                  <a:lnTo>
                    <a:pt x="713527" y="48677"/>
                  </a:lnTo>
                  <a:lnTo>
                    <a:pt x="659284" y="26882"/>
                  </a:lnTo>
                  <a:lnTo>
                    <a:pt x="615267" y="17859"/>
                  </a:lnTo>
                  <a:lnTo>
                    <a:pt x="561922" y="10414"/>
                  </a:lnTo>
                  <a:lnTo>
                    <a:pt x="500699" y="4792"/>
                  </a:lnTo>
                  <a:lnTo>
                    <a:pt x="433050" y="1238"/>
                  </a:lnTo>
                  <a:lnTo>
                    <a:pt x="360425" y="0"/>
                  </a:lnTo>
                  <a:close/>
                </a:path>
              </a:pathLst>
            </a:custGeom>
            <a:solidFill>
              <a:srgbClr val="94B3D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70"/>
            <p:cNvSpPr/>
            <p:nvPr/>
          </p:nvSpPr>
          <p:spPr>
            <a:xfrm>
              <a:off x="7155942" y="4626102"/>
              <a:ext cx="721360" cy="487680"/>
            </a:xfrm>
            <a:custGeom>
              <a:avLst/>
              <a:gdLst/>
              <a:ahLst/>
              <a:cxnLst/>
              <a:rect l="l" t="t" r="r" b="b"/>
              <a:pathLst>
                <a:path w="721359" h="487679">
                  <a:moveTo>
                    <a:pt x="720851" y="60960"/>
                  </a:moveTo>
                  <a:lnTo>
                    <a:pt x="659284" y="95037"/>
                  </a:lnTo>
                  <a:lnTo>
                    <a:pt x="615267" y="104060"/>
                  </a:lnTo>
                  <a:lnTo>
                    <a:pt x="561922" y="111505"/>
                  </a:lnTo>
                  <a:lnTo>
                    <a:pt x="500699" y="117127"/>
                  </a:lnTo>
                  <a:lnTo>
                    <a:pt x="433050" y="120681"/>
                  </a:lnTo>
                  <a:lnTo>
                    <a:pt x="360425" y="121920"/>
                  </a:lnTo>
                  <a:lnTo>
                    <a:pt x="287801" y="120681"/>
                  </a:lnTo>
                  <a:lnTo>
                    <a:pt x="220152" y="117127"/>
                  </a:lnTo>
                  <a:lnTo>
                    <a:pt x="158929" y="111505"/>
                  </a:lnTo>
                  <a:lnTo>
                    <a:pt x="105584" y="104060"/>
                  </a:lnTo>
                  <a:lnTo>
                    <a:pt x="61567" y="95037"/>
                  </a:lnTo>
                  <a:lnTo>
                    <a:pt x="7324" y="73242"/>
                  </a:lnTo>
                  <a:lnTo>
                    <a:pt x="0" y="60960"/>
                  </a:lnTo>
                  <a:lnTo>
                    <a:pt x="7324" y="48677"/>
                  </a:lnTo>
                  <a:lnTo>
                    <a:pt x="61567" y="26882"/>
                  </a:lnTo>
                  <a:lnTo>
                    <a:pt x="105584" y="17859"/>
                  </a:lnTo>
                  <a:lnTo>
                    <a:pt x="158929" y="10414"/>
                  </a:lnTo>
                  <a:lnTo>
                    <a:pt x="220152" y="4792"/>
                  </a:lnTo>
                  <a:lnTo>
                    <a:pt x="287801" y="1238"/>
                  </a:lnTo>
                  <a:lnTo>
                    <a:pt x="360425" y="0"/>
                  </a:lnTo>
                  <a:lnTo>
                    <a:pt x="433050" y="1238"/>
                  </a:lnTo>
                  <a:lnTo>
                    <a:pt x="500699" y="4792"/>
                  </a:lnTo>
                  <a:lnTo>
                    <a:pt x="561922" y="10414"/>
                  </a:lnTo>
                  <a:lnTo>
                    <a:pt x="615267" y="17859"/>
                  </a:lnTo>
                  <a:lnTo>
                    <a:pt x="659284" y="26882"/>
                  </a:lnTo>
                  <a:lnTo>
                    <a:pt x="713527" y="48677"/>
                  </a:lnTo>
                  <a:lnTo>
                    <a:pt x="720851" y="60960"/>
                  </a:lnTo>
                  <a:close/>
                </a:path>
                <a:path w="721359" h="487679">
                  <a:moveTo>
                    <a:pt x="720851" y="60960"/>
                  </a:moveTo>
                  <a:lnTo>
                    <a:pt x="720851" y="426720"/>
                  </a:lnTo>
                  <a:lnTo>
                    <a:pt x="713527" y="439002"/>
                  </a:lnTo>
                  <a:lnTo>
                    <a:pt x="659284" y="460797"/>
                  </a:lnTo>
                  <a:lnTo>
                    <a:pt x="615267" y="469820"/>
                  </a:lnTo>
                  <a:lnTo>
                    <a:pt x="561922" y="477265"/>
                  </a:lnTo>
                  <a:lnTo>
                    <a:pt x="500699" y="482887"/>
                  </a:lnTo>
                  <a:lnTo>
                    <a:pt x="433050" y="486441"/>
                  </a:lnTo>
                  <a:lnTo>
                    <a:pt x="360425" y="487680"/>
                  </a:lnTo>
                  <a:lnTo>
                    <a:pt x="287801" y="486441"/>
                  </a:lnTo>
                  <a:lnTo>
                    <a:pt x="220152" y="482887"/>
                  </a:lnTo>
                  <a:lnTo>
                    <a:pt x="158929" y="477265"/>
                  </a:lnTo>
                  <a:lnTo>
                    <a:pt x="105584" y="469820"/>
                  </a:lnTo>
                  <a:lnTo>
                    <a:pt x="61567" y="460797"/>
                  </a:lnTo>
                  <a:lnTo>
                    <a:pt x="7324" y="439002"/>
                  </a:lnTo>
                  <a:lnTo>
                    <a:pt x="0" y="426720"/>
                  </a:lnTo>
                  <a:lnTo>
                    <a:pt x="0" y="60960"/>
                  </a:lnTo>
                </a:path>
              </a:pathLst>
            </a:custGeom>
            <a:ln w="25908">
              <a:solidFill>
                <a:srgbClr val="385D8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6" name="object 7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16050" y="4054261"/>
              <a:ext cx="216788" cy="196937"/>
            </a:xfrm>
            <a:prstGeom prst="rect">
              <a:avLst/>
            </a:prstGeom>
          </p:spPr>
        </p:pic>
        <p:pic>
          <p:nvPicPr>
            <p:cNvPr id="82" name="object 8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098292" y="4484370"/>
              <a:ext cx="195960" cy="181101"/>
            </a:xfrm>
            <a:prstGeom prst="rect">
              <a:avLst/>
            </a:prstGeom>
          </p:spPr>
        </p:pic>
        <p:pic>
          <p:nvPicPr>
            <p:cNvPr id="86" name="object 8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633468" y="4674743"/>
              <a:ext cx="195960" cy="181101"/>
            </a:xfrm>
            <a:prstGeom prst="rect">
              <a:avLst/>
            </a:prstGeom>
          </p:spPr>
        </p:pic>
        <p:sp>
          <p:nvSpPr>
            <p:cNvPr id="95" name="object 95"/>
            <p:cNvSpPr/>
            <p:nvPr/>
          </p:nvSpPr>
          <p:spPr>
            <a:xfrm>
              <a:off x="2823210" y="2946654"/>
              <a:ext cx="80645" cy="535305"/>
            </a:xfrm>
            <a:custGeom>
              <a:avLst/>
              <a:gdLst/>
              <a:ahLst/>
              <a:cxnLst/>
              <a:rect l="l" t="t" r="r" b="b"/>
              <a:pathLst>
                <a:path w="80644" h="535304">
                  <a:moveTo>
                    <a:pt x="42798" y="0"/>
                  </a:moveTo>
                  <a:lnTo>
                    <a:pt x="27910" y="2839"/>
                  </a:lnTo>
                  <a:lnTo>
                    <a:pt x="15700" y="10906"/>
                  </a:lnTo>
                  <a:lnTo>
                    <a:pt x="7419" y="22949"/>
                  </a:lnTo>
                  <a:lnTo>
                    <a:pt x="4317" y="37719"/>
                  </a:lnTo>
                  <a:lnTo>
                    <a:pt x="7139" y="52589"/>
                  </a:lnTo>
                  <a:lnTo>
                    <a:pt x="15176" y="64770"/>
                  </a:lnTo>
                  <a:lnTo>
                    <a:pt x="27213" y="73044"/>
                  </a:lnTo>
                  <a:lnTo>
                    <a:pt x="42037" y="76200"/>
                  </a:lnTo>
                  <a:lnTo>
                    <a:pt x="56907" y="73360"/>
                  </a:lnTo>
                  <a:lnTo>
                    <a:pt x="69087" y="65293"/>
                  </a:lnTo>
                  <a:lnTo>
                    <a:pt x="74072" y="58038"/>
                  </a:lnTo>
                  <a:lnTo>
                    <a:pt x="52069" y="58038"/>
                  </a:lnTo>
                  <a:lnTo>
                    <a:pt x="32257" y="57785"/>
                  </a:lnTo>
                  <a:lnTo>
                    <a:pt x="32512" y="37973"/>
                  </a:lnTo>
                  <a:lnTo>
                    <a:pt x="80419" y="37973"/>
                  </a:lnTo>
                  <a:lnTo>
                    <a:pt x="77624" y="23610"/>
                  </a:lnTo>
                  <a:lnTo>
                    <a:pt x="69564" y="11429"/>
                  </a:lnTo>
                  <a:lnTo>
                    <a:pt x="57550" y="3155"/>
                  </a:lnTo>
                  <a:lnTo>
                    <a:pt x="42798" y="0"/>
                  </a:lnTo>
                  <a:close/>
                </a:path>
                <a:path w="80644" h="535304">
                  <a:moveTo>
                    <a:pt x="32512" y="37973"/>
                  </a:moveTo>
                  <a:lnTo>
                    <a:pt x="32257" y="57785"/>
                  </a:lnTo>
                  <a:lnTo>
                    <a:pt x="52069" y="58038"/>
                  </a:lnTo>
                  <a:lnTo>
                    <a:pt x="52323" y="38226"/>
                  </a:lnTo>
                  <a:lnTo>
                    <a:pt x="32512" y="37973"/>
                  </a:lnTo>
                  <a:close/>
                </a:path>
                <a:path w="80644" h="535304">
                  <a:moveTo>
                    <a:pt x="80419" y="37973"/>
                  </a:moveTo>
                  <a:lnTo>
                    <a:pt x="32512" y="37973"/>
                  </a:lnTo>
                  <a:lnTo>
                    <a:pt x="52323" y="38226"/>
                  </a:lnTo>
                  <a:lnTo>
                    <a:pt x="52069" y="58038"/>
                  </a:lnTo>
                  <a:lnTo>
                    <a:pt x="74072" y="58038"/>
                  </a:lnTo>
                  <a:lnTo>
                    <a:pt x="77362" y="53250"/>
                  </a:lnTo>
                  <a:lnTo>
                    <a:pt x="80517" y="38481"/>
                  </a:lnTo>
                  <a:lnTo>
                    <a:pt x="80419" y="37973"/>
                  </a:lnTo>
                  <a:close/>
                </a:path>
                <a:path w="80644" h="535304">
                  <a:moveTo>
                    <a:pt x="32131" y="77597"/>
                  </a:moveTo>
                  <a:lnTo>
                    <a:pt x="31876" y="97409"/>
                  </a:lnTo>
                  <a:lnTo>
                    <a:pt x="51688" y="97662"/>
                  </a:lnTo>
                  <a:lnTo>
                    <a:pt x="51942" y="77850"/>
                  </a:lnTo>
                  <a:lnTo>
                    <a:pt x="32131" y="77597"/>
                  </a:lnTo>
                  <a:close/>
                </a:path>
                <a:path w="80644" h="535304">
                  <a:moveTo>
                    <a:pt x="31750" y="117221"/>
                  </a:moveTo>
                  <a:lnTo>
                    <a:pt x="31495" y="137033"/>
                  </a:lnTo>
                  <a:lnTo>
                    <a:pt x="51307" y="137287"/>
                  </a:lnTo>
                  <a:lnTo>
                    <a:pt x="51562" y="117475"/>
                  </a:lnTo>
                  <a:lnTo>
                    <a:pt x="31750" y="117221"/>
                  </a:lnTo>
                  <a:close/>
                </a:path>
                <a:path w="80644" h="535304">
                  <a:moveTo>
                    <a:pt x="31368" y="156845"/>
                  </a:moveTo>
                  <a:lnTo>
                    <a:pt x="31241" y="176657"/>
                  </a:lnTo>
                  <a:lnTo>
                    <a:pt x="51053" y="176911"/>
                  </a:lnTo>
                  <a:lnTo>
                    <a:pt x="51181" y="157099"/>
                  </a:lnTo>
                  <a:lnTo>
                    <a:pt x="31368" y="156845"/>
                  </a:lnTo>
                  <a:close/>
                </a:path>
                <a:path w="80644" h="535304">
                  <a:moveTo>
                    <a:pt x="30987" y="196469"/>
                  </a:moveTo>
                  <a:lnTo>
                    <a:pt x="30860" y="216281"/>
                  </a:lnTo>
                  <a:lnTo>
                    <a:pt x="50672" y="216535"/>
                  </a:lnTo>
                  <a:lnTo>
                    <a:pt x="50800" y="196723"/>
                  </a:lnTo>
                  <a:lnTo>
                    <a:pt x="30987" y="196469"/>
                  </a:lnTo>
                  <a:close/>
                </a:path>
                <a:path w="80644" h="535304">
                  <a:moveTo>
                    <a:pt x="30606" y="236093"/>
                  </a:moveTo>
                  <a:lnTo>
                    <a:pt x="30479" y="255905"/>
                  </a:lnTo>
                  <a:lnTo>
                    <a:pt x="50291" y="256159"/>
                  </a:lnTo>
                  <a:lnTo>
                    <a:pt x="50418" y="236347"/>
                  </a:lnTo>
                  <a:lnTo>
                    <a:pt x="30606" y="236093"/>
                  </a:lnTo>
                  <a:close/>
                </a:path>
                <a:path w="80644" h="535304">
                  <a:moveTo>
                    <a:pt x="30225" y="275717"/>
                  </a:moveTo>
                  <a:lnTo>
                    <a:pt x="30098" y="295529"/>
                  </a:lnTo>
                  <a:lnTo>
                    <a:pt x="49910" y="295783"/>
                  </a:lnTo>
                  <a:lnTo>
                    <a:pt x="50037" y="275971"/>
                  </a:lnTo>
                  <a:lnTo>
                    <a:pt x="30225" y="275717"/>
                  </a:lnTo>
                  <a:close/>
                </a:path>
                <a:path w="80644" h="535304">
                  <a:moveTo>
                    <a:pt x="29844" y="315341"/>
                  </a:moveTo>
                  <a:lnTo>
                    <a:pt x="29717" y="335153"/>
                  </a:lnTo>
                  <a:lnTo>
                    <a:pt x="49529" y="335407"/>
                  </a:lnTo>
                  <a:lnTo>
                    <a:pt x="49656" y="315595"/>
                  </a:lnTo>
                  <a:lnTo>
                    <a:pt x="29844" y="315341"/>
                  </a:lnTo>
                  <a:close/>
                </a:path>
                <a:path w="80644" h="535304">
                  <a:moveTo>
                    <a:pt x="29463" y="354965"/>
                  </a:moveTo>
                  <a:lnTo>
                    <a:pt x="29337" y="374776"/>
                  </a:lnTo>
                  <a:lnTo>
                    <a:pt x="49148" y="375031"/>
                  </a:lnTo>
                  <a:lnTo>
                    <a:pt x="49275" y="355219"/>
                  </a:lnTo>
                  <a:lnTo>
                    <a:pt x="29463" y="354965"/>
                  </a:lnTo>
                  <a:close/>
                </a:path>
                <a:path w="80644" h="535304">
                  <a:moveTo>
                    <a:pt x="29209" y="394588"/>
                  </a:moveTo>
                  <a:lnTo>
                    <a:pt x="28956" y="414400"/>
                  </a:lnTo>
                  <a:lnTo>
                    <a:pt x="48767" y="414655"/>
                  </a:lnTo>
                  <a:lnTo>
                    <a:pt x="49021" y="394843"/>
                  </a:lnTo>
                  <a:lnTo>
                    <a:pt x="29209" y="394588"/>
                  </a:lnTo>
                  <a:close/>
                </a:path>
                <a:path w="80644" h="535304">
                  <a:moveTo>
                    <a:pt x="28828" y="434213"/>
                  </a:moveTo>
                  <a:lnTo>
                    <a:pt x="28575" y="454025"/>
                  </a:lnTo>
                  <a:lnTo>
                    <a:pt x="48387" y="454279"/>
                  </a:lnTo>
                  <a:lnTo>
                    <a:pt x="48640" y="434467"/>
                  </a:lnTo>
                  <a:lnTo>
                    <a:pt x="28828" y="434213"/>
                  </a:lnTo>
                  <a:close/>
                </a:path>
                <a:path w="80644" h="535304">
                  <a:moveTo>
                    <a:pt x="38481" y="458597"/>
                  </a:moveTo>
                  <a:lnTo>
                    <a:pt x="23610" y="461490"/>
                  </a:lnTo>
                  <a:lnTo>
                    <a:pt x="11429" y="469550"/>
                  </a:lnTo>
                  <a:lnTo>
                    <a:pt x="3155" y="481564"/>
                  </a:lnTo>
                  <a:lnTo>
                    <a:pt x="0" y="496316"/>
                  </a:lnTo>
                  <a:lnTo>
                    <a:pt x="2839" y="511204"/>
                  </a:lnTo>
                  <a:lnTo>
                    <a:pt x="10906" y="523414"/>
                  </a:lnTo>
                  <a:lnTo>
                    <a:pt x="22949" y="531695"/>
                  </a:lnTo>
                  <a:lnTo>
                    <a:pt x="37718" y="534797"/>
                  </a:lnTo>
                  <a:lnTo>
                    <a:pt x="52589" y="531975"/>
                  </a:lnTo>
                  <a:lnTo>
                    <a:pt x="64769" y="523938"/>
                  </a:lnTo>
                  <a:lnTo>
                    <a:pt x="73044" y="511901"/>
                  </a:lnTo>
                  <a:lnTo>
                    <a:pt x="76200" y="497078"/>
                  </a:lnTo>
                  <a:lnTo>
                    <a:pt x="75593" y="493903"/>
                  </a:lnTo>
                  <a:lnTo>
                    <a:pt x="48006" y="493903"/>
                  </a:lnTo>
                  <a:lnTo>
                    <a:pt x="28193" y="493649"/>
                  </a:lnTo>
                  <a:lnTo>
                    <a:pt x="28447" y="473837"/>
                  </a:lnTo>
                  <a:lnTo>
                    <a:pt x="67817" y="473837"/>
                  </a:lnTo>
                  <a:lnTo>
                    <a:pt x="65293" y="470026"/>
                  </a:lnTo>
                  <a:lnTo>
                    <a:pt x="53250" y="461752"/>
                  </a:lnTo>
                  <a:lnTo>
                    <a:pt x="38481" y="458597"/>
                  </a:lnTo>
                  <a:close/>
                </a:path>
                <a:path w="80644" h="535304">
                  <a:moveTo>
                    <a:pt x="28447" y="473837"/>
                  </a:moveTo>
                  <a:lnTo>
                    <a:pt x="28193" y="493649"/>
                  </a:lnTo>
                  <a:lnTo>
                    <a:pt x="48006" y="493903"/>
                  </a:lnTo>
                  <a:lnTo>
                    <a:pt x="48259" y="474091"/>
                  </a:lnTo>
                  <a:lnTo>
                    <a:pt x="28447" y="473837"/>
                  </a:lnTo>
                  <a:close/>
                </a:path>
                <a:path w="80644" h="535304">
                  <a:moveTo>
                    <a:pt x="67817" y="473837"/>
                  </a:moveTo>
                  <a:lnTo>
                    <a:pt x="28447" y="473837"/>
                  </a:lnTo>
                  <a:lnTo>
                    <a:pt x="48259" y="474091"/>
                  </a:lnTo>
                  <a:lnTo>
                    <a:pt x="48006" y="493903"/>
                  </a:lnTo>
                  <a:lnTo>
                    <a:pt x="75593" y="493903"/>
                  </a:lnTo>
                  <a:lnTo>
                    <a:pt x="73360" y="482207"/>
                  </a:lnTo>
                  <a:lnTo>
                    <a:pt x="67817" y="473837"/>
                  </a:lnTo>
                  <a:close/>
                </a:path>
              </a:pathLst>
            </a:custGeom>
            <a:solidFill>
              <a:srgbClr val="17375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" name="object 96"/>
            <p:cNvSpPr/>
            <p:nvPr/>
          </p:nvSpPr>
          <p:spPr>
            <a:xfrm>
              <a:off x="3830573" y="2347722"/>
              <a:ext cx="76200" cy="637540"/>
            </a:xfrm>
            <a:custGeom>
              <a:avLst/>
              <a:gdLst/>
              <a:ahLst/>
              <a:cxnLst/>
              <a:rect l="l" t="t" r="r" b="b"/>
              <a:pathLst>
                <a:path w="76200" h="637539">
                  <a:moveTo>
                    <a:pt x="38100" y="0"/>
                  </a:moveTo>
                  <a:lnTo>
                    <a:pt x="23252" y="2988"/>
                  </a:lnTo>
                  <a:lnTo>
                    <a:pt x="11144" y="11144"/>
                  </a:lnTo>
                  <a:lnTo>
                    <a:pt x="2988" y="23252"/>
                  </a:lnTo>
                  <a:lnTo>
                    <a:pt x="0" y="38100"/>
                  </a:lnTo>
                  <a:lnTo>
                    <a:pt x="2988" y="52947"/>
                  </a:lnTo>
                  <a:lnTo>
                    <a:pt x="11144" y="65055"/>
                  </a:lnTo>
                  <a:lnTo>
                    <a:pt x="23252" y="73211"/>
                  </a:lnTo>
                  <a:lnTo>
                    <a:pt x="38100" y="76200"/>
                  </a:lnTo>
                  <a:lnTo>
                    <a:pt x="52947" y="73211"/>
                  </a:lnTo>
                  <a:lnTo>
                    <a:pt x="65055" y="65055"/>
                  </a:lnTo>
                  <a:lnTo>
                    <a:pt x="69867" y="57912"/>
                  </a:lnTo>
                  <a:lnTo>
                    <a:pt x="28193" y="57912"/>
                  </a:lnTo>
                  <a:lnTo>
                    <a:pt x="28193" y="38100"/>
                  </a:lnTo>
                  <a:lnTo>
                    <a:pt x="76200" y="38100"/>
                  </a:lnTo>
                  <a:lnTo>
                    <a:pt x="73211" y="23252"/>
                  </a:lnTo>
                  <a:lnTo>
                    <a:pt x="65055" y="11144"/>
                  </a:lnTo>
                  <a:lnTo>
                    <a:pt x="52947" y="2988"/>
                  </a:lnTo>
                  <a:lnTo>
                    <a:pt x="38100" y="0"/>
                  </a:lnTo>
                  <a:close/>
                </a:path>
                <a:path w="76200" h="637539">
                  <a:moveTo>
                    <a:pt x="48005" y="38100"/>
                  </a:moveTo>
                  <a:lnTo>
                    <a:pt x="28193" y="38100"/>
                  </a:lnTo>
                  <a:lnTo>
                    <a:pt x="28193" y="57912"/>
                  </a:lnTo>
                  <a:lnTo>
                    <a:pt x="48005" y="57912"/>
                  </a:lnTo>
                  <a:lnTo>
                    <a:pt x="48005" y="38100"/>
                  </a:lnTo>
                  <a:close/>
                </a:path>
                <a:path w="76200" h="637539">
                  <a:moveTo>
                    <a:pt x="76200" y="38100"/>
                  </a:moveTo>
                  <a:lnTo>
                    <a:pt x="48005" y="38100"/>
                  </a:lnTo>
                  <a:lnTo>
                    <a:pt x="48005" y="57912"/>
                  </a:lnTo>
                  <a:lnTo>
                    <a:pt x="69867" y="57912"/>
                  </a:lnTo>
                  <a:lnTo>
                    <a:pt x="73211" y="52947"/>
                  </a:lnTo>
                  <a:lnTo>
                    <a:pt x="76200" y="38100"/>
                  </a:lnTo>
                  <a:close/>
                </a:path>
                <a:path w="76200" h="637539">
                  <a:moveTo>
                    <a:pt x="48005" y="77724"/>
                  </a:moveTo>
                  <a:lnTo>
                    <a:pt x="28193" y="77724"/>
                  </a:lnTo>
                  <a:lnTo>
                    <a:pt x="28193" y="97536"/>
                  </a:lnTo>
                  <a:lnTo>
                    <a:pt x="48005" y="97536"/>
                  </a:lnTo>
                  <a:lnTo>
                    <a:pt x="48005" y="77724"/>
                  </a:lnTo>
                  <a:close/>
                </a:path>
                <a:path w="76200" h="637539">
                  <a:moveTo>
                    <a:pt x="48005" y="117348"/>
                  </a:moveTo>
                  <a:lnTo>
                    <a:pt x="28193" y="117348"/>
                  </a:lnTo>
                  <a:lnTo>
                    <a:pt x="28193" y="137160"/>
                  </a:lnTo>
                  <a:lnTo>
                    <a:pt x="48005" y="137160"/>
                  </a:lnTo>
                  <a:lnTo>
                    <a:pt x="48005" y="117348"/>
                  </a:lnTo>
                  <a:close/>
                </a:path>
                <a:path w="76200" h="637539">
                  <a:moveTo>
                    <a:pt x="48005" y="156972"/>
                  </a:moveTo>
                  <a:lnTo>
                    <a:pt x="28193" y="156972"/>
                  </a:lnTo>
                  <a:lnTo>
                    <a:pt x="28193" y="176783"/>
                  </a:lnTo>
                  <a:lnTo>
                    <a:pt x="48005" y="176783"/>
                  </a:lnTo>
                  <a:lnTo>
                    <a:pt x="48005" y="156972"/>
                  </a:lnTo>
                  <a:close/>
                </a:path>
                <a:path w="76200" h="637539">
                  <a:moveTo>
                    <a:pt x="48005" y="196595"/>
                  </a:moveTo>
                  <a:lnTo>
                    <a:pt x="28193" y="196595"/>
                  </a:lnTo>
                  <a:lnTo>
                    <a:pt x="28193" y="216407"/>
                  </a:lnTo>
                  <a:lnTo>
                    <a:pt x="48005" y="216407"/>
                  </a:lnTo>
                  <a:lnTo>
                    <a:pt x="48005" y="196595"/>
                  </a:lnTo>
                  <a:close/>
                </a:path>
                <a:path w="76200" h="637539">
                  <a:moveTo>
                    <a:pt x="48005" y="236219"/>
                  </a:moveTo>
                  <a:lnTo>
                    <a:pt x="28193" y="236219"/>
                  </a:lnTo>
                  <a:lnTo>
                    <a:pt x="28193" y="256031"/>
                  </a:lnTo>
                  <a:lnTo>
                    <a:pt x="48005" y="256031"/>
                  </a:lnTo>
                  <a:lnTo>
                    <a:pt x="48005" y="236219"/>
                  </a:lnTo>
                  <a:close/>
                </a:path>
                <a:path w="76200" h="637539">
                  <a:moveTo>
                    <a:pt x="48005" y="275843"/>
                  </a:moveTo>
                  <a:lnTo>
                    <a:pt x="28193" y="275843"/>
                  </a:lnTo>
                  <a:lnTo>
                    <a:pt x="28193" y="295655"/>
                  </a:lnTo>
                  <a:lnTo>
                    <a:pt x="48005" y="295655"/>
                  </a:lnTo>
                  <a:lnTo>
                    <a:pt x="48005" y="275843"/>
                  </a:lnTo>
                  <a:close/>
                </a:path>
                <a:path w="76200" h="637539">
                  <a:moveTo>
                    <a:pt x="48005" y="315467"/>
                  </a:moveTo>
                  <a:lnTo>
                    <a:pt x="28193" y="315467"/>
                  </a:lnTo>
                  <a:lnTo>
                    <a:pt x="28193" y="335279"/>
                  </a:lnTo>
                  <a:lnTo>
                    <a:pt x="48005" y="335279"/>
                  </a:lnTo>
                  <a:lnTo>
                    <a:pt x="48005" y="315467"/>
                  </a:lnTo>
                  <a:close/>
                </a:path>
                <a:path w="76200" h="637539">
                  <a:moveTo>
                    <a:pt x="48005" y="355091"/>
                  </a:moveTo>
                  <a:lnTo>
                    <a:pt x="28193" y="355091"/>
                  </a:lnTo>
                  <a:lnTo>
                    <a:pt x="28193" y="374903"/>
                  </a:lnTo>
                  <a:lnTo>
                    <a:pt x="48005" y="374903"/>
                  </a:lnTo>
                  <a:lnTo>
                    <a:pt x="48005" y="355091"/>
                  </a:lnTo>
                  <a:close/>
                </a:path>
                <a:path w="76200" h="637539">
                  <a:moveTo>
                    <a:pt x="48005" y="394715"/>
                  </a:moveTo>
                  <a:lnTo>
                    <a:pt x="28193" y="394715"/>
                  </a:lnTo>
                  <a:lnTo>
                    <a:pt x="28193" y="414527"/>
                  </a:lnTo>
                  <a:lnTo>
                    <a:pt x="48005" y="414527"/>
                  </a:lnTo>
                  <a:lnTo>
                    <a:pt x="48005" y="394715"/>
                  </a:lnTo>
                  <a:close/>
                </a:path>
                <a:path w="76200" h="637539">
                  <a:moveTo>
                    <a:pt x="48005" y="434339"/>
                  </a:moveTo>
                  <a:lnTo>
                    <a:pt x="28193" y="434339"/>
                  </a:lnTo>
                  <a:lnTo>
                    <a:pt x="28193" y="454151"/>
                  </a:lnTo>
                  <a:lnTo>
                    <a:pt x="48005" y="454151"/>
                  </a:lnTo>
                  <a:lnTo>
                    <a:pt x="48005" y="434339"/>
                  </a:lnTo>
                  <a:close/>
                </a:path>
                <a:path w="76200" h="637539">
                  <a:moveTo>
                    <a:pt x="48005" y="473963"/>
                  </a:moveTo>
                  <a:lnTo>
                    <a:pt x="28193" y="473963"/>
                  </a:lnTo>
                  <a:lnTo>
                    <a:pt x="28193" y="493775"/>
                  </a:lnTo>
                  <a:lnTo>
                    <a:pt x="48005" y="493775"/>
                  </a:lnTo>
                  <a:lnTo>
                    <a:pt x="48005" y="473963"/>
                  </a:lnTo>
                  <a:close/>
                </a:path>
                <a:path w="76200" h="637539">
                  <a:moveTo>
                    <a:pt x="48005" y="513588"/>
                  </a:moveTo>
                  <a:lnTo>
                    <a:pt x="28193" y="513588"/>
                  </a:lnTo>
                  <a:lnTo>
                    <a:pt x="28193" y="533400"/>
                  </a:lnTo>
                  <a:lnTo>
                    <a:pt x="48005" y="533400"/>
                  </a:lnTo>
                  <a:lnTo>
                    <a:pt x="48005" y="513588"/>
                  </a:lnTo>
                  <a:close/>
                </a:path>
                <a:path w="76200" h="637539">
                  <a:moveTo>
                    <a:pt x="28193" y="561086"/>
                  </a:moveTo>
                  <a:lnTo>
                    <a:pt x="0" y="561086"/>
                  </a:lnTo>
                  <a:lnTo>
                    <a:pt x="38100" y="637286"/>
                  </a:lnTo>
                  <a:lnTo>
                    <a:pt x="70230" y="573024"/>
                  </a:lnTo>
                  <a:lnTo>
                    <a:pt x="28193" y="573024"/>
                  </a:lnTo>
                  <a:lnTo>
                    <a:pt x="28193" y="561086"/>
                  </a:lnTo>
                  <a:close/>
                </a:path>
                <a:path w="76200" h="637539">
                  <a:moveTo>
                    <a:pt x="48005" y="553212"/>
                  </a:moveTo>
                  <a:lnTo>
                    <a:pt x="28193" y="553212"/>
                  </a:lnTo>
                  <a:lnTo>
                    <a:pt x="28193" y="573024"/>
                  </a:lnTo>
                  <a:lnTo>
                    <a:pt x="48005" y="573024"/>
                  </a:lnTo>
                  <a:lnTo>
                    <a:pt x="48005" y="553212"/>
                  </a:lnTo>
                  <a:close/>
                </a:path>
                <a:path w="76200" h="637539">
                  <a:moveTo>
                    <a:pt x="76200" y="561086"/>
                  </a:moveTo>
                  <a:lnTo>
                    <a:pt x="48005" y="561086"/>
                  </a:lnTo>
                  <a:lnTo>
                    <a:pt x="48005" y="573024"/>
                  </a:lnTo>
                  <a:lnTo>
                    <a:pt x="70230" y="573024"/>
                  </a:lnTo>
                  <a:lnTo>
                    <a:pt x="76200" y="561086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" name="object 97"/>
            <p:cNvSpPr/>
            <p:nvPr/>
          </p:nvSpPr>
          <p:spPr>
            <a:xfrm>
              <a:off x="2228088" y="2103120"/>
              <a:ext cx="581025" cy="585470"/>
            </a:xfrm>
            <a:custGeom>
              <a:avLst/>
              <a:gdLst/>
              <a:ahLst/>
              <a:cxnLst/>
              <a:rect l="l" t="t" r="r" b="b"/>
              <a:pathLst>
                <a:path w="581025" h="585469">
                  <a:moveTo>
                    <a:pt x="290322" y="0"/>
                  </a:moveTo>
                  <a:lnTo>
                    <a:pt x="243215" y="3831"/>
                  </a:lnTo>
                  <a:lnTo>
                    <a:pt x="198534" y="14923"/>
                  </a:lnTo>
                  <a:lnTo>
                    <a:pt x="156875" y="32671"/>
                  </a:lnTo>
                  <a:lnTo>
                    <a:pt x="118835" y="56473"/>
                  </a:lnTo>
                  <a:lnTo>
                    <a:pt x="85010" y="85724"/>
                  </a:lnTo>
                  <a:lnTo>
                    <a:pt x="55997" y="119822"/>
                  </a:lnTo>
                  <a:lnTo>
                    <a:pt x="32393" y="158163"/>
                  </a:lnTo>
                  <a:lnTo>
                    <a:pt x="14794" y="200143"/>
                  </a:lnTo>
                  <a:lnTo>
                    <a:pt x="3798" y="245159"/>
                  </a:lnTo>
                  <a:lnTo>
                    <a:pt x="0" y="292607"/>
                  </a:lnTo>
                  <a:lnTo>
                    <a:pt x="3798" y="340056"/>
                  </a:lnTo>
                  <a:lnTo>
                    <a:pt x="14794" y="385072"/>
                  </a:lnTo>
                  <a:lnTo>
                    <a:pt x="32393" y="427052"/>
                  </a:lnTo>
                  <a:lnTo>
                    <a:pt x="55997" y="465393"/>
                  </a:lnTo>
                  <a:lnTo>
                    <a:pt x="85010" y="499491"/>
                  </a:lnTo>
                  <a:lnTo>
                    <a:pt x="118835" y="528742"/>
                  </a:lnTo>
                  <a:lnTo>
                    <a:pt x="156875" y="552544"/>
                  </a:lnTo>
                  <a:lnTo>
                    <a:pt x="198534" y="570292"/>
                  </a:lnTo>
                  <a:lnTo>
                    <a:pt x="243215" y="581384"/>
                  </a:lnTo>
                  <a:lnTo>
                    <a:pt x="290322" y="585215"/>
                  </a:lnTo>
                  <a:lnTo>
                    <a:pt x="337428" y="581384"/>
                  </a:lnTo>
                  <a:lnTo>
                    <a:pt x="382109" y="570292"/>
                  </a:lnTo>
                  <a:lnTo>
                    <a:pt x="423768" y="552544"/>
                  </a:lnTo>
                  <a:lnTo>
                    <a:pt x="461808" y="528742"/>
                  </a:lnTo>
                  <a:lnTo>
                    <a:pt x="495633" y="499490"/>
                  </a:lnTo>
                  <a:lnTo>
                    <a:pt x="524646" y="465393"/>
                  </a:lnTo>
                  <a:lnTo>
                    <a:pt x="548250" y="427052"/>
                  </a:lnTo>
                  <a:lnTo>
                    <a:pt x="565849" y="385072"/>
                  </a:lnTo>
                  <a:lnTo>
                    <a:pt x="576845" y="340056"/>
                  </a:lnTo>
                  <a:lnTo>
                    <a:pt x="580644" y="292607"/>
                  </a:lnTo>
                  <a:lnTo>
                    <a:pt x="576845" y="245159"/>
                  </a:lnTo>
                  <a:lnTo>
                    <a:pt x="565849" y="200143"/>
                  </a:lnTo>
                  <a:lnTo>
                    <a:pt x="548250" y="158163"/>
                  </a:lnTo>
                  <a:lnTo>
                    <a:pt x="524646" y="119822"/>
                  </a:lnTo>
                  <a:lnTo>
                    <a:pt x="495633" y="85724"/>
                  </a:lnTo>
                  <a:lnTo>
                    <a:pt x="461808" y="56473"/>
                  </a:lnTo>
                  <a:lnTo>
                    <a:pt x="423768" y="32671"/>
                  </a:lnTo>
                  <a:lnTo>
                    <a:pt x="382109" y="14923"/>
                  </a:lnTo>
                  <a:lnTo>
                    <a:pt x="337428" y="3831"/>
                  </a:lnTo>
                  <a:lnTo>
                    <a:pt x="290322" y="0"/>
                  </a:lnTo>
                  <a:close/>
                </a:path>
              </a:pathLst>
            </a:custGeom>
            <a:solidFill>
              <a:srgbClr val="DCE6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" name="object 98"/>
            <p:cNvSpPr/>
            <p:nvPr/>
          </p:nvSpPr>
          <p:spPr>
            <a:xfrm>
              <a:off x="1332738" y="2355341"/>
              <a:ext cx="2574925" cy="424180"/>
            </a:xfrm>
            <a:custGeom>
              <a:avLst/>
              <a:gdLst/>
              <a:ahLst/>
              <a:cxnLst/>
              <a:rect l="l" t="t" r="r" b="b"/>
              <a:pathLst>
                <a:path w="2574925" h="424180">
                  <a:moveTo>
                    <a:pt x="48006" y="297180"/>
                  </a:moveTo>
                  <a:lnTo>
                    <a:pt x="28194" y="297180"/>
                  </a:lnTo>
                  <a:lnTo>
                    <a:pt x="28194" y="316992"/>
                  </a:lnTo>
                  <a:lnTo>
                    <a:pt x="48006" y="316992"/>
                  </a:lnTo>
                  <a:lnTo>
                    <a:pt x="48006" y="297180"/>
                  </a:lnTo>
                  <a:close/>
                </a:path>
                <a:path w="2574925" h="424180">
                  <a:moveTo>
                    <a:pt x="48006" y="257556"/>
                  </a:moveTo>
                  <a:lnTo>
                    <a:pt x="28194" y="257556"/>
                  </a:lnTo>
                  <a:lnTo>
                    <a:pt x="28194" y="277368"/>
                  </a:lnTo>
                  <a:lnTo>
                    <a:pt x="48006" y="277368"/>
                  </a:lnTo>
                  <a:lnTo>
                    <a:pt x="48006" y="257556"/>
                  </a:lnTo>
                  <a:close/>
                </a:path>
                <a:path w="2574925" h="424180">
                  <a:moveTo>
                    <a:pt x="48006" y="217932"/>
                  </a:moveTo>
                  <a:lnTo>
                    <a:pt x="28194" y="217932"/>
                  </a:lnTo>
                  <a:lnTo>
                    <a:pt x="28194" y="237744"/>
                  </a:lnTo>
                  <a:lnTo>
                    <a:pt x="48006" y="237744"/>
                  </a:lnTo>
                  <a:lnTo>
                    <a:pt x="48006" y="217932"/>
                  </a:lnTo>
                  <a:close/>
                </a:path>
                <a:path w="2574925" h="424180">
                  <a:moveTo>
                    <a:pt x="48006" y="178308"/>
                  </a:moveTo>
                  <a:lnTo>
                    <a:pt x="28194" y="178308"/>
                  </a:lnTo>
                  <a:lnTo>
                    <a:pt x="28194" y="198120"/>
                  </a:lnTo>
                  <a:lnTo>
                    <a:pt x="48006" y="198120"/>
                  </a:lnTo>
                  <a:lnTo>
                    <a:pt x="48006" y="178308"/>
                  </a:lnTo>
                  <a:close/>
                </a:path>
                <a:path w="2574925" h="424180">
                  <a:moveTo>
                    <a:pt x="48006" y="138684"/>
                  </a:moveTo>
                  <a:lnTo>
                    <a:pt x="28194" y="138684"/>
                  </a:lnTo>
                  <a:lnTo>
                    <a:pt x="28194" y="158496"/>
                  </a:lnTo>
                  <a:lnTo>
                    <a:pt x="48006" y="158496"/>
                  </a:lnTo>
                  <a:lnTo>
                    <a:pt x="48006" y="138684"/>
                  </a:lnTo>
                  <a:close/>
                </a:path>
                <a:path w="2574925" h="424180">
                  <a:moveTo>
                    <a:pt x="48006" y="99060"/>
                  </a:moveTo>
                  <a:lnTo>
                    <a:pt x="28194" y="99060"/>
                  </a:lnTo>
                  <a:lnTo>
                    <a:pt x="28194" y="118872"/>
                  </a:lnTo>
                  <a:lnTo>
                    <a:pt x="48006" y="118872"/>
                  </a:lnTo>
                  <a:lnTo>
                    <a:pt x="48006" y="99060"/>
                  </a:lnTo>
                  <a:close/>
                </a:path>
                <a:path w="2574925" h="424180">
                  <a:moveTo>
                    <a:pt x="76200" y="347853"/>
                  </a:moveTo>
                  <a:lnTo>
                    <a:pt x="48006" y="347853"/>
                  </a:lnTo>
                  <a:lnTo>
                    <a:pt x="48006" y="336804"/>
                  </a:lnTo>
                  <a:lnTo>
                    <a:pt x="28194" y="336804"/>
                  </a:lnTo>
                  <a:lnTo>
                    <a:pt x="28194" y="347853"/>
                  </a:lnTo>
                  <a:lnTo>
                    <a:pt x="0" y="347853"/>
                  </a:lnTo>
                  <a:lnTo>
                    <a:pt x="38100" y="424053"/>
                  </a:lnTo>
                  <a:lnTo>
                    <a:pt x="71818" y="356616"/>
                  </a:lnTo>
                  <a:lnTo>
                    <a:pt x="76200" y="347853"/>
                  </a:lnTo>
                  <a:close/>
                </a:path>
                <a:path w="2574925" h="424180">
                  <a:moveTo>
                    <a:pt x="77724" y="45085"/>
                  </a:moveTo>
                  <a:lnTo>
                    <a:pt x="54292" y="10033"/>
                  </a:lnTo>
                  <a:lnTo>
                    <a:pt x="39497" y="7112"/>
                  </a:lnTo>
                  <a:lnTo>
                    <a:pt x="24650" y="10198"/>
                  </a:lnTo>
                  <a:lnTo>
                    <a:pt x="12547" y="18440"/>
                  </a:lnTo>
                  <a:lnTo>
                    <a:pt x="4432" y="30607"/>
                  </a:lnTo>
                  <a:lnTo>
                    <a:pt x="1524" y="45466"/>
                  </a:lnTo>
                  <a:lnTo>
                    <a:pt x="2171" y="48615"/>
                  </a:lnTo>
                  <a:lnTo>
                    <a:pt x="0" y="59436"/>
                  </a:lnTo>
                  <a:lnTo>
                    <a:pt x="2984" y="74295"/>
                  </a:lnTo>
                  <a:lnTo>
                    <a:pt x="11137" y="86398"/>
                  </a:lnTo>
                  <a:lnTo>
                    <a:pt x="23241" y="94551"/>
                  </a:lnTo>
                  <a:lnTo>
                    <a:pt x="38100" y="97536"/>
                  </a:lnTo>
                  <a:lnTo>
                    <a:pt x="52946" y="94551"/>
                  </a:lnTo>
                  <a:lnTo>
                    <a:pt x="65049" y="86398"/>
                  </a:lnTo>
                  <a:lnTo>
                    <a:pt x="69862" y="79248"/>
                  </a:lnTo>
                  <a:lnTo>
                    <a:pt x="73202" y="74295"/>
                  </a:lnTo>
                  <a:lnTo>
                    <a:pt x="76200" y="59436"/>
                  </a:lnTo>
                  <a:lnTo>
                    <a:pt x="75526" y="56172"/>
                  </a:lnTo>
                  <a:lnTo>
                    <a:pt x="75742" y="55118"/>
                  </a:lnTo>
                  <a:lnTo>
                    <a:pt x="77724" y="45085"/>
                  </a:lnTo>
                  <a:close/>
                </a:path>
                <a:path w="2574925" h="424180">
                  <a:moveTo>
                    <a:pt x="99060" y="35052"/>
                  </a:moveTo>
                  <a:lnTo>
                    <a:pt x="79248" y="35179"/>
                  </a:lnTo>
                  <a:lnTo>
                    <a:pt x="79248" y="54991"/>
                  </a:lnTo>
                  <a:lnTo>
                    <a:pt x="99060" y="54864"/>
                  </a:lnTo>
                  <a:lnTo>
                    <a:pt x="99060" y="35052"/>
                  </a:lnTo>
                  <a:close/>
                </a:path>
                <a:path w="2574925" h="424180">
                  <a:moveTo>
                    <a:pt x="138684" y="34798"/>
                  </a:moveTo>
                  <a:lnTo>
                    <a:pt x="118872" y="34925"/>
                  </a:lnTo>
                  <a:lnTo>
                    <a:pt x="118872" y="54737"/>
                  </a:lnTo>
                  <a:lnTo>
                    <a:pt x="138684" y="54610"/>
                  </a:lnTo>
                  <a:lnTo>
                    <a:pt x="138684" y="34798"/>
                  </a:lnTo>
                  <a:close/>
                </a:path>
                <a:path w="2574925" h="424180">
                  <a:moveTo>
                    <a:pt x="178308" y="34671"/>
                  </a:moveTo>
                  <a:lnTo>
                    <a:pt x="158496" y="34798"/>
                  </a:lnTo>
                  <a:lnTo>
                    <a:pt x="158496" y="54610"/>
                  </a:lnTo>
                  <a:lnTo>
                    <a:pt x="178308" y="54483"/>
                  </a:lnTo>
                  <a:lnTo>
                    <a:pt x="178308" y="34671"/>
                  </a:lnTo>
                  <a:close/>
                </a:path>
                <a:path w="2574925" h="424180">
                  <a:moveTo>
                    <a:pt x="217932" y="34417"/>
                  </a:moveTo>
                  <a:lnTo>
                    <a:pt x="198120" y="34544"/>
                  </a:lnTo>
                  <a:lnTo>
                    <a:pt x="198120" y="54356"/>
                  </a:lnTo>
                  <a:lnTo>
                    <a:pt x="217932" y="54229"/>
                  </a:lnTo>
                  <a:lnTo>
                    <a:pt x="217932" y="34417"/>
                  </a:lnTo>
                  <a:close/>
                </a:path>
                <a:path w="2574925" h="424180">
                  <a:moveTo>
                    <a:pt x="257556" y="34290"/>
                  </a:moveTo>
                  <a:lnTo>
                    <a:pt x="237744" y="34417"/>
                  </a:lnTo>
                  <a:lnTo>
                    <a:pt x="237744" y="54229"/>
                  </a:lnTo>
                  <a:lnTo>
                    <a:pt x="257556" y="54102"/>
                  </a:lnTo>
                  <a:lnTo>
                    <a:pt x="257556" y="34290"/>
                  </a:lnTo>
                  <a:close/>
                </a:path>
                <a:path w="2574925" h="424180">
                  <a:moveTo>
                    <a:pt x="297180" y="34036"/>
                  </a:moveTo>
                  <a:lnTo>
                    <a:pt x="277368" y="34163"/>
                  </a:lnTo>
                  <a:lnTo>
                    <a:pt x="277368" y="53975"/>
                  </a:lnTo>
                  <a:lnTo>
                    <a:pt x="297180" y="53848"/>
                  </a:lnTo>
                  <a:lnTo>
                    <a:pt x="297180" y="34036"/>
                  </a:lnTo>
                  <a:close/>
                </a:path>
                <a:path w="2574925" h="424180">
                  <a:moveTo>
                    <a:pt x="336804" y="33909"/>
                  </a:moveTo>
                  <a:lnTo>
                    <a:pt x="316992" y="34036"/>
                  </a:lnTo>
                  <a:lnTo>
                    <a:pt x="316992" y="53848"/>
                  </a:lnTo>
                  <a:lnTo>
                    <a:pt x="336804" y="53721"/>
                  </a:lnTo>
                  <a:lnTo>
                    <a:pt x="336804" y="33909"/>
                  </a:lnTo>
                  <a:close/>
                </a:path>
                <a:path w="2574925" h="424180">
                  <a:moveTo>
                    <a:pt x="376428" y="33655"/>
                  </a:moveTo>
                  <a:lnTo>
                    <a:pt x="356616" y="33782"/>
                  </a:lnTo>
                  <a:lnTo>
                    <a:pt x="356616" y="53594"/>
                  </a:lnTo>
                  <a:lnTo>
                    <a:pt x="376428" y="53467"/>
                  </a:lnTo>
                  <a:lnTo>
                    <a:pt x="376428" y="33655"/>
                  </a:lnTo>
                  <a:close/>
                </a:path>
                <a:path w="2574925" h="424180">
                  <a:moveTo>
                    <a:pt x="416052" y="33528"/>
                  </a:moveTo>
                  <a:lnTo>
                    <a:pt x="396240" y="33655"/>
                  </a:lnTo>
                  <a:lnTo>
                    <a:pt x="396240" y="53467"/>
                  </a:lnTo>
                  <a:lnTo>
                    <a:pt x="416052" y="53340"/>
                  </a:lnTo>
                  <a:lnTo>
                    <a:pt x="416052" y="33528"/>
                  </a:lnTo>
                  <a:close/>
                </a:path>
                <a:path w="2574925" h="424180">
                  <a:moveTo>
                    <a:pt x="455676" y="33274"/>
                  </a:moveTo>
                  <a:lnTo>
                    <a:pt x="435864" y="33401"/>
                  </a:lnTo>
                  <a:lnTo>
                    <a:pt x="435864" y="53213"/>
                  </a:lnTo>
                  <a:lnTo>
                    <a:pt x="455676" y="53086"/>
                  </a:lnTo>
                  <a:lnTo>
                    <a:pt x="455676" y="33274"/>
                  </a:lnTo>
                  <a:close/>
                </a:path>
                <a:path w="2574925" h="424180">
                  <a:moveTo>
                    <a:pt x="495300" y="33147"/>
                  </a:moveTo>
                  <a:lnTo>
                    <a:pt x="475488" y="33274"/>
                  </a:lnTo>
                  <a:lnTo>
                    <a:pt x="475488" y="53086"/>
                  </a:lnTo>
                  <a:lnTo>
                    <a:pt x="495300" y="52959"/>
                  </a:lnTo>
                  <a:lnTo>
                    <a:pt x="495300" y="33147"/>
                  </a:lnTo>
                  <a:close/>
                </a:path>
                <a:path w="2574925" h="424180">
                  <a:moveTo>
                    <a:pt x="534924" y="32893"/>
                  </a:moveTo>
                  <a:lnTo>
                    <a:pt x="515112" y="33020"/>
                  </a:lnTo>
                  <a:lnTo>
                    <a:pt x="515112" y="52832"/>
                  </a:lnTo>
                  <a:lnTo>
                    <a:pt x="534924" y="52705"/>
                  </a:lnTo>
                  <a:lnTo>
                    <a:pt x="534924" y="32893"/>
                  </a:lnTo>
                  <a:close/>
                </a:path>
                <a:path w="2574925" h="424180">
                  <a:moveTo>
                    <a:pt x="574548" y="32766"/>
                  </a:moveTo>
                  <a:lnTo>
                    <a:pt x="554736" y="32893"/>
                  </a:lnTo>
                  <a:lnTo>
                    <a:pt x="554736" y="52705"/>
                  </a:lnTo>
                  <a:lnTo>
                    <a:pt x="574548" y="52578"/>
                  </a:lnTo>
                  <a:lnTo>
                    <a:pt x="574548" y="32766"/>
                  </a:lnTo>
                  <a:close/>
                </a:path>
                <a:path w="2574925" h="424180">
                  <a:moveTo>
                    <a:pt x="614172" y="32512"/>
                  </a:moveTo>
                  <a:lnTo>
                    <a:pt x="594360" y="32639"/>
                  </a:lnTo>
                  <a:lnTo>
                    <a:pt x="594360" y="52451"/>
                  </a:lnTo>
                  <a:lnTo>
                    <a:pt x="614172" y="52324"/>
                  </a:lnTo>
                  <a:lnTo>
                    <a:pt x="614172" y="32512"/>
                  </a:lnTo>
                  <a:close/>
                </a:path>
                <a:path w="2574925" h="424180">
                  <a:moveTo>
                    <a:pt x="653796" y="32385"/>
                  </a:moveTo>
                  <a:lnTo>
                    <a:pt x="633984" y="32385"/>
                  </a:lnTo>
                  <a:lnTo>
                    <a:pt x="633984" y="52197"/>
                  </a:lnTo>
                  <a:lnTo>
                    <a:pt x="653796" y="52197"/>
                  </a:lnTo>
                  <a:lnTo>
                    <a:pt x="653796" y="32385"/>
                  </a:lnTo>
                  <a:close/>
                </a:path>
                <a:path w="2574925" h="424180">
                  <a:moveTo>
                    <a:pt x="693420" y="32131"/>
                  </a:moveTo>
                  <a:lnTo>
                    <a:pt x="673608" y="32258"/>
                  </a:lnTo>
                  <a:lnTo>
                    <a:pt x="673608" y="52070"/>
                  </a:lnTo>
                  <a:lnTo>
                    <a:pt x="693420" y="51943"/>
                  </a:lnTo>
                  <a:lnTo>
                    <a:pt x="693420" y="32131"/>
                  </a:lnTo>
                  <a:close/>
                </a:path>
                <a:path w="2574925" h="424180">
                  <a:moveTo>
                    <a:pt x="733044" y="32004"/>
                  </a:moveTo>
                  <a:lnTo>
                    <a:pt x="713232" y="32004"/>
                  </a:lnTo>
                  <a:lnTo>
                    <a:pt x="713232" y="51816"/>
                  </a:lnTo>
                  <a:lnTo>
                    <a:pt x="733044" y="51816"/>
                  </a:lnTo>
                  <a:lnTo>
                    <a:pt x="733044" y="32004"/>
                  </a:lnTo>
                  <a:close/>
                </a:path>
                <a:path w="2574925" h="424180">
                  <a:moveTo>
                    <a:pt x="772668" y="31750"/>
                  </a:moveTo>
                  <a:lnTo>
                    <a:pt x="752856" y="31877"/>
                  </a:lnTo>
                  <a:lnTo>
                    <a:pt x="752856" y="51689"/>
                  </a:lnTo>
                  <a:lnTo>
                    <a:pt x="772668" y="51562"/>
                  </a:lnTo>
                  <a:lnTo>
                    <a:pt x="772668" y="31750"/>
                  </a:lnTo>
                  <a:close/>
                </a:path>
                <a:path w="2574925" h="424180">
                  <a:moveTo>
                    <a:pt x="812292" y="31623"/>
                  </a:moveTo>
                  <a:lnTo>
                    <a:pt x="792480" y="31623"/>
                  </a:lnTo>
                  <a:lnTo>
                    <a:pt x="792480" y="51435"/>
                  </a:lnTo>
                  <a:lnTo>
                    <a:pt x="812292" y="51435"/>
                  </a:lnTo>
                  <a:lnTo>
                    <a:pt x="812292" y="31623"/>
                  </a:lnTo>
                  <a:close/>
                </a:path>
                <a:path w="2574925" h="424180">
                  <a:moveTo>
                    <a:pt x="918718" y="41021"/>
                  </a:moveTo>
                  <a:lnTo>
                    <a:pt x="895273" y="5969"/>
                  </a:lnTo>
                  <a:lnTo>
                    <a:pt x="880491" y="3048"/>
                  </a:lnTo>
                  <a:lnTo>
                    <a:pt x="865644" y="6134"/>
                  </a:lnTo>
                  <a:lnTo>
                    <a:pt x="853541" y="14351"/>
                  </a:lnTo>
                  <a:lnTo>
                    <a:pt x="845426" y="26479"/>
                  </a:lnTo>
                  <a:lnTo>
                    <a:pt x="844448" y="31419"/>
                  </a:lnTo>
                  <a:lnTo>
                    <a:pt x="832104" y="31496"/>
                  </a:lnTo>
                  <a:lnTo>
                    <a:pt x="832104" y="51308"/>
                  </a:lnTo>
                  <a:lnTo>
                    <a:pt x="844575" y="51231"/>
                  </a:lnTo>
                  <a:lnTo>
                    <a:pt x="845591" y="56121"/>
                  </a:lnTo>
                  <a:lnTo>
                    <a:pt x="853833" y="68224"/>
                  </a:lnTo>
                  <a:lnTo>
                    <a:pt x="866000" y="76339"/>
                  </a:lnTo>
                  <a:lnTo>
                    <a:pt x="880872" y="79248"/>
                  </a:lnTo>
                  <a:lnTo>
                    <a:pt x="895642" y="76174"/>
                  </a:lnTo>
                  <a:lnTo>
                    <a:pt x="907694" y="67945"/>
                  </a:lnTo>
                  <a:lnTo>
                    <a:pt x="915797" y="55816"/>
                  </a:lnTo>
                  <a:lnTo>
                    <a:pt x="916736" y="51054"/>
                  </a:lnTo>
                  <a:lnTo>
                    <a:pt x="918718" y="41021"/>
                  </a:lnTo>
                  <a:close/>
                </a:path>
                <a:path w="2574925" h="424180">
                  <a:moveTo>
                    <a:pt x="1566672" y="38100"/>
                  </a:moveTo>
                  <a:lnTo>
                    <a:pt x="1564665" y="28194"/>
                  </a:lnTo>
                  <a:lnTo>
                    <a:pt x="1563674" y="23253"/>
                  </a:lnTo>
                  <a:lnTo>
                    <a:pt x="1555521" y="11150"/>
                  </a:lnTo>
                  <a:lnTo>
                    <a:pt x="1543418" y="2997"/>
                  </a:lnTo>
                  <a:lnTo>
                    <a:pt x="1528572" y="0"/>
                  </a:lnTo>
                  <a:lnTo>
                    <a:pt x="1513713" y="2997"/>
                  </a:lnTo>
                  <a:lnTo>
                    <a:pt x="1501609" y="11150"/>
                  </a:lnTo>
                  <a:lnTo>
                    <a:pt x="1493456" y="23253"/>
                  </a:lnTo>
                  <a:lnTo>
                    <a:pt x="1490472" y="38100"/>
                  </a:lnTo>
                  <a:lnTo>
                    <a:pt x="1493456" y="52959"/>
                  </a:lnTo>
                  <a:lnTo>
                    <a:pt x="1501609" y="65062"/>
                  </a:lnTo>
                  <a:lnTo>
                    <a:pt x="1513713" y="73215"/>
                  </a:lnTo>
                  <a:lnTo>
                    <a:pt x="1528572" y="76200"/>
                  </a:lnTo>
                  <a:lnTo>
                    <a:pt x="1543418" y="73215"/>
                  </a:lnTo>
                  <a:lnTo>
                    <a:pt x="1555521" y="65062"/>
                  </a:lnTo>
                  <a:lnTo>
                    <a:pt x="1563674" y="52959"/>
                  </a:lnTo>
                  <a:lnTo>
                    <a:pt x="1564665" y="48006"/>
                  </a:lnTo>
                  <a:lnTo>
                    <a:pt x="1566672" y="38100"/>
                  </a:lnTo>
                  <a:close/>
                </a:path>
                <a:path w="2574925" h="424180">
                  <a:moveTo>
                    <a:pt x="1588008" y="28194"/>
                  </a:moveTo>
                  <a:lnTo>
                    <a:pt x="1568196" y="28194"/>
                  </a:lnTo>
                  <a:lnTo>
                    <a:pt x="1568196" y="48006"/>
                  </a:lnTo>
                  <a:lnTo>
                    <a:pt x="1588008" y="48006"/>
                  </a:lnTo>
                  <a:lnTo>
                    <a:pt x="1588008" y="28194"/>
                  </a:lnTo>
                  <a:close/>
                </a:path>
                <a:path w="2574925" h="424180">
                  <a:moveTo>
                    <a:pt x="1627632" y="28194"/>
                  </a:moveTo>
                  <a:lnTo>
                    <a:pt x="1607820" y="28194"/>
                  </a:lnTo>
                  <a:lnTo>
                    <a:pt x="1607820" y="48006"/>
                  </a:lnTo>
                  <a:lnTo>
                    <a:pt x="1627632" y="48006"/>
                  </a:lnTo>
                  <a:lnTo>
                    <a:pt x="1627632" y="28194"/>
                  </a:lnTo>
                  <a:close/>
                </a:path>
                <a:path w="2574925" h="424180">
                  <a:moveTo>
                    <a:pt x="1667256" y="28194"/>
                  </a:moveTo>
                  <a:lnTo>
                    <a:pt x="1647444" y="28194"/>
                  </a:lnTo>
                  <a:lnTo>
                    <a:pt x="1647444" y="48006"/>
                  </a:lnTo>
                  <a:lnTo>
                    <a:pt x="1667256" y="48006"/>
                  </a:lnTo>
                  <a:lnTo>
                    <a:pt x="1667256" y="28194"/>
                  </a:lnTo>
                  <a:close/>
                </a:path>
                <a:path w="2574925" h="424180">
                  <a:moveTo>
                    <a:pt x="1706880" y="28194"/>
                  </a:moveTo>
                  <a:lnTo>
                    <a:pt x="1687068" y="28194"/>
                  </a:lnTo>
                  <a:lnTo>
                    <a:pt x="1687068" y="48006"/>
                  </a:lnTo>
                  <a:lnTo>
                    <a:pt x="1706880" y="48006"/>
                  </a:lnTo>
                  <a:lnTo>
                    <a:pt x="1706880" y="28194"/>
                  </a:lnTo>
                  <a:close/>
                </a:path>
                <a:path w="2574925" h="424180">
                  <a:moveTo>
                    <a:pt x="1746504" y="28194"/>
                  </a:moveTo>
                  <a:lnTo>
                    <a:pt x="1726692" y="28194"/>
                  </a:lnTo>
                  <a:lnTo>
                    <a:pt x="1726692" y="48006"/>
                  </a:lnTo>
                  <a:lnTo>
                    <a:pt x="1746504" y="48006"/>
                  </a:lnTo>
                  <a:lnTo>
                    <a:pt x="1746504" y="28194"/>
                  </a:lnTo>
                  <a:close/>
                </a:path>
                <a:path w="2574925" h="424180">
                  <a:moveTo>
                    <a:pt x="1786128" y="28194"/>
                  </a:moveTo>
                  <a:lnTo>
                    <a:pt x="1766316" y="28194"/>
                  </a:lnTo>
                  <a:lnTo>
                    <a:pt x="1766316" y="48006"/>
                  </a:lnTo>
                  <a:lnTo>
                    <a:pt x="1786128" y="48006"/>
                  </a:lnTo>
                  <a:lnTo>
                    <a:pt x="1786128" y="28194"/>
                  </a:lnTo>
                  <a:close/>
                </a:path>
                <a:path w="2574925" h="424180">
                  <a:moveTo>
                    <a:pt x="1825752" y="28194"/>
                  </a:moveTo>
                  <a:lnTo>
                    <a:pt x="1805940" y="28194"/>
                  </a:lnTo>
                  <a:lnTo>
                    <a:pt x="1805940" y="48006"/>
                  </a:lnTo>
                  <a:lnTo>
                    <a:pt x="1825752" y="48006"/>
                  </a:lnTo>
                  <a:lnTo>
                    <a:pt x="1825752" y="28194"/>
                  </a:lnTo>
                  <a:close/>
                </a:path>
                <a:path w="2574925" h="424180">
                  <a:moveTo>
                    <a:pt x="1865376" y="28194"/>
                  </a:moveTo>
                  <a:lnTo>
                    <a:pt x="1845564" y="28194"/>
                  </a:lnTo>
                  <a:lnTo>
                    <a:pt x="1845564" y="48006"/>
                  </a:lnTo>
                  <a:lnTo>
                    <a:pt x="1865376" y="48006"/>
                  </a:lnTo>
                  <a:lnTo>
                    <a:pt x="1865376" y="28194"/>
                  </a:lnTo>
                  <a:close/>
                </a:path>
                <a:path w="2574925" h="424180">
                  <a:moveTo>
                    <a:pt x="1905000" y="28194"/>
                  </a:moveTo>
                  <a:lnTo>
                    <a:pt x="1885188" y="28194"/>
                  </a:lnTo>
                  <a:lnTo>
                    <a:pt x="1885188" y="48006"/>
                  </a:lnTo>
                  <a:lnTo>
                    <a:pt x="1905000" y="48006"/>
                  </a:lnTo>
                  <a:lnTo>
                    <a:pt x="1905000" y="28194"/>
                  </a:lnTo>
                  <a:close/>
                </a:path>
                <a:path w="2574925" h="424180">
                  <a:moveTo>
                    <a:pt x="1944624" y="28194"/>
                  </a:moveTo>
                  <a:lnTo>
                    <a:pt x="1924812" y="28194"/>
                  </a:lnTo>
                  <a:lnTo>
                    <a:pt x="1924812" y="48006"/>
                  </a:lnTo>
                  <a:lnTo>
                    <a:pt x="1944624" y="48006"/>
                  </a:lnTo>
                  <a:lnTo>
                    <a:pt x="1944624" y="28194"/>
                  </a:lnTo>
                  <a:close/>
                </a:path>
                <a:path w="2574925" h="424180">
                  <a:moveTo>
                    <a:pt x="1984248" y="28194"/>
                  </a:moveTo>
                  <a:lnTo>
                    <a:pt x="1964436" y="28194"/>
                  </a:lnTo>
                  <a:lnTo>
                    <a:pt x="1964436" y="48006"/>
                  </a:lnTo>
                  <a:lnTo>
                    <a:pt x="1984248" y="48006"/>
                  </a:lnTo>
                  <a:lnTo>
                    <a:pt x="1984248" y="28194"/>
                  </a:lnTo>
                  <a:close/>
                </a:path>
                <a:path w="2574925" h="424180">
                  <a:moveTo>
                    <a:pt x="2023872" y="28194"/>
                  </a:moveTo>
                  <a:lnTo>
                    <a:pt x="2004060" y="28194"/>
                  </a:lnTo>
                  <a:lnTo>
                    <a:pt x="2004060" y="48006"/>
                  </a:lnTo>
                  <a:lnTo>
                    <a:pt x="2023872" y="48006"/>
                  </a:lnTo>
                  <a:lnTo>
                    <a:pt x="2023872" y="28194"/>
                  </a:lnTo>
                  <a:close/>
                </a:path>
                <a:path w="2574925" h="424180">
                  <a:moveTo>
                    <a:pt x="2063496" y="28194"/>
                  </a:moveTo>
                  <a:lnTo>
                    <a:pt x="2043684" y="28194"/>
                  </a:lnTo>
                  <a:lnTo>
                    <a:pt x="2043684" y="48006"/>
                  </a:lnTo>
                  <a:lnTo>
                    <a:pt x="2063496" y="48006"/>
                  </a:lnTo>
                  <a:lnTo>
                    <a:pt x="2063496" y="28194"/>
                  </a:lnTo>
                  <a:close/>
                </a:path>
                <a:path w="2574925" h="424180">
                  <a:moveTo>
                    <a:pt x="2103120" y="28194"/>
                  </a:moveTo>
                  <a:lnTo>
                    <a:pt x="2083308" y="28194"/>
                  </a:lnTo>
                  <a:lnTo>
                    <a:pt x="2083308" y="48006"/>
                  </a:lnTo>
                  <a:lnTo>
                    <a:pt x="2103120" y="48006"/>
                  </a:lnTo>
                  <a:lnTo>
                    <a:pt x="2103120" y="28194"/>
                  </a:lnTo>
                  <a:close/>
                </a:path>
                <a:path w="2574925" h="424180">
                  <a:moveTo>
                    <a:pt x="2142744" y="28194"/>
                  </a:moveTo>
                  <a:lnTo>
                    <a:pt x="2122932" y="28194"/>
                  </a:lnTo>
                  <a:lnTo>
                    <a:pt x="2122932" y="48006"/>
                  </a:lnTo>
                  <a:lnTo>
                    <a:pt x="2142744" y="48006"/>
                  </a:lnTo>
                  <a:lnTo>
                    <a:pt x="2142744" y="28194"/>
                  </a:lnTo>
                  <a:close/>
                </a:path>
                <a:path w="2574925" h="424180">
                  <a:moveTo>
                    <a:pt x="2182368" y="28194"/>
                  </a:moveTo>
                  <a:lnTo>
                    <a:pt x="2162556" y="28194"/>
                  </a:lnTo>
                  <a:lnTo>
                    <a:pt x="2162556" y="48006"/>
                  </a:lnTo>
                  <a:lnTo>
                    <a:pt x="2182368" y="48006"/>
                  </a:lnTo>
                  <a:lnTo>
                    <a:pt x="2182368" y="28194"/>
                  </a:lnTo>
                  <a:close/>
                </a:path>
                <a:path w="2574925" h="424180">
                  <a:moveTo>
                    <a:pt x="2221992" y="28194"/>
                  </a:moveTo>
                  <a:lnTo>
                    <a:pt x="2202180" y="28194"/>
                  </a:lnTo>
                  <a:lnTo>
                    <a:pt x="2202180" y="48006"/>
                  </a:lnTo>
                  <a:lnTo>
                    <a:pt x="2221992" y="48006"/>
                  </a:lnTo>
                  <a:lnTo>
                    <a:pt x="2221992" y="28194"/>
                  </a:lnTo>
                  <a:close/>
                </a:path>
                <a:path w="2574925" h="424180">
                  <a:moveTo>
                    <a:pt x="2261616" y="28194"/>
                  </a:moveTo>
                  <a:lnTo>
                    <a:pt x="2241804" y="28194"/>
                  </a:lnTo>
                  <a:lnTo>
                    <a:pt x="2241804" y="48006"/>
                  </a:lnTo>
                  <a:lnTo>
                    <a:pt x="2261616" y="48006"/>
                  </a:lnTo>
                  <a:lnTo>
                    <a:pt x="2261616" y="28194"/>
                  </a:lnTo>
                  <a:close/>
                </a:path>
                <a:path w="2574925" h="424180">
                  <a:moveTo>
                    <a:pt x="2301240" y="28194"/>
                  </a:moveTo>
                  <a:lnTo>
                    <a:pt x="2281428" y="28194"/>
                  </a:lnTo>
                  <a:lnTo>
                    <a:pt x="2281428" y="48006"/>
                  </a:lnTo>
                  <a:lnTo>
                    <a:pt x="2301240" y="48006"/>
                  </a:lnTo>
                  <a:lnTo>
                    <a:pt x="2301240" y="28194"/>
                  </a:lnTo>
                  <a:close/>
                </a:path>
                <a:path w="2574925" h="424180">
                  <a:moveTo>
                    <a:pt x="2340864" y="28194"/>
                  </a:moveTo>
                  <a:lnTo>
                    <a:pt x="2321052" y="28194"/>
                  </a:lnTo>
                  <a:lnTo>
                    <a:pt x="2321052" y="48006"/>
                  </a:lnTo>
                  <a:lnTo>
                    <a:pt x="2340864" y="48006"/>
                  </a:lnTo>
                  <a:lnTo>
                    <a:pt x="2340864" y="28194"/>
                  </a:lnTo>
                  <a:close/>
                </a:path>
                <a:path w="2574925" h="424180">
                  <a:moveTo>
                    <a:pt x="2380488" y="28194"/>
                  </a:moveTo>
                  <a:lnTo>
                    <a:pt x="2360676" y="28194"/>
                  </a:lnTo>
                  <a:lnTo>
                    <a:pt x="2360676" y="48006"/>
                  </a:lnTo>
                  <a:lnTo>
                    <a:pt x="2380488" y="48006"/>
                  </a:lnTo>
                  <a:lnTo>
                    <a:pt x="2380488" y="28194"/>
                  </a:lnTo>
                  <a:close/>
                </a:path>
                <a:path w="2574925" h="424180">
                  <a:moveTo>
                    <a:pt x="2420112" y="28194"/>
                  </a:moveTo>
                  <a:lnTo>
                    <a:pt x="2400300" y="28194"/>
                  </a:lnTo>
                  <a:lnTo>
                    <a:pt x="2400300" y="48006"/>
                  </a:lnTo>
                  <a:lnTo>
                    <a:pt x="2420112" y="48006"/>
                  </a:lnTo>
                  <a:lnTo>
                    <a:pt x="2420112" y="28194"/>
                  </a:lnTo>
                  <a:close/>
                </a:path>
                <a:path w="2574925" h="424180">
                  <a:moveTo>
                    <a:pt x="2459736" y="28194"/>
                  </a:moveTo>
                  <a:lnTo>
                    <a:pt x="2439924" y="28194"/>
                  </a:lnTo>
                  <a:lnTo>
                    <a:pt x="2439924" y="48006"/>
                  </a:lnTo>
                  <a:lnTo>
                    <a:pt x="2459736" y="48006"/>
                  </a:lnTo>
                  <a:lnTo>
                    <a:pt x="2459736" y="28194"/>
                  </a:lnTo>
                  <a:close/>
                </a:path>
                <a:path w="2574925" h="424180">
                  <a:moveTo>
                    <a:pt x="2574671" y="38100"/>
                  </a:moveTo>
                  <a:lnTo>
                    <a:pt x="2572664" y="28194"/>
                  </a:lnTo>
                  <a:lnTo>
                    <a:pt x="2571673" y="23253"/>
                  </a:lnTo>
                  <a:lnTo>
                    <a:pt x="2563520" y="11150"/>
                  </a:lnTo>
                  <a:lnTo>
                    <a:pt x="2551417" y="2997"/>
                  </a:lnTo>
                  <a:lnTo>
                    <a:pt x="2536571" y="0"/>
                  </a:lnTo>
                  <a:lnTo>
                    <a:pt x="2521712" y="2997"/>
                  </a:lnTo>
                  <a:lnTo>
                    <a:pt x="2509609" y="11150"/>
                  </a:lnTo>
                  <a:lnTo>
                    <a:pt x="2501455" y="23253"/>
                  </a:lnTo>
                  <a:lnTo>
                    <a:pt x="2499360" y="33693"/>
                  </a:lnTo>
                  <a:lnTo>
                    <a:pt x="2499360" y="28194"/>
                  </a:lnTo>
                  <a:lnTo>
                    <a:pt x="2479548" y="28194"/>
                  </a:lnTo>
                  <a:lnTo>
                    <a:pt x="2479548" y="48006"/>
                  </a:lnTo>
                  <a:lnTo>
                    <a:pt x="2499360" y="48006"/>
                  </a:lnTo>
                  <a:lnTo>
                    <a:pt x="2499360" y="42519"/>
                  </a:lnTo>
                  <a:lnTo>
                    <a:pt x="2501455" y="52959"/>
                  </a:lnTo>
                  <a:lnTo>
                    <a:pt x="2509609" y="65062"/>
                  </a:lnTo>
                  <a:lnTo>
                    <a:pt x="2521712" y="73215"/>
                  </a:lnTo>
                  <a:lnTo>
                    <a:pt x="2536571" y="76200"/>
                  </a:lnTo>
                  <a:lnTo>
                    <a:pt x="2551417" y="73215"/>
                  </a:lnTo>
                  <a:lnTo>
                    <a:pt x="2563520" y="65062"/>
                  </a:lnTo>
                  <a:lnTo>
                    <a:pt x="2571673" y="52959"/>
                  </a:lnTo>
                  <a:lnTo>
                    <a:pt x="2572664" y="48006"/>
                  </a:lnTo>
                  <a:lnTo>
                    <a:pt x="2574671" y="3810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" name="object 99"/>
            <p:cNvSpPr/>
            <p:nvPr/>
          </p:nvSpPr>
          <p:spPr>
            <a:xfrm>
              <a:off x="2135886" y="5179314"/>
              <a:ext cx="0" cy="72390"/>
            </a:xfrm>
            <a:custGeom>
              <a:avLst/>
              <a:gdLst/>
              <a:ahLst/>
              <a:cxnLst/>
              <a:rect l="l" t="t" r="r" b="b"/>
              <a:pathLst>
                <a:path h="72389">
                  <a:moveTo>
                    <a:pt x="0" y="0"/>
                  </a:moveTo>
                  <a:lnTo>
                    <a:pt x="0" y="72009"/>
                  </a:lnTo>
                </a:path>
              </a:pathLst>
            </a:custGeom>
            <a:ln w="19812">
              <a:solidFill>
                <a:srgbClr val="17375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0" name="object 100"/>
          <p:cNvSpPr txBox="1"/>
          <p:nvPr/>
        </p:nvSpPr>
        <p:spPr>
          <a:xfrm>
            <a:off x="969670" y="2266314"/>
            <a:ext cx="2520151" cy="149079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361440">
              <a:lnSpc>
                <a:spcPct val="100000"/>
              </a:lnSpc>
              <a:spcBef>
                <a:spcPts val="105"/>
              </a:spcBef>
            </a:pPr>
            <a:r>
              <a:rPr sz="1400" b="1" spc="5" dirty="0" smtClean="0">
                <a:solidFill>
                  <a:srgbClr val="FF0000"/>
                </a:solidFill>
                <a:latin typeface="Times New Roman"/>
                <a:cs typeface="Times New Roman"/>
              </a:rPr>
              <a:t>7</a:t>
            </a:r>
            <a:r>
              <a:rPr lang="ru-RU" sz="1400" b="1" spc="5" dirty="0" smtClean="0">
                <a:solidFill>
                  <a:srgbClr val="FF0000"/>
                </a:solidFill>
                <a:latin typeface="Times New Roman"/>
                <a:cs typeface="Times New Roman"/>
              </a:rPr>
              <a:t>0</a:t>
            </a:r>
            <a:r>
              <a:rPr sz="1400" b="1" spc="5" dirty="0" smtClean="0">
                <a:solidFill>
                  <a:srgbClr val="FF0000"/>
                </a:solidFill>
                <a:latin typeface="Times New Roman"/>
                <a:cs typeface="Times New Roman"/>
              </a:rPr>
              <a:t>/</a:t>
            </a:r>
            <a:r>
              <a:rPr lang="ru-RU" sz="1400" b="1" spc="5" dirty="0" smtClean="0">
                <a:solidFill>
                  <a:srgbClr val="FF0000"/>
                </a:solidFill>
                <a:latin typeface="Times New Roman"/>
                <a:cs typeface="Times New Roman"/>
              </a:rPr>
              <a:t>30</a:t>
            </a:r>
            <a:endParaRPr sz="14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95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lang="ru-RU" dirty="0" smtClean="0">
                <a:latin typeface="Arial Black" panose="020B0A04020102020204" pitchFamily="34" charset="0"/>
                <a:cs typeface="Times New Roman"/>
              </a:rPr>
              <a:t>1 045 875,8</a:t>
            </a:r>
            <a:endParaRPr dirty="0">
              <a:latin typeface="Arial Black" panose="020B0A04020102020204" pitchFamily="34" charset="0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2650" dirty="0">
              <a:latin typeface="Times New Roman"/>
              <a:cs typeface="Times New Roman"/>
            </a:endParaRPr>
          </a:p>
          <a:p>
            <a:pPr marR="5080" algn="r">
              <a:lnSpc>
                <a:spcPct val="100000"/>
              </a:lnSpc>
              <a:spcBef>
                <a:spcPts val="5"/>
              </a:spcBef>
            </a:pPr>
            <a:r>
              <a:rPr lang="ru-RU" sz="1700" dirty="0" smtClean="0">
                <a:latin typeface="Arial Black" panose="020B0A04020102020204" pitchFamily="34" charset="0"/>
                <a:cs typeface="Times New Roman"/>
              </a:rPr>
              <a:t>166 969,8</a:t>
            </a:r>
            <a:endParaRPr sz="1700" dirty="0">
              <a:latin typeface="Arial Black" panose="020B0A04020102020204" pitchFamily="34" charset="0"/>
              <a:cs typeface="Times New Roman"/>
            </a:endParaRPr>
          </a:p>
        </p:txBody>
      </p:sp>
      <p:sp>
        <p:nvSpPr>
          <p:cNvPr id="101" name="object 101"/>
          <p:cNvSpPr txBox="1"/>
          <p:nvPr/>
        </p:nvSpPr>
        <p:spPr>
          <a:xfrm>
            <a:off x="3906773" y="3909059"/>
            <a:ext cx="1413255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dirty="0" smtClean="0">
                <a:latin typeface="Arial Black" panose="020B0A04020102020204" pitchFamily="34" charset="0"/>
                <a:cs typeface="Times New Roman"/>
              </a:rPr>
              <a:t>140 956,0</a:t>
            </a:r>
            <a:endParaRPr dirty="0">
              <a:latin typeface="Arial Black" panose="020B0A04020102020204" pitchFamily="34" charset="0"/>
              <a:cs typeface="Times New Roman"/>
            </a:endParaRPr>
          </a:p>
        </p:txBody>
      </p:sp>
      <p:sp>
        <p:nvSpPr>
          <p:cNvPr id="110" name="Заголовок 1"/>
          <p:cNvSpPr txBox="1">
            <a:spLocks/>
          </p:cNvSpPr>
          <p:nvPr/>
        </p:nvSpPr>
        <p:spPr>
          <a:xfrm>
            <a:off x="376048" y="497708"/>
            <a:ext cx="11815952" cy="48273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i="0" kern="1200">
                <a:solidFill>
                  <a:srgbClr val="1F487C"/>
                </a:solidFill>
                <a:latin typeface="Times New Roman"/>
                <a:ea typeface="+mj-ea"/>
                <a:cs typeface="Times New Roman"/>
              </a:defRPr>
            </a:lvl1pPr>
          </a:lstStyle>
          <a:p>
            <a:pPr algn="ctr"/>
            <a:r>
              <a:rPr lang="ru-RU" sz="3000" dirty="0" smtClean="0">
                <a:latin typeface="Arial Black" panose="020B0A04020102020204" pitchFamily="34" charset="0"/>
              </a:rPr>
              <a:t>Структура расходов в 2024 г., </a:t>
            </a:r>
            <a:r>
              <a:rPr lang="ru-RU" sz="3000" dirty="0" err="1" smtClean="0">
                <a:latin typeface="Arial Black" panose="020B0A04020102020204" pitchFamily="34" charset="0"/>
              </a:rPr>
              <a:t>тыс.руб</a:t>
            </a:r>
            <a:r>
              <a:rPr lang="ru-RU" sz="3000" dirty="0" smtClean="0">
                <a:latin typeface="Arial Black" panose="020B0A04020102020204" pitchFamily="34" charset="0"/>
              </a:rPr>
              <a:t>.</a:t>
            </a:r>
            <a:endParaRPr lang="ru-RU" sz="3000" dirty="0">
              <a:latin typeface="Arial Black" panose="020B0A04020102020204" pitchFamily="34" charset="0"/>
            </a:endParaRPr>
          </a:p>
        </p:txBody>
      </p:sp>
      <p:sp>
        <p:nvSpPr>
          <p:cNvPr id="111" name="TextBox 110"/>
          <p:cNvSpPr txBox="1"/>
          <p:nvPr/>
        </p:nvSpPr>
        <p:spPr>
          <a:xfrm>
            <a:off x="1000125" y="3994783"/>
            <a:ext cx="5161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Arial Black" panose="020B0A04020102020204" pitchFamily="34" charset="0"/>
              </a:rPr>
              <a:t>70</a:t>
            </a:r>
            <a:endParaRPr lang="ru-RU" sz="1600" dirty="0">
              <a:latin typeface="Arial Black" panose="020B0A04020102020204" pitchFamily="34" charset="0"/>
            </a:endParaRPr>
          </a:p>
        </p:txBody>
      </p:sp>
      <p:sp>
        <p:nvSpPr>
          <p:cNvPr id="112" name="TextBox 111"/>
          <p:cNvSpPr txBox="1"/>
          <p:nvPr/>
        </p:nvSpPr>
        <p:spPr>
          <a:xfrm>
            <a:off x="2486533" y="4409468"/>
            <a:ext cx="7001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Arial Black" panose="020B0A04020102020204" pitchFamily="34" charset="0"/>
              </a:rPr>
              <a:t>11,2</a:t>
            </a:r>
            <a:endParaRPr lang="ru-RU" sz="1600" dirty="0">
              <a:latin typeface="Arial Black" panose="020B0A04020102020204" pitchFamily="34" charset="0"/>
            </a:endParaRPr>
          </a:p>
        </p:txBody>
      </p:sp>
      <p:sp>
        <p:nvSpPr>
          <p:cNvPr id="113" name="TextBox 112"/>
          <p:cNvSpPr txBox="1"/>
          <p:nvPr/>
        </p:nvSpPr>
        <p:spPr>
          <a:xfrm>
            <a:off x="4107964" y="4600857"/>
            <a:ext cx="7001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 Black" panose="020B0A04020102020204" pitchFamily="34" charset="0"/>
              </a:rPr>
              <a:t>9,4</a:t>
            </a:r>
            <a:endParaRPr lang="ru-RU" sz="1600" dirty="0">
              <a:latin typeface="Arial Black" panose="020B0A04020102020204" pitchFamily="34" charset="0"/>
            </a:endParaRPr>
          </a:p>
        </p:txBody>
      </p:sp>
      <p:sp>
        <p:nvSpPr>
          <p:cNvPr id="114" name="TextBox 113"/>
          <p:cNvSpPr txBox="1"/>
          <p:nvPr/>
        </p:nvSpPr>
        <p:spPr>
          <a:xfrm>
            <a:off x="5667375" y="4684014"/>
            <a:ext cx="5480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Arial Black" panose="020B0A04020102020204" pitchFamily="34" charset="0"/>
              </a:rPr>
              <a:t>4,8</a:t>
            </a:r>
            <a:endParaRPr lang="ru-RU" sz="1600" dirty="0">
              <a:latin typeface="Arial Black" panose="020B0A04020102020204" pitchFamily="34" charset="0"/>
            </a:endParaRPr>
          </a:p>
        </p:txBody>
      </p:sp>
      <p:pic>
        <p:nvPicPr>
          <p:cNvPr id="115" name="object 8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149214" y="4761803"/>
            <a:ext cx="195960" cy="181101"/>
          </a:xfrm>
          <a:prstGeom prst="rect">
            <a:avLst/>
          </a:prstGeom>
        </p:spPr>
      </p:pic>
      <p:sp>
        <p:nvSpPr>
          <p:cNvPr id="116" name="object 11"/>
          <p:cNvSpPr txBox="1"/>
          <p:nvPr/>
        </p:nvSpPr>
        <p:spPr>
          <a:xfrm>
            <a:off x="6963410" y="4255639"/>
            <a:ext cx="1305304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ru-RU" dirty="0" smtClean="0">
                <a:latin typeface="Arial Black" panose="020B0A04020102020204" pitchFamily="34" charset="0"/>
                <a:cs typeface="Times New Roman"/>
              </a:rPr>
              <a:t>62 574,7</a:t>
            </a:r>
            <a:endParaRPr dirty="0">
              <a:latin typeface="Arial Black" panose="020B0A04020102020204" pitchFamily="34" charset="0"/>
              <a:cs typeface="Times New Roman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7121017" y="4761625"/>
            <a:ext cx="5848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Arial Black" panose="020B0A04020102020204" pitchFamily="34" charset="0"/>
              </a:rPr>
              <a:t>4,2</a:t>
            </a:r>
            <a:endParaRPr lang="ru-RU" sz="1600" dirty="0">
              <a:latin typeface="Arial Black" panose="020B0A04020102020204" pitchFamily="34" charset="0"/>
            </a:endParaRPr>
          </a:p>
        </p:txBody>
      </p:sp>
      <p:pic>
        <p:nvPicPr>
          <p:cNvPr id="118" name="object 8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607932" y="4855844"/>
            <a:ext cx="195960" cy="181101"/>
          </a:xfrm>
          <a:prstGeom prst="rect">
            <a:avLst/>
          </a:prstGeom>
        </p:spPr>
      </p:pic>
      <p:grpSp>
        <p:nvGrpSpPr>
          <p:cNvPr id="119" name="object 102"/>
          <p:cNvGrpSpPr/>
          <p:nvPr/>
        </p:nvGrpSpPr>
        <p:grpSpPr>
          <a:xfrm>
            <a:off x="8938387" y="4748022"/>
            <a:ext cx="745490" cy="396748"/>
            <a:chOff x="9828212" y="4565840"/>
            <a:chExt cx="745490" cy="585470"/>
          </a:xfrm>
        </p:grpSpPr>
        <p:sp>
          <p:nvSpPr>
            <p:cNvPr id="120" name="object 103"/>
            <p:cNvSpPr/>
            <p:nvPr/>
          </p:nvSpPr>
          <p:spPr>
            <a:xfrm>
              <a:off x="9841229" y="4648708"/>
              <a:ext cx="719455" cy="489584"/>
            </a:xfrm>
            <a:custGeom>
              <a:avLst/>
              <a:gdLst/>
              <a:ahLst/>
              <a:cxnLst/>
              <a:rect l="l" t="t" r="r" b="b"/>
              <a:pathLst>
                <a:path w="719454" h="489585">
                  <a:moveTo>
                    <a:pt x="719327" y="0"/>
                  </a:moveTo>
                  <a:lnTo>
                    <a:pt x="691062" y="27275"/>
                  </a:lnTo>
                  <a:lnTo>
                    <a:pt x="613981" y="49514"/>
                  </a:lnTo>
                  <a:lnTo>
                    <a:pt x="560751" y="58049"/>
                  </a:lnTo>
                  <a:lnTo>
                    <a:pt x="499657" y="64490"/>
                  </a:lnTo>
                  <a:lnTo>
                    <a:pt x="432146" y="68558"/>
                  </a:lnTo>
                  <a:lnTo>
                    <a:pt x="359664" y="69977"/>
                  </a:lnTo>
                  <a:lnTo>
                    <a:pt x="287181" y="68558"/>
                  </a:lnTo>
                  <a:lnTo>
                    <a:pt x="219670" y="64490"/>
                  </a:lnTo>
                  <a:lnTo>
                    <a:pt x="158576" y="58049"/>
                  </a:lnTo>
                  <a:lnTo>
                    <a:pt x="105346" y="49514"/>
                  </a:lnTo>
                  <a:lnTo>
                    <a:pt x="61427" y="39163"/>
                  </a:lnTo>
                  <a:lnTo>
                    <a:pt x="7307" y="14128"/>
                  </a:lnTo>
                  <a:lnTo>
                    <a:pt x="0" y="0"/>
                  </a:lnTo>
                  <a:lnTo>
                    <a:pt x="0" y="419481"/>
                  </a:lnTo>
                  <a:lnTo>
                    <a:pt x="28265" y="446756"/>
                  </a:lnTo>
                  <a:lnTo>
                    <a:pt x="105346" y="468995"/>
                  </a:lnTo>
                  <a:lnTo>
                    <a:pt x="158576" y="477530"/>
                  </a:lnTo>
                  <a:lnTo>
                    <a:pt x="219670" y="483971"/>
                  </a:lnTo>
                  <a:lnTo>
                    <a:pt x="287181" y="488039"/>
                  </a:lnTo>
                  <a:lnTo>
                    <a:pt x="359664" y="489458"/>
                  </a:lnTo>
                  <a:lnTo>
                    <a:pt x="432146" y="488039"/>
                  </a:lnTo>
                  <a:lnTo>
                    <a:pt x="499657" y="483971"/>
                  </a:lnTo>
                  <a:lnTo>
                    <a:pt x="560751" y="477530"/>
                  </a:lnTo>
                  <a:lnTo>
                    <a:pt x="613981" y="468995"/>
                  </a:lnTo>
                  <a:lnTo>
                    <a:pt x="657900" y="458644"/>
                  </a:lnTo>
                  <a:lnTo>
                    <a:pt x="712020" y="433609"/>
                  </a:lnTo>
                  <a:lnTo>
                    <a:pt x="719327" y="419481"/>
                  </a:lnTo>
                  <a:lnTo>
                    <a:pt x="719327" y="0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" name="object 104"/>
            <p:cNvSpPr/>
            <p:nvPr/>
          </p:nvSpPr>
          <p:spPr>
            <a:xfrm>
              <a:off x="9841229" y="4578858"/>
              <a:ext cx="719455" cy="140335"/>
            </a:xfrm>
            <a:custGeom>
              <a:avLst/>
              <a:gdLst/>
              <a:ahLst/>
              <a:cxnLst/>
              <a:rect l="l" t="t" r="r" b="b"/>
              <a:pathLst>
                <a:path w="719454" h="140335">
                  <a:moveTo>
                    <a:pt x="359664" y="0"/>
                  </a:moveTo>
                  <a:lnTo>
                    <a:pt x="287181" y="1417"/>
                  </a:lnTo>
                  <a:lnTo>
                    <a:pt x="219670" y="5484"/>
                  </a:lnTo>
                  <a:lnTo>
                    <a:pt x="158576" y="11921"/>
                  </a:lnTo>
                  <a:lnTo>
                    <a:pt x="105346" y="20447"/>
                  </a:lnTo>
                  <a:lnTo>
                    <a:pt x="61427" y="30782"/>
                  </a:lnTo>
                  <a:lnTo>
                    <a:pt x="7307" y="55763"/>
                  </a:lnTo>
                  <a:lnTo>
                    <a:pt x="0" y="69850"/>
                  </a:lnTo>
                  <a:lnTo>
                    <a:pt x="7307" y="83978"/>
                  </a:lnTo>
                  <a:lnTo>
                    <a:pt x="61427" y="109013"/>
                  </a:lnTo>
                  <a:lnTo>
                    <a:pt x="105346" y="119364"/>
                  </a:lnTo>
                  <a:lnTo>
                    <a:pt x="158576" y="127899"/>
                  </a:lnTo>
                  <a:lnTo>
                    <a:pt x="219670" y="134340"/>
                  </a:lnTo>
                  <a:lnTo>
                    <a:pt x="287181" y="138408"/>
                  </a:lnTo>
                  <a:lnTo>
                    <a:pt x="359664" y="139827"/>
                  </a:lnTo>
                  <a:lnTo>
                    <a:pt x="432146" y="138408"/>
                  </a:lnTo>
                  <a:lnTo>
                    <a:pt x="499657" y="134340"/>
                  </a:lnTo>
                  <a:lnTo>
                    <a:pt x="560751" y="127899"/>
                  </a:lnTo>
                  <a:lnTo>
                    <a:pt x="613981" y="119364"/>
                  </a:lnTo>
                  <a:lnTo>
                    <a:pt x="657900" y="109013"/>
                  </a:lnTo>
                  <a:lnTo>
                    <a:pt x="712020" y="83978"/>
                  </a:lnTo>
                  <a:lnTo>
                    <a:pt x="719327" y="69850"/>
                  </a:lnTo>
                  <a:lnTo>
                    <a:pt x="712020" y="55763"/>
                  </a:lnTo>
                  <a:lnTo>
                    <a:pt x="657900" y="30782"/>
                  </a:lnTo>
                  <a:lnTo>
                    <a:pt x="613981" y="20447"/>
                  </a:lnTo>
                  <a:lnTo>
                    <a:pt x="560751" y="11921"/>
                  </a:lnTo>
                  <a:lnTo>
                    <a:pt x="499657" y="5484"/>
                  </a:lnTo>
                  <a:lnTo>
                    <a:pt x="432146" y="1417"/>
                  </a:lnTo>
                  <a:lnTo>
                    <a:pt x="359664" y="0"/>
                  </a:lnTo>
                  <a:close/>
                </a:path>
              </a:pathLst>
            </a:custGeom>
            <a:solidFill>
              <a:srgbClr val="94B3D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" name="object 105"/>
            <p:cNvSpPr/>
            <p:nvPr/>
          </p:nvSpPr>
          <p:spPr>
            <a:xfrm>
              <a:off x="9841229" y="4578858"/>
              <a:ext cx="719455" cy="559435"/>
            </a:xfrm>
            <a:custGeom>
              <a:avLst/>
              <a:gdLst/>
              <a:ahLst/>
              <a:cxnLst/>
              <a:rect l="l" t="t" r="r" b="b"/>
              <a:pathLst>
                <a:path w="719454" h="559435">
                  <a:moveTo>
                    <a:pt x="719327" y="69850"/>
                  </a:moveTo>
                  <a:lnTo>
                    <a:pt x="691062" y="97125"/>
                  </a:lnTo>
                  <a:lnTo>
                    <a:pt x="613981" y="119364"/>
                  </a:lnTo>
                  <a:lnTo>
                    <a:pt x="560751" y="127899"/>
                  </a:lnTo>
                  <a:lnTo>
                    <a:pt x="499657" y="134340"/>
                  </a:lnTo>
                  <a:lnTo>
                    <a:pt x="432146" y="138408"/>
                  </a:lnTo>
                  <a:lnTo>
                    <a:pt x="359664" y="139827"/>
                  </a:lnTo>
                  <a:lnTo>
                    <a:pt x="287181" y="138408"/>
                  </a:lnTo>
                  <a:lnTo>
                    <a:pt x="219670" y="134340"/>
                  </a:lnTo>
                  <a:lnTo>
                    <a:pt x="158576" y="127899"/>
                  </a:lnTo>
                  <a:lnTo>
                    <a:pt x="105346" y="119364"/>
                  </a:lnTo>
                  <a:lnTo>
                    <a:pt x="61427" y="109013"/>
                  </a:lnTo>
                  <a:lnTo>
                    <a:pt x="7307" y="83978"/>
                  </a:lnTo>
                  <a:lnTo>
                    <a:pt x="0" y="69850"/>
                  </a:lnTo>
                  <a:lnTo>
                    <a:pt x="7307" y="55763"/>
                  </a:lnTo>
                  <a:lnTo>
                    <a:pt x="61427" y="30782"/>
                  </a:lnTo>
                  <a:lnTo>
                    <a:pt x="105346" y="20447"/>
                  </a:lnTo>
                  <a:lnTo>
                    <a:pt x="158576" y="11921"/>
                  </a:lnTo>
                  <a:lnTo>
                    <a:pt x="219670" y="5484"/>
                  </a:lnTo>
                  <a:lnTo>
                    <a:pt x="287181" y="1417"/>
                  </a:lnTo>
                  <a:lnTo>
                    <a:pt x="359664" y="0"/>
                  </a:lnTo>
                  <a:lnTo>
                    <a:pt x="432146" y="1417"/>
                  </a:lnTo>
                  <a:lnTo>
                    <a:pt x="499657" y="5484"/>
                  </a:lnTo>
                  <a:lnTo>
                    <a:pt x="560751" y="11921"/>
                  </a:lnTo>
                  <a:lnTo>
                    <a:pt x="613981" y="20447"/>
                  </a:lnTo>
                  <a:lnTo>
                    <a:pt x="657900" y="30782"/>
                  </a:lnTo>
                  <a:lnTo>
                    <a:pt x="712020" y="55763"/>
                  </a:lnTo>
                  <a:lnTo>
                    <a:pt x="719327" y="69850"/>
                  </a:lnTo>
                  <a:close/>
                </a:path>
                <a:path w="719454" h="559435">
                  <a:moveTo>
                    <a:pt x="719327" y="69850"/>
                  </a:moveTo>
                  <a:lnTo>
                    <a:pt x="719327" y="489331"/>
                  </a:lnTo>
                  <a:lnTo>
                    <a:pt x="712020" y="503459"/>
                  </a:lnTo>
                  <a:lnTo>
                    <a:pt x="657900" y="528494"/>
                  </a:lnTo>
                  <a:lnTo>
                    <a:pt x="613981" y="538845"/>
                  </a:lnTo>
                  <a:lnTo>
                    <a:pt x="560751" y="547380"/>
                  </a:lnTo>
                  <a:lnTo>
                    <a:pt x="499657" y="553821"/>
                  </a:lnTo>
                  <a:lnTo>
                    <a:pt x="432146" y="557889"/>
                  </a:lnTo>
                  <a:lnTo>
                    <a:pt x="359664" y="559308"/>
                  </a:lnTo>
                  <a:lnTo>
                    <a:pt x="287181" y="557889"/>
                  </a:lnTo>
                  <a:lnTo>
                    <a:pt x="219670" y="553821"/>
                  </a:lnTo>
                  <a:lnTo>
                    <a:pt x="158576" y="547380"/>
                  </a:lnTo>
                  <a:lnTo>
                    <a:pt x="105346" y="538845"/>
                  </a:lnTo>
                  <a:lnTo>
                    <a:pt x="61427" y="528494"/>
                  </a:lnTo>
                  <a:lnTo>
                    <a:pt x="7307" y="503459"/>
                  </a:lnTo>
                  <a:lnTo>
                    <a:pt x="0" y="489331"/>
                  </a:lnTo>
                  <a:lnTo>
                    <a:pt x="0" y="69850"/>
                  </a:lnTo>
                </a:path>
              </a:pathLst>
            </a:custGeom>
            <a:ln w="25908">
              <a:solidFill>
                <a:srgbClr val="385D8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3" name="object 4"/>
          <p:cNvSpPr txBox="1"/>
          <p:nvPr/>
        </p:nvSpPr>
        <p:spPr>
          <a:xfrm>
            <a:off x="8639207" y="5300398"/>
            <a:ext cx="1706576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72720" marR="5080" indent="-160020" algn="ctr">
              <a:lnSpc>
                <a:spcPct val="100000"/>
              </a:lnSpc>
              <a:spcBef>
                <a:spcPts val="100"/>
              </a:spcBef>
            </a:pPr>
            <a:r>
              <a:rPr lang="ru-RU" sz="1200" b="1" spc="-15" dirty="0" smtClean="0">
                <a:latin typeface="Arial Black" panose="020B0A04020102020204" pitchFamily="34" charset="0"/>
                <a:cs typeface="Times New Roman"/>
              </a:rPr>
              <a:t>Командировочные расходы</a:t>
            </a:r>
            <a:endParaRPr sz="1200" dirty="0">
              <a:latin typeface="Arial Black" panose="020B0A04020102020204" pitchFamily="34" charset="0"/>
              <a:cs typeface="Times New Roman"/>
            </a:endParaRPr>
          </a:p>
        </p:txBody>
      </p:sp>
      <p:sp>
        <p:nvSpPr>
          <p:cNvPr id="124" name="object 11"/>
          <p:cNvSpPr txBox="1"/>
          <p:nvPr/>
        </p:nvSpPr>
        <p:spPr>
          <a:xfrm>
            <a:off x="8693784" y="4355338"/>
            <a:ext cx="1266190" cy="2973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ru-RU" dirty="0" smtClean="0">
                <a:latin typeface="Arial Black" panose="020B0A04020102020204" pitchFamily="34" charset="0"/>
                <a:cs typeface="Times New Roman"/>
              </a:rPr>
              <a:t>5 585,0</a:t>
            </a:r>
            <a:endParaRPr dirty="0">
              <a:latin typeface="Arial Black" panose="020B0A04020102020204" pitchFamily="34" charset="0"/>
              <a:cs typeface="Times New Roman"/>
            </a:endParaRPr>
          </a:p>
        </p:txBody>
      </p:sp>
      <p:sp>
        <p:nvSpPr>
          <p:cNvPr id="125" name="TextBox 124"/>
          <p:cNvSpPr txBox="1"/>
          <p:nvPr/>
        </p:nvSpPr>
        <p:spPr>
          <a:xfrm>
            <a:off x="10091316" y="2558909"/>
            <a:ext cx="20189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Arial Black" panose="020B0A04020102020204" pitchFamily="34" charset="0"/>
              </a:rPr>
              <a:t>1 494 108,3 </a:t>
            </a:r>
            <a:r>
              <a:rPr lang="ru-RU" b="1" dirty="0" err="1" smtClean="0">
                <a:latin typeface="Arial Black" panose="020B0A04020102020204" pitchFamily="34" charset="0"/>
              </a:rPr>
              <a:t>тыс.руб</a:t>
            </a:r>
            <a:r>
              <a:rPr lang="ru-RU" b="1" dirty="0" smtClean="0">
                <a:latin typeface="Arial Black" panose="020B0A04020102020204" pitchFamily="34" charset="0"/>
              </a:rPr>
              <a:t>.</a:t>
            </a:r>
            <a:endParaRPr lang="ru-RU" b="1" dirty="0">
              <a:latin typeface="Arial Black" panose="020B0A04020102020204" pitchFamily="34" charset="0"/>
            </a:endParaRPr>
          </a:p>
        </p:txBody>
      </p:sp>
      <p:sp>
        <p:nvSpPr>
          <p:cNvPr id="126" name="TextBox 125"/>
          <p:cNvSpPr txBox="1"/>
          <p:nvPr/>
        </p:nvSpPr>
        <p:spPr>
          <a:xfrm>
            <a:off x="8973371" y="4799715"/>
            <a:ext cx="5848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Arial Black" panose="020B0A04020102020204" pitchFamily="34" charset="0"/>
              </a:rPr>
              <a:t>0,4</a:t>
            </a:r>
            <a:endParaRPr lang="ru-RU" sz="1600" dirty="0">
              <a:latin typeface="Arial Black" panose="020B0A04020102020204" pitchFamily="34" charset="0"/>
            </a:endParaRPr>
          </a:p>
        </p:txBody>
      </p:sp>
      <p:pic>
        <p:nvPicPr>
          <p:cNvPr id="127" name="object 8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465501" y="4894814"/>
            <a:ext cx="195960" cy="181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548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465819" y="4709159"/>
            <a:ext cx="1047115" cy="1615440"/>
          </a:xfrm>
          <a:custGeom>
            <a:avLst/>
            <a:gdLst/>
            <a:ahLst/>
            <a:cxnLst/>
            <a:rect l="l" t="t" r="r" b="b"/>
            <a:pathLst>
              <a:path w="1047115" h="1615439">
                <a:moveTo>
                  <a:pt x="0" y="0"/>
                </a:moveTo>
                <a:lnTo>
                  <a:pt x="1270" y="719962"/>
                </a:lnTo>
                <a:lnTo>
                  <a:pt x="39055" y="751313"/>
                </a:lnTo>
                <a:lnTo>
                  <a:pt x="76660" y="783405"/>
                </a:lnTo>
                <a:lnTo>
                  <a:pt x="114100" y="816177"/>
                </a:lnTo>
                <a:lnTo>
                  <a:pt x="151390" y="849566"/>
                </a:lnTo>
                <a:lnTo>
                  <a:pt x="188545" y="883512"/>
                </a:lnTo>
                <a:lnTo>
                  <a:pt x="225581" y="917952"/>
                </a:lnTo>
                <a:lnTo>
                  <a:pt x="262511" y="952825"/>
                </a:lnTo>
                <a:lnTo>
                  <a:pt x="299351" y="988069"/>
                </a:lnTo>
                <a:lnTo>
                  <a:pt x="372821" y="1059421"/>
                </a:lnTo>
                <a:lnTo>
                  <a:pt x="592632" y="1275954"/>
                </a:lnTo>
                <a:lnTo>
                  <a:pt x="666102" y="1347309"/>
                </a:lnTo>
                <a:lnTo>
                  <a:pt x="702942" y="1382554"/>
                </a:lnTo>
                <a:lnTo>
                  <a:pt x="739872" y="1417429"/>
                </a:lnTo>
                <a:lnTo>
                  <a:pt x="776908" y="1451872"/>
                </a:lnTo>
                <a:lnTo>
                  <a:pt x="814063" y="1485821"/>
                </a:lnTo>
                <a:lnTo>
                  <a:pt x="851353" y="1519214"/>
                </a:lnTo>
                <a:lnTo>
                  <a:pt x="888793" y="1551989"/>
                </a:lnTo>
                <a:lnTo>
                  <a:pt x="926398" y="1584085"/>
                </a:lnTo>
                <a:lnTo>
                  <a:pt x="964183" y="1615439"/>
                </a:lnTo>
                <a:lnTo>
                  <a:pt x="964713" y="1587935"/>
                </a:lnTo>
                <a:lnTo>
                  <a:pt x="966267" y="1553554"/>
                </a:lnTo>
                <a:lnTo>
                  <a:pt x="968737" y="1513020"/>
                </a:lnTo>
                <a:lnTo>
                  <a:pt x="972015" y="1467057"/>
                </a:lnTo>
                <a:lnTo>
                  <a:pt x="975994" y="1416390"/>
                </a:lnTo>
                <a:lnTo>
                  <a:pt x="985623" y="1303836"/>
                </a:lnTo>
                <a:lnTo>
                  <a:pt x="1025548" y="868100"/>
                </a:lnTo>
                <a:lnTo>
                  <a:pt x="1035177" y="755549"/>
                </a:lnTo>
                <a:lnTo>
                  <a:pt x="1039156" y="704884"/>
                </a:lnTo>
                <a:lnTo>
                  <a:pt x="1042434" y="658924"/>
                </a:lnTo>
                <a:lnTo>
                  <a:pt x="1044904" y="618393"/>
                </a:lnTo>
                <a:lnTo>
                  <a:pt x="1046987" y="556513"/>
                </a:lnTo>
                <a:lnTo>
                  <a:pt x="0" y="0"/>
                </a:lnTo>
                <a:close/>
              </a:path>
            </a:pathLst>
          </a:custGeom>
          <a:solidFill>
            <a:srgbClr val="C7D6EA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684276" y="1997964"/>
            <a:ext cx="8968740" cy="3436620"/>
            <a:chOff x="684276" y="1997964"/>
            <a:chExt cx="8968740" cy="3436620"/>
          </a:xfrm>
        </p:grpSpPr>
        <p:sp>
          <p:nvSpPr>
            <p:cNvPr id="4" name="object 4"/>
            <p:cNvSpPr/>
            <p:nvPr/>
          </p:nvSpPr>
          <p:spPr>
            <a:xfrm>
              <a:off x="7662671" y="3026664"/>
              <a:ext cx="1964689" cy="1379220"/>
            </a:xfrm>
            <a:custGeom>
              <a:avLst/>
              <a:gdLst/>
              <a:ahLst/>
              <a:cxnLst/>
              <a:rect l="l" t="t" r="r" b="b"/>
              <a:pathLst>
                <a:path w="1964690" h="1379220">
                  <a:moveTo>
                    <a:pt x="1927098" y="0"/>
                  </a:moveTo>
                  <a:lnTo>
                    <a:pt x="129158" y="376555"/>
                  </a:lnTo>
                  <a:lnTo>
                    <a:pt x="126447" y="430935"/>
                  </a:lnTo>
                  <a:lnTo>
                    <a:pt x="119344" y="476003"/>
                  </a:lnTo>
                  <a:lnTo>
                    <a:pt x="108727" y="513619"/>
                  </a:lnTo>
                  <a:lnTo>
                    <a:pt x="95475" y="545648"/>
                  </a:lnTo>
                  <a:lnTo>
                    <a:pt x="80466" y="573951"/>
                  </a:lnTo>
                  <a:lnTo>
                    <a:pt x="48692" y="626833"/>
                  </a:lnTo>
                  <a:lnTo>
                    <a:pt x="33683" y="655136"/>
                  </a:lnTo>
                  <a:lnTo>
                    <a:pt x="20431" y="687165"/>
                  </a:lnTo>
                  <a:lnTo>
                    <a:pt x="9814" y="724781"/>
                  </a:lnTo>
                  <a:lnTo>
                    <a:pt x="2711" y="769849"/>
                  </a:lnTo>
                  <a:lnTo>
                    <a:pt x="0" y="824230"/>
                  </a:lnTo>
                  <a:lnTo>
                    <a:pt x="1964435" y="1379220"/>
                  </a:lnTo>
                  <a:lnTo>
                    <a:pt x="1964273" y="1352458"/>
                  </a:lnTo>
                  <a:lnTo>
                    <a:pt x="1963126" y="1282547"/>
                  </a:lnTo>
                  <a:lnTo>
                    <a:pt x="1959687" y="1143444"/>
                  </a:lnTo>
                  <a:lnTo>
                    <a:pt x="1930501" y="185441"/>
                  </a:lnTo>
                  <a:lnTo>
                    <a:pt x="1927704" y="59135"/>
                  </a:lnTo>
                  <a:lnTo>
                    <a:pt x="1927098" y="0"/>
                  </a:lnTo>
                  <a:close/>
                </a:path>
              </a:pathLst>
            </a:custGeom>
            <a:solidFill>
              <a:srgbClr val="6B9ED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8465819" y="4027932"/>
              <a:ext cx="1187450" cy="1318260"/>
            </a:xfrm>
            <a:custGeom>
              <a:avLst/>
              <a:gdLst/>
              <a:ahLst/>
              <a:cxnLst/>
              <a:rect l="l" t="t" r="r" b="b"/>
              <a:pathLst>
                <a:path w="1187450" h="1318260">
                  <a:moveTo>
                    <a:pt x="380" y="0"/>
                  </a:moveTo>
                  <a:lnTo>
                    <a:pt x="0" y="682625"/>
                  </a:lnTo>
                  <a:lnTo>
                    <a:pt x="1187196" y="1318260"/>
                  </a:lnTo>
                  <a:lnTo>
                    <a:pt x="1186892" y="1297510"/>
                  </a:lnTo>
                  <a:lnTo>
                    <a:pt x="1184719" y="1231793"/>
                  </a:lnTo>
                  <a:lnTo>
                    <a:pt x="1178314" y="1084585"/>
                  </a:lnTo>
                  <a:lnTo>
                    <a:pt x="1143626" y="371596"/>
                  </a:lnTo>
                  <a:lnTo>
                    <a:pt x="1137221" y="224388"/>
                  </a:lnTo>
                  <a:lnTo>
                    <a:pt x="1135048" y="158671"/>
                  </a:lnTo>
                  <a:lnTo>
                    <a:pt x="1134745" y="137922"/>
                  </a:lnTo>
                  <a:lnTo>
                    <a:pt x="1036437" y="127275"/>
                  </a:lnTo>
                  <a:lnTo>
                    <a:pt x="937940" y="115853"/>
                  </a:lnTo>
                  <a:lnTo>
                    <a:pt x="789924" y="97625"/>
                  </a:lnTo>
                  <a:lnTo>
                    <a:pt x="345201" y="40215"/>
                  </a:lnTo>
                  <a:lnTo>
                    <a:pt x="197185" y="22013"/>
                  </a:lnTo>
                  <a:lnTo>
                    <a:pt x="98688" y="10616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9DBD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456676" y="2005584"/>
              <a:ext cx="1108075" cy="1304925"/>
            </a:xfrm>
            <a:custGeom>
              <a:avLst/>
              <a:gdLst/>
              <a:ahLst/>
              <a:cxnLst/>
              <a:rect l="l" t="t" r="r" b="b"/>
              <a:pathLst>
                <a:path w="1108075" h="1304925">
                  <a:moveTo>
                    <a:pt x="987298" y="0"/>
                  </a:moveTo>
                  <a:lnTo>
                    <a:pt x="0" y="602106"/>
                  </a:lnTo>
                  <a:lnTo>
                    <a:pt x="234" y="632425"/>
                  </a:lnTo>
                  <a:lnTo>
                    <a:pt x="1134" y="671908"/>
                  </a:lnTo>
                  <a:lnTo>
                    <a:pt x="4491" y="772256"/>
                  </a:lnTo>
                  <a:lnTo>
                    <a:pt x="19003" y="1134394"/>
                  </a:lnTo>
                  <a:lnTo>
                    <a:pt x="22360" y="1234742"/>
                  </a:lnTo>
                  <a:lnTo>
                    <a:pt x="23260" y="1274225"/>
                  </a:lnTo>
                  <a:lnTo>
                    <a:pt x="23495" y="1304543"/>
                  </a:lnTo>
                  <a:lnTo>
                    <a:pt x="72783" y="1291722"/>
                  </a:lnTo>
                  <a:lnTo>
                    <a:pt x="122073" y="1279247"/>
                  </a:lnTo>
                  <a:lnTo>
                    <a:pt x="171364" y="1267084"/>
                  </a:lnTo>
                  <a:lnTo>
                    <a:pt x="269949" y="1243553"/>
                  </a:lnTo>
                  <a:lnTo>
                    <a:pt x="368538" y="1220852"/>
                  </a:lnTo>
                  <a:lnTo>
                    <a:pt x="762904" y="1132793"/>
                  </a:lnTo>
                  <a:lnTo>
                    <a:pt x="861493" y="1110077"/>
                  </a:lnTo>
                  <a:lnTo>
                    <a:pt x="960078" y="1086524"/>
                  </a:lnTo>
                  <a:lnTo>
                    <a:pt x="1009369" y="1074347"/>
                  </a:lnTo>
                  <a:lnTo>
                    <a:pt x="1058659" y="1061857"/>
                  </a:lnTo>
                  <a:lnTo>
                    <a:pt x="1107948" y="1049019"/>
                  </a:lnTo>
                  <a:lnTo>
                    <a:pt x="1107137" y="1018660"/>
                  </a:lnTo>
                  <a:lnTo>
                    <a:pt x="1101231" y="940925"/>
                  </a:lnTo>
                  <a:lnTo>
                    <a:pt x="1096447" y="894787"/>
                  </a:lnTo>
                  <a:lnTo>
                    <a:pt x="1090650" y="844628"/>
                  </a:lnTo>
                  <a:lnTo>
                    <a:pt x="1083995" y="791065"/>
                  </a:lnTo>
                  <a:lnTo>
                    <a:pt x="1076640" y="734718"/>
                  </a:lnTo>
                  <a:lnTo>
                    <a:pt x="1068739" y="676205"/>
                  </a:lnTo>
                  <a:lnTo>
                    <a:pt x="1034797" y="432873"/>
                  </a:lnTo>
                  <a:lnTo>
                    <a:pt x="1018605" y="314301"/>
                  </a:lnTo>
                  <a:lnTo>
                    <a:pt x="1011250" y="257954"/>
                  </a:lnTo>
                  <a:lnTo>
                    <a:pt x="1004595" y="204391"/>
                  </a:lnTo>
                  <a:lnTo>
                    <a:pt x="998798" y="154232"/>
                  </a:lnTo>
                  <a:lnTo>
                    <a:pt x="994014" y="108094"/>
                  </a:lnTo>
                  <a:lnTo>
                    <a:pt x="990399" y="66597"/>
                  </a:lnTo>
                  <a:lnTo>
                    <a:pt x="988108" y="30359"/>
                  </a:lnTo>
                  <a:lnTo>
                    <a:pt x="987298" y="0"/>
                  </a:lnTo>
                  <a:close/>
                </a:path>
              </a:pathLst>
            </a:custGeom>
            <a:solidFill>
              <a:srgbClr val="4274A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6864096" y="4727448"/>
              <a:ext cx="1620520" cy="707390"/>
            </a:xfrm>
            <a:custGeom>
              <a:avLst/>
              <a:gdLst/>
              <a:ahLst/>
              <a:cxnLst/>
              <a:rect l="l" t="t" r="r" b="b"/>
              <a:pathLst>
                <a:path w="1620520" h="707389">
                  <a:moveTo>
                    <a:pt x="0" y="707135"/>
                  </a:moveTo>
                  <a:lnTo>
                    <a:pt x="1620011" y="707135"/>
                  </a:lnTo>
                  <a:lnTo>
                    <a:pt x="1620011" y="0"/>
                  </a:lnTo>
                  <a:lnTo>
                    <a:pt x="0" y="0"/>
                  </a:lnTo>
                  <a:lnTo>
                    <a:pt x="0" y="707135"/>
                  </a:lnTo>
                  <a:close/>
                </a:path>
              </a:pathLst>
            </a:custGeom>
            <a:solidFill>
              <a:srgbClr val="DCE6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6864096" y="4018788"/>
              <a:ext cx="1620520" cy="708660"/>
            </a:xfrm>
            <a:custGeom>
              <a:avLst/>
              <a:gdLst/>
              <a:ahLst/>
              <a:cxnLst/>
              <a:rect l="l" t="t" r="r" b="b"/>
              <a:pathLst>
                <a:path w="1620520" h="708660">
                  <a:moveTo>
                    <a:pt x="0" y="708660"/>
                  </a:moveTo>
                  <a:lnTo>
                    <a:pt x="1620011" y="708660"/>
                  </a:lnTo>
                  <a:lnTo>
                    <a:pt x="1620011" y="0"/>
                  </a:lnTo>
                  <a:lnTo>
                    <a:pt x="0" y="0"/>
                  </a:lnTo>
                  <a:lnTo>
                    <a:pt x="0" y="708660"/>
                  </a:lnTo>
                  <a:close/>
                </a:path>
              </a:pathLst>
            </a:custGeom>
            <a:solidFill>
              <a:srgbClr val="C5D9F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6864096" y="3299460"/>
              <a:ext cx="1620520" cy="719455"/>
            </a:xfrm>
            <a:custGeom>
              <a:avLst/>
              <a:gdLst/>
              <a:ahLst/>
              <a:cxnLst/>
              <a:rect l="l" t="t" r="r" b="b"/>
              <a:pathLst>
                <a:path w="1620520" h="719454">
                  <a:moveTo>
                    <a:pt x="1620011" y="0"/>
                  </a:moveTo>
                  <a:lnTo>
                    <a:pt x="0" y="0"/>
                  </a:lnTo>
                  <a:lnTo>
                    <a:pt x="0" y="719327"/>
                  </a:lnTo>
                  <a:lnTo>
                    <a:pt x="1620011" y="719327"/>
                  </a:lnTo>
                  <a:lnTo>
                    <a:pt x="1620011" y="0"/>
                  </a:lnTo>
                  <a:close/>
                </a:path>
              </a:pathLst>
            </a:custGeom>
            <a:solidFill>
              <a:srgbClr val="8EB4E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6864096" y="2586228"/>
              <a:ext cx="1620520" cy="719455"/>
            </a:xfrm>
            <a:custGeom>
              <a:avLst/>
              <a:gdLst/>
              <a:ahLst/>
              <a:cxnLst/>
              <a:rect l="l" t="t" r="r" b="b"/>
              <a:pathLst>
                <a:path w="1620520" h="719454">
                  <a:moveTo>
                    <a:pt x="1620011" y="0"/>
                  </a:moveTo>
                  <a:lnTo>
                    <a:pt x="0" y="0"/>
                  </a:lnTo>
                  <a:lnTo>
                    <a:pt x="0" y="719327"/>
                  </a:lnTo>
                  <a:lnTo>
                    <a:pt x="1620011" y="719327"/>
                  </a:lnTo>
                  <a:lnTo>
                    <a:pt x="1620011" y="0"/>
                  </a:lnTo>
                  <a:close/>
                </a:path>
              </a:pathLst>
            </a:custGeom>
            <a:solidFill>
              <a:srgbClr val="6D96C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2881883" y="3005328"/>
              <a:ext cx="1964689" cy="1381125"/>
            </a:xfrm>
            <a:custGeom>
              <a:avLst/>
              <a:gdLst/>
              <a:ahLst/>
              <a:cxnLst/>
              <a:rect l="l" t="t" r="r" b="b"/>
              <a:pathLst>
                <a:path w="1964689" h="1381125">
                  <a:moveTo>
                    <a:pt x="37338" y="0"/>
                  </a:moveTo>
                  <a:lnTo>
                    <a:pt x="36731" y="59203"/>
                  </a:lnTo>
                  <a:lnTo>
                    <a:pt x="33934" y="185651"/>
                  </a:lnTo>
                  <a:lnTo>
                    <a:pt x="4748" y="1144702"/>
                  </a:lnTo>
                  <a:lnTo>
                    <a:pt x="1309" y="1283960"/>
                  </a:lnTo>
                  <a:lnTo>
                    <a:pt x="162" y="1353951"/>
                  </a:lnTo>
                  <a:lnTo>
                    <a:pt x="0" y="1380744"/>
                  </a:lnTo>
                  <a:lnTo>
                    <a:pt x="1964436" y="825246"/>
                  </a:lnTo>
                  <a:lnTo>
                    <a:pt x="1961724" y="770780"/>
                  </a:lnTo>
                  <a:lnTo>
                    <a:pt x="1954621" y="725645"/>
                  </a:lnTo>
                  <a:lnTo>
                    <a:pt x="1944004" y="687974"/>
                  </a:lnTo>
                  <a:lnTo>
                    <a:pt x="1915743" y="627564"/>
                  </a:lnTo>
                  <a:lnTo>
                    <a:pt x="1883969" y="574617"/>
                  </a:lnTo>
                  <a:lnTo>
                    <a:pt x="1868960" y="546278"/>
                  </a:lnTo>
                  <a:lnTo>
                    <a:pt x="1855708" y="514207"/>
                  </a:lnTo>
                  <a:lnTo>
                    <a:pt x="1845091" y="476536"/>
                  </a:lnTo>
                  <a:lnTo>
                    <a:pt x="1837988" y="431401"/>
                  </a:lnTo>
                  <a:lnTo>
                    <a:pt x="1835277" y="376936"/>
                  </a:lnTo>
                  <a:lnTo>
                    <a:pt x="37338" y="0"/>
                  </a:lnTo>
                  <a:close/>
                </a:path>
              </a:pathLst>
            </a:custGeom>
            <a:solidFill>
              <a:srgbClr val="6B9ED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2918459" y="2001012"/>
              <a:ext cx="1109980" cy="1309370"/>
            </a:xfrm>
            <a:custGeom>
              <a:avLst/>
              <a:gdLst/>
              <a:ahLst/>
              <a:cxnLst/>
              <a:rect l="l" t="t" r="r" b="b"/>
              <a:pathLst>
                <a:path w="1109979" h="1309370">
                  <a:moveTo>
                    <a:pt x="99567" y="0"/>
                  </a:moveTo>
                  <a:lnTo>
                    <a:pt x="96752" y="69764"/>
                  </a:lnTo>
                  <a:lnTo>
                    <a:pt x="93485" y="113118"/>
                  </a:lnTo>
                  <a:lnTo>
                    <a:pt x="89176" y="161217"/>
                  </a:lnTo>
                  <a:lnTo>
                    <a:pt x="83974" y="213383"/>
                  </a:lnTo>
                  <a:lnTo>
                    <a:pt x="78029" y="268938"/>
                  </a:lnTo>
                  <a:lnTo>
                    <a:pt x="64501" y="387504"/>
                  </a:lnTo>
                  <a:lnTo>
                    <a:pt x="35066" y="635480"/>
                  </a:lnTo>
                  <a:lnTo>
                    <a:pt x="21538" y="754046"/>
                  </a:lnTo>
                  <a:lnTo>
                    <a:pt x="15593" y="809601"/>
                  </a:lnTo>
                  <a:lnTo>
                    <a:pt x="10391" y="861767"/>
                  </a:lnTo>
                  <a:lnTo>
                    <a:pt x="6082" y="909866"/>
                  </a:lnTo>
                  <a:lnTo>
                    <a:pt x="2815" y="953220"/>
                  </a:lnTo>
                  <a:lnTo>
                    <a:pt x="0" y="1022985"/>
                  </a:lnTo>
                  <a:lnTo>
                    <a:pt x="1085977" y="1309115"/>
                  </a:lnTo>
                  <a:lnTo>
                    <a:pt x="1086211" y="1278826"/>
                  </a:lnTo>
                  <a:lnTo>
                    <a:pt x="1087111" y="1239375"/>
                  </a:lnTo>
                  <a:lnTo>
                    <a:pt x="1090468" y="1139097"/>
                  </a:lnTo>
                  <a:lnTo>
                    <a:pt x="1104980" y="777156"/>
                  </a:lnTo>
                  <a:lnTo>
                    <a:pt x="1108337" y="676847"/>
                  </a:lnTo>
                  <a:lnTo>
                    <a:pt x="1109237" y="637375"/>
                  </a:lnTo>
                  <a:lnTo>
                    <a:pt x="1109472" y="607060"/>
                  </a:lnTo>
                  <a:lnTo>
                    <a:pt x="99567" y="0"/>
                  </a:lnTo>
                  <a:close/>
                </a:path>
              </a:pathLst>
            </a:custGeom>
            <a:solidFill>
              <a:srgbClr val="4274A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684276" y="1997964"/>
              <a:ext cx="2339340" cy="1054735"/>
            </a:xfrm>
            <a:custGeom>
              <a:avLst/>
              <a:gdLst/>
              <a:ahLst/>
              <a:cxnLst/>
              <a:rect l="l" t="t" r="r" b="b"/>
              <a:pathLst>
                <a:path w="2339340" h="1054735">
                  <a:moveTo>
                    <a:pt x="0" y="1054608"/>
                  </a:moveTo>
                  <a:lnTo>
                    <a:pt x="2339340" y="1054608"/>
                  </a:lnTo>
                  <a:lnTo>
                    <a:pt x="2339340" y="0"/>
                  </a:lnTo>
                  <a:lnTo>
                    <a:pt x="0" y="0"/>
                  </a:lnTo>
                  <a:lnTo>
                    <a:pt x="0" y="1054608"/>
                  </a:lnTo>
                  <a:close/>
                </a:path>
              </a:pathLst>
            </a:custGeom>
            <a:solidFill>
              <a:srgbClr val="375F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1131114" y="2364486"/>
            <a:ext cx="2051254" cy="32124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5"/>
              </a:spcBef>
            </a:pPr>
            <a:r>
              <a:rPr lang="ru-RU" sz="2000" b="1" dirty="0" smtClean="0">
                <a:solidFill>
                  <a:srgbClr val="FFFFFF"/>
                </a:solidFill>
                <a:latin typeface="Arial Black" panose="020B0A04020102020204" pitchFamily="34" charset="0"/>
                <a:cs typeface="Times New Roman"/>
              </a:rPr>
              <a:t>66 199,5 </a:t>
            </a:r>
            <a:r>
              <a:rPr sz="2000" b="1" spc="-5" dirty="0" err="1" smtClean="0">
                <a:solidFill>
                  <a:srgbClr val="FFFFFF"/>
                </a:solidFill>
                <a:latin typeface="Arial Black" panose="020B0A04020102020204" pitchFamily="34" charset="0"/>
                <a:cs typeface="Times New Roman"/>
              </a:rPr>
              <a:t>руб</a:t>
            </a:r>
            <a:r>
              <a:rPr sz="2000" b="1" spc="-5" dirty="0">
                <a:solidFill>
                  <a:srgbClr val="FFFFFF"/>
                </a:solidFill>
                <a:latin typeface="Arial Black" panose="020B0A04020102020204" pitchFamily="34" charset="0"/>
                <a:cs typeface="Times New Roman"/>
              </a:rPr>
              <a:t>.</a:t>
            </a:r>
            <a:endParaRPr sz="2000" dirty="0">
              <a:latin typeface="Arial Black" panose="020B0A04020102020204" pitchFamily="34" charset="0"/>
              <a:cs typeface="Times New Roman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102107" y="2017776"/>
            <a:ext cx="5520055" cy="4238625"/>
            <a:chOff x="102107" y="2017776"/>
            <a:chExt cx="5520055" cy="4238625"/>
          </a:xfrm>
        </p:grpSpPr>
        <p:sp>
          <p:nvSpPr>
            <p:cNvPr id="17" name="object 17"/>
            <p:cNvSpPr/>
            <p:nvPr/>
          </p:nvSpPr>
          <p:spPr>
            <a:xfrm>
              <a:off x="685799" y="3052572"/>
              <a:ext cx="2339340" cy="1080770"/>
            </a:xfrm>
            <a:custGeom>
              <a:avLst/>
              <a:gdLst/>
              <a:ahLst/>
              <a:cxnLst/>
              <a:rect l="l" t="t" r="r" b="b"/>
              <a:pathLst>
                <a:path w="2339340" h="1080770">
                  <a:moveTo>
                    <a:pt x="2339340" y="0"/>
                  </a:moveTo>
                  <a:lnTo>
                    <a:pt x="0" y="0"/>
                  </a:lnTo>
                  <a:lnTo>
                    <a:pt x="0" y="1080515"/>
                  </a:lnTo>
                  <a:lnTo>
                    <a:pt x="2339340" y="1080515"/>
                  </a:lnTo>
                  <a:lnTo>
                    <a:pt x="2339340" y="0"/>
                  </a:lnTo>
                  <a:close/>
                </a:path>
              </a:pathLst>
            </a:custGeom>
            <a:solidFill>
              <a:srgbClr val="548E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2906268" y="4024883"/>
              <a:ext cx="1161415" cy="1214755"/>
            </a:xfrm>
            <a:custGeom>
              <a:avLst/>
              <a:gdLst/>
              <a:ahLst/>
              <a:cxnLst/>
              <a:rect l="l" t="t" r="r" b="b"/>
              <a:pathLst>
                <a:path w="1161414" h="1214754">
                  <a:moveTo>
                    <a:pt x="1160907" y="0"/>
                  </a:moveTo>
                  <a:lnTo>
                    <a:pt x="31623" y="117094"/>
                  </a:lnTo>
                  <a:lnTo>
                    <a:pt x="30889" y="168058"/>
                  </a:lnTo>
                  <a:lnTo>
                    <a:pt x="27480" y="297383"/>
                  </a:lnTo>
                  <a:lnTo>
                    <a:pt x="4209" y="1034338"/>
                  </a:lnTo>
                  <a:lnTo>
                    <a:pt x="765" y="1163663"/>
                  </a:lnTo>
                  <a:lnTo>
                    <a:pt x="0" y="1214628"/>
                  </a:lnTo>
                  <a:lnTo>
                    <a:pt x="1161287" y="682752"/>
                  </a:lnTo>
                  <a:lnTo>
                    <a:pt x="1160907" y="0"/>
                  </a:lnTo>
                  <a:close/>
                </a:path>
              </a:pathLst>
            </a:custGeom>
            <a:solidFill>
              <a:srgbClr val="9DBD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3003803" y="4733544"/>
              <a:ext cx="1010919" cy="1522730"/>
            </a:xfrm>
            <a:custGeom>
              <a:avLst/>
              <a:gdLst/>
              <a:ahLst/>
              <a:cxnLst/>
              <a:rect l="l" t="t" r="r" b="b"/>
              <a:pathLst>
                <a:path w="1010920" h="1522729">
                  <a:moveTo>
                    <a:pt x="1010411" y="0"/>
                  </a:moveTo>
                  <a:lnTo>
                    <a:pt x="0" y="454151"/>
                  </a:lnTo>
                  <a:lnTo>
                    <a:pt x="365" y="516269"/>
                  </a:lnTo>
                  <a:lnTo>
                    <a:pt x="14549" y="1419515"/>
                  </a:lnTo>
                  <a:lnTo>
                    <a:pt x="15281" y="1494901"/>
                  </a:lnTo>
                  <a:lnTo>
                    <a:pt x="15366" y="1522475"/>
                  </a:lnTo>
                  <a:lnTo>
                    <a:pt x="1000124" y="717168"/>
                  </a:lnTo>
                  <a:lnTo>
                    <a:pt x="1000229" y="654253"/>
                  </a:lnTo>
                  <a:lnTo>
                    <a:pt x="1000621" y="596732"/>
                  </a:lnTo>
                  <a:lnTo>
                    <a:pt x="1002075" y="494279"/>
                  </a:lnTo>
                  <a:lnTo>
                    <a:pt x="1008383" y="222889"/>
                  </a:lnTo>
                  <a:lnTo>
                    <a:pt x="1009868" y="120436"/>
                  </a:lnTo>
                  <a:lnTo>
                    <a:pt x="1010281" y="62915"/>
                  </a:lnTo>
                  <a:lnTo>
                    <a:pt x="1010411" y="0"/>
                  </a:lnTo>
                  <a:close/>
                </a:path>
              </a:pathLst>
            </a:custGeom>
            <a:solidFill>
              <a:srgbClr val="C7D6E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4002023" y="2587752"/>
              <a:ext cx="1620520" cy="721360"/>
            </a:xfrm>
            <a:custGeom>
              <a:avLst/>
              <a:gdLst/>
              <a:ahLst/>
              <a:cxnLst/>
              <a:rect l="l" t="t" r="r" b="b"/>
              <a:pathLst>
                <a:path w="1620520" h="721360">
                  <a:moveTo>
                    <a:pt x="1620012" y="0"/>
                  </a:moveTo>
                  <a:lnTo>
                    <a:pt x="0" y="0"/>
                  </a:lnTo>
                  <a:lnTo>
                    <a:pt x="0" y="720851"/>
                  </a:lnTo>
                  <a:lnTo>
                    <a:pt x="1620012" y="720851"/>
                  </a:lnTo>
                  <a:lnTo>
                    <a:pt x="1620012" y="0"/>
                  </a:lnTo>
                  <a:close/>
                </a:path>
              </a:pathLst>
            </a:custGeom>
            <a:solidFill>
              <a:srgbClr val="6D96C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4000499" y="3305556"/>
              <a:ext cx="1620520" cy="713740"/>
            </a:xfrm>
            <a:custGeom>
              <a:avLst/>
              <a:gdLst/>
              <a:ahLst/>
              <a:cxnLst/>
              <a:rect l="l" t="t" r="r" b="b"/>
              <a:pathLst>
                <a:path w="1620520" h="713739">
                  <a:moveTo>
                    <a:pt x="0" y="713232"/>
                  </a:moveTo>
                  <a:lnTo>
                    <a:pt x="1620012" y="713232"/>
                  </a:lnTo>
                  <a:lnTo>
                    <a:pt x="1620012" y="0"/>
                  </a:lnTo>
                  <a:lnTo>
                    <a:pt x="0" y="0"/>
                  </a:lnTo>
                  <a:lnTo>
                    <a:pt x="0" y="713232"/>
                  </a:lnTo>
                  <a:close/>
                </a:path>
              </a:pathLst>
            </a:custGeom>
            <a:solidFill>
              <a:srgbClr val="8EB4E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4000499" y="4738116"/>
              <a:ext cx="1620520" cy="708660"/>
            </a:xfrm>
            <a:custGeom>
              <a:avLst/>
              <a:gdLst/>
              <a:ahLst/>
              <a:cxnLst/>
              <a:rect l="l" t="t" r="r" b="b"/>
              <a:pathLst>
                <a:path w="1620520" h="708660">
                  <a:moveTo>
                    <a:pt x="0" y="708659"/>
                  </a:moveTo>
                  <a:lnTo>
                    <a:pt x="1620012" y="708659"/>
                  </a:lnTo>
                  <a:lnTo>
                    <a:pt x="1620012" y="0"/>
                  </a:lnTo>
                  <a:lnTo>
                    <a:pt x="0" y="0"/>
                  </a:lnTo>
                  <a:lnTo>
                    <a:pt x="0" y="708659"/>
                  </a:lnTo>
                  <a:close/>
                </a:path>
              </a:pathLst>
            </a:custGeom>
            <a:solidFill>
              <a:srgbClr val="DCE6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4000499" y="4018788"/>
              <a:ext cx="1620520" cy="719455"/>
            </a:xfrm>
            <a:custGeom>
              <a:avLst/>
              <a:gdLst/>
              <a:ahLst/>
              <a:cxnLst/>
              <a:rect l="l" t="t" r="r" b="b"/>
              <a:pathLst>
                <a:path w="1620520" h="719454">
                  <a:moveTo>
                    <a:pt x="1620012" y="0"/>
                  </a:moveTo>
                  <a:lnTo>
                    <a:pt x="0" y="0"/>
                  </a:lnTo>
                  <a:lnTo>
                    <a:pt x="0" y="719328"/>
                  </a:lnTo>
                  <a:lnTo>
                    <a:pt x="1620012" y="719328"/>
                  </a:lnTo>
                  <a:lnTo>
                    <a:pt x="1620012" y="0"/>
                  </a:lnTo>
                  <a:close/>
                </a:path>
              </a:pathLst>
            </a:custGeom>
            <a:solidFill>
              <a:srgbClr val="C5D9F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2107" y="2017776"/>
              <a:ext cx="1325880" cy="1324356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1251" y="3083052"/>
              <a:ext cx="1324356" cy="1324356"/>
            </a:xfrm>
            <a:prstGeom prst="rect">
              <a:avLst/>
            </a:prstGeom>
          </p:spPr>
        </p:pic>
      </p:grpSp>
      <p:sp>
        <p:nvSpPr>
          <p:cNvPr id="26" name="object 26"/>
          <p:cNvSpPr txBox="1"/>
          <p:nvPr/>
        </p:nvSpPr>
        <p:spPr>
          <a:xfrm>
            <a:off x="4068444" y="3493973"/>
            <a:ext cx="786893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Arial Black" panose="020B0A04020102020204" pitchFamily="34" charset="0"/>
                <a:cs typeface="Times New Roman"/>
              </a:rPr>
              <a:t>ППС</a:t>
            </a:r>
            <a:endParaRPr sz="1800" dirty="0">
              <a:latin typeface="Arial Black" panose="020B0A04020102020204" pitchFamily="34" charset="0"/>
              <a:cs typeface="Times New Roman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4000500" y="4738115"/>
            <a:ext cx="1620520" cy="663002"/>
          </a:xfrm>
          <a:prstGeom prst="rect">
            <a:avLst/>
          </a:prstGeom>
        </p:spPr>
        <p:txBody>
          <a:bodyPr vert="horz" wrap="square" lIns="0" tIns="107950" rIns="0" bIns="0" rtlCol="0">
            <a:spAutoFit/>
          </a:bodyPr>
          <a:lstStyle/>
          <a:p>
            <a:pPr marL="38100" marR="43815">
              <a:lnSpc>
                <a:spcPct val="100000"/>
              </a:lnSpc>
              <a:spcBef>
                <a:spcPts val="850"/>
              </a:spcBef>
            </a:pPr>
            <a:r>
              <a:rPr lang="ru-RU" sz="1800" spc="-55" dirty="0" smtClean="0">
                <a:latin typeface="Arial Black" panose="020B0A04020102020204" pitchFamily="34" charset="0"/>
                <a:cs typeface="Times New Roman"/>
              </a:rPr>
              <a:t>Научные работники</a:t>
            </a:r>
            <a:endParaRPr sz="1800" dirty="0">
              <a:latin typeface="Arial Black" panose="020B0A04020102020204" pitchFamily="34" charset="0"/>
              <a:cs typeface="Times New Roman"/>
            </a:endParaRPr>
          </a:p>
        </p:txBody>
      </p:sp>
      <p:grpSp>
        <p:nvGrpSpPr>
          <p:cNvPr id="28" name="object 28"/>
          <p:cNvGrpSpPr/>
          <p:nvPr/>
        </p:nvGrpSpPr>
        <p:grpSpPr>
          <a:xfrm>
            <a:off x="99060" y="4120896"/>
            <a:ext cx="2929255" cy="2413000"/>
            <a:chOff x="99060" y="4120896"/>
            <a:chExt cx="2929255" cy="2413000"/>
          </a:xfrm>
        </p:grpSpPr>
        <p:sp>
          <p:nvSpPr>
            <p:cNvPr id="29" name="object 29"/>
            <p:cNvSpPr/>
            <p:nvPr/>
          </p:nvSpPr>
          <p:spPr>
            <a:xfrm>
              <a:off x="685800" y="4120896"/>
              <a:ext cx="2339340" cy="1049020"/>
            </a:xfrm>
            <a:custGeom>
              <a:avLst/>
              <a:gdLst/>
              <a:ahLst/>
              <a:cxnLst/>
              <a:rect l="l" t="t" r="r" b="b"/>
              <a:pathLst>
                <a:path w="2339340" h="1049020">
                  <a:moveTo>
                    <a:pt x="0" y="1048511"/>
                  </a:moveTo>
                  <a:lnTo>
                    <a:pt x="2339340" y="1048511"/>
                  </a:lnTo>
                  <a:lnTo>
                    <a:pt x="2339340" y="0"/>
                  </a:lnTo>
                  <a:lnTo>
                    <a:pt x="0" y="0"/>
                  </a:lnTo>
                  <a:lnTo>
                    <a:pt x="0" y="1048511"/>
                  </a:lnTo>
                  <a:close/>
                </a:path>
              </a:pathLst>
            </a:custGeom>
            <a:solidFill>
              <a:srgbClr val="8EB4E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" name="object 3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9060" y="4145280"/>
              <a:ext cx="1324356" cy="1324356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687323" y="5169408"/>
              <a:ext cx="2341245" cy="1080770"/>
            </a:xfrm>
            <a:custGeom>
              <a:avLst/>
              <a:gdLst/>
              <a:ahLst/>
              <a:cxnLst/>
              <a:rect l="l" t="t" r="r" b="b"/>
              <a:pathLst>
                <a:path w="2341245" h="1080770">
                  <a:moveTo>
                    <a:pt x="2340864" y="0"/>
                  </a:moveTo>
                  <a:lnTo>
                    <a:pt x="0" y="0"/>
                  </a:lnTo>
                  <a:lnTo>
                    <a:pt x="0" y="1080516"/>
                  </a:lnTo>
                  <a:lnTo>
                    <a:pt x="2340864" y="1080516"/>
                  </a:lnTo>
                  <a:lnTo>
                    <a:pt x="2340864" y="0"/>
                  </a:lnTo>
                  <a:close/>
                </a:path>
              </a:pathLst>
            </a:custGeom>
            <a:solidFill>
              <a:srgbClr val="B8CDE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2" name="object 3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2108" y="5209032"/>
              <a:ext cx="1325880" cy="1324356"/>
            </a:xfrm>
            <a:prstGeom prst="rect">
              <a:avLst/>
            </a:prstGeom>
          </p:spPr>
        </p:pic>
      </p:grpSp>
      <p:sp>
        <p:nvSpPr>
          <p:cNvPr id="33" name="object 33"/>
          <p:cNvSpPr txBox="1"/>
          <p:nvPr/>
        </p:nvSpPr>
        <p:spPr>
          <a:xfrm>
            <a:off x="188266" y="2283967"/>
            <a:ext cx="1044776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FFFFFF"/>
                </a:solidFill>
                <a:latin typeface="Arial Black" panose="020B0A04020102020204" pitchFamily="34" charset="0"/>
                <a:cs typeface="Times New Roman"/>
              </a:rPr>
              <a:t>100%</a:t>
            </a:r>
            <a:endParaRPr sz="2400" dirty="0">
              <a:latin typeface="Arial Black" panose="020B0A04020102020204" pitchFamily="34" charset="0"/>
              <a:cs typeface="Times New Roman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588078" y="3052572"/>
            <a:ext cx="2594287" cy="716222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5"/>
              </a:spcBef>
            </a:pPr>
            <a:endParaRPr sz="2250" dirty="0" smtClean="0">
              <a:latin typeface="Arial Black" panose="020B0A04020102020204" pitchFamily="34" charset="0"/>
              <a:cs typeface="Times New Roman"/>
            </a:endParaRPr>
          </a:p>
          <a:p>
            <a:pPr>
              <a:lnSpc>
                <a:spcPct val="100000"/>
              </a:lnSpc>
              <a:tabLst>
                <a:tab pos="495300" algn="l"/>
              </a:tabLst>
            </a:pPr>
            <a:r>
              <a:rPr lang="ru-RU" sz="3600" b="1" baseline="-3472" dirty="0">
                <a:latin typeface="Arial Black" panose="020B0A04020102020204" pitchFamily="34" charset="0"/>
                <a:cs typeface="Times New Roman"/>
              </a:rPr>
              <a:t>1</a:t>
            </a:r>
            <a:r>
              <a:rPr sz="3600" b="1" baseline="-3472" dirty="0" smtClean="0">
                <a:latin typeface="Arial Black" panose="020B0A04020102020204" pitchFamily="34" charset="0"/>
                <a:cs typeface="Times New Roman"/>
              </a:rPr>
              <a:t>%</a:t>
            </a:r>
            <a:r>
              <a:rPr lang="ru-RU" sz="3600" b="1" baseline="-3472" dirty="0" smtClean="0">
                <a:latin typeface="Arial Black" panose="020B0A04020102020204" pitchFamily="34" charset="0"/>
                <a:cs typeface="Times New Roman"/>
              </a:rPr>
              <a:t> </a:t>
            </a:r>
            <a:r>
              <a:rPr lang="ru-RU" sz="2000" b="1" spc="5" dirty="0" smtClean="0">
                <a:latin typeface="Arial Black" panose="020B0A04020102020204" pitchFamily="34" charset="0"/>
                <a:cs typeface="Times New Roman"/>
              </a:rPr>
              <a:t>139 786 </a:t>
            </a:r>
            <a:r>
              <a:rPr sz="2000" b="1" spc="-5" dirty="0" err="1" smtClean="0">
                <a:latin typeface="Arial Black" panose="020B0A04020102020204" pitchFamily="34" charset="0"/>
                <a:cs typeface="Times New Roman"/>
              </a:rPr>
              <a:t>руб</a:t>
            </a:r>
            <a:r>
              <a:rPr sz="2000" b="1" spc="-5" dirty="0">
                <a:latin typeface="Arial Black" panose="020B0A04020102020204" pitchFamily="34" charset="0"/>
                <a:cs typeface="Times New Roman"/>
              </a:rPr>
              <a:t>.</a:t>
            </a:r>
            <a:endParaRPr sz="2000" dirty="0">
              <a:latin typeface="Arial Black" panose="020B0A04020102020204" pitchFamily="34" charset="0"/>
              <a:cs typeface="Times New Roman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171323" y="3385820"/>
            <a:ext cx="762127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 smtClean="0">
                <a:latin typeface="Arial Black" panose="020B0A04020102020204" pitchFamily="34" charset="0"/>
                <a:cs typeface="Times New Roman"/>
              </a:rPr>
              <a:t>2</a:t>
            </a:r>
            <a:r>
              <a:rPr lang="ru-RU" sz="2400" b="1" dirty="0" smtClean="0">
                <a:latin typeface="Arial Black" panose="020B0A04020102020204" pitchFamily="34" charset="0"/>
                <a:cs typeface="Times New Roman"/>
              </a:rPr>
              <a:t>1   </a:t>
            </a:r>
            <a:endParaRPr sz="2400" dirty="0">
              <a:latin typeface="Arial Black" panose="020B0A04020102020204" pitchFamily="34" charset="0"/>
              <a:cs typeface="Times New Roman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687323" y="5169408"/>
            <a:ext cx="2341245" cy="720069"/>
          </a:xfrm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35"/>
              </a:spcBef>
            </a:pPr>
            <a:endParaRPr sz="2250" dirty="0">
              <a:latin typeface="Arial Black" panose="020B0A04020102020204" pitchFamily="34" charset="0"/>
              <a:cs typeface="Times New Roman"/>
            </a:endParaRPr>
          </a:p>
          <a:p>
            <a:pPr>
              <a:lnSpc>
                <a:spcPct val="100000"/>
              </a:lnSpc>
              <a:tabLst>
                <a:tab pos="560705" algn="l"/>
              </a:tabLst>
            </a:pPr>
            <a:r>
              <a:rPr sz="2400" b="1" dirty="0" smtClean="0">
                <a:latin typeface="Arial Black" panose="020B0A04020102020204" pitchFamily="34" charset="0"/>
                <a:cs typeface="Times New Roman"/>
              </a:rPr>
              <a:t>%</a:t>
            </a:r>
            <a:r>
              <a:rPr lang="ru-RU" sz="2400" b="1" dirty="0" smtClean="0">
                <a:latin typeface="Arial Black" panose="020B0A04020102020204" pitchFamily="34" charset="0"/>
                <a:cs typeface="Times New Roman"/>
              </a:rPr>
              <a:t> </a:t>
            </a:r>
            <a:r>
              <a:rPr lang="ru-RU" sz="2000" b="1" dirty="0" smtClean="0">
                <a:latin typeface="Arial Black" panose="020B0A04020102020204" pitchFamily="34" charset="0"/>
                <a:cs typeface="Times New Roman"/>
              </a:rPr>
              <a:t>146 758 </a:t>
            </a:r>
            <a:r>
              <a:rPr sz="3000" b="1" spc="-7" baseline="1388" dirty="0" err="1" smtClean="0">
                <a:latin typeface="Arial Black" panose="020B0A04020102020204" pitchFamily="34" charset="0"/>
                <a:cs typeface="Times New Roman"/>
              </a:rPr>
              <a:t>руб</a:t>
            </a:r>
            <a:r>
              <a:rPr sz="3000" b="1" spc="-7" baseline="1388" dirty="0">
                <a:latin typeface="Arial Black" panose="020B0A04020102020204" pitchFamily="34" charset="0"/>
                <a:cs typeface="Times New Roman"/>
              </a:rPr>
              <a:t>.</a:t>
            </a:r>
            <a:endParaRPr sz="3000" baseline="1388" dirty="0">
              <a:latin typeface="Arial Black" panose="020B0A04020102020204" pitchFamily="34" charset="0"/>
              <a:cs typeface="Times New Roman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159004" y="5490159"/>
            <a:ext cx="698246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2400" b="1" spc="-135" dirty="0" smtClean="0">
                <a:latin typeface="Arial Black" panose="020B0A04020102020204" pitchFamily="34" charset="0"/>
                <a:cs typeface="Times New Roman"/>
              </a:rPr>
              <a:t>221</a:t>
            </a:r>
            <a:endParaRPr sz="2400" dirty="0">
              <a:latin typeface="Arial Black" panose="020B0A04020102020204" pitchFamily="34" charset="0"/>
              <a:cs typeface="Times New Roman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781049" y="4133088"/>
            <a:ext cx="2550031" cy="702756"/>
          </a:xfrm>
          <a:prstGeom prst="rect">
            <a:avLst/>
          </a:prstGeom>
        </p:spPr>
        <p:txBody>
          <a:bodyPr vert="horz" wrap="square" lIns="0" tIns="254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20"/>
              </a:spcBef>
            </a:pPr>
            <a:endParaRPr sz="2150" dirty="0">
              <a:latin typeface="Arial Black" panose="020B0A04020102020204" pitchFamily="34" charset="0"/>
              <a:cs typeface="Times New Roman"/>
            </a:endParaRPr>
          </a:p>
          <a:p>
            <a:pPr>
              <a:lnSpc>
                <a:spcPct val="100000"/>
              </a:lnSpc>
              <a:tabLst>
                <a:tab pos="495300" algn="l"/>
              </a:tabLst>
            </a:pPr>
            <a:r>
              <a:rPr sz="3600" b="1" baseline="2314" dirty="0" smtClean="0">
                <a:latin typeface="Arial Black" panose="020B0A04020102020204" pitchFamily="34" charset="0"/>
                <a:cs typeface="Times New Roman"/>
              </a:rPr>
              <a:t>%</a:t>
            </a:r>
            <a:r>
              <a:rPr lang="ru-RU" sz="3600" b="1" baseline="2314" dirty="0" smtClean="0">
                <a:latin typeface="Arial Black" panose="020B0A04020102020204" pitchFamily="34" charset="0"/>
                <a:cs typeface="Times New Roman"/>
              </a:rPr>
              <a:t> </a:t>
            </a:r>
            <a:r>
              <a:rPr lang="ru-RU" sz="2000" b="1" spc="5" dirty="0" smtClean="0">
                <a:latin typeface="Arial Black" panose="020B0A04020102020204" pitchFamily="34" charset="0"/>
                <a:cs typeface="Times New Roman"/>
              </a:rPr>
              <a:t>85 490,2 </a:t>
            </a:r>
            <a:r>
              <a:rPr sz="2000" b="1" spc="-5" dirty="0" err="1" smtClean="0">
                <a:latin typeface="Arial Black" panose="020B0A04020102020204" pitchFamily="34" charset="0"/>
                <a:cs typeface="Times New Roman"/>
              </a:rPr>
              <a:t>руб</a:t>
            </a:r>
            <a:r>
              <a:rPr sz="2000" b="1" spc="-5" dirty="0">
                <a:latin typeface="Arial Black" panose="020B0A04020102020204" pitchFamily="34" charset="0"/>
                <a:cs typeface="Times New Roman"/>
              </a:rPr>
              <a:t>.</a:t>
            </a:r>
            <a:endParaRPr sz="2000" dirty="0">
              <a:latin typeface="Arial Black" panose="020B0A04020102020204" pitchFamily="34" charset="0"/>
              <a:cs typeface="Times New Roman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159003" y="4424553"/>
            <a:ext cx="698247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2400" b="1" dirty="0" smtClean="0">
                <a:latin typeface="Arial Black" panose="020B0A04020102020204" pitchFamily="34" charset="0"/>
                <a:cs typeface="Times New Roman"/>
              </a:rPr>
              <a:t>129</a:t>
            </a:r>
            <a:endParaRPr sz="2400" dirty="0">
              <a:latin typeface="Arial Black" panose="020B0A04020102020204" pitchFamily="34" charset="0"/>
              <a:cs typeface="Times New Roman"/>
            </a:endParaRPr>
          </a:p>
        </p:txBody>
      </p:sp>
      <p:grpSp>
        <p:nvGrpSpPr>
          <p:cNvPr id="40" name="object 40"/>
          <p:cNvGrpSpPr/>
          <p:nvPr/>
        </p:nvGrpSpPr>
        <p:grpSpPr>
          <a:xfrm>
            <a:off x="5204396" y="2961068"/>
            <a:ext cx="2094230" cy="1928495"/>
            <a:chOff x="5204396" y="2961068"/>
            <a:chExt cx="2094230" cy="1928495"/>
          </a:xfrm>
        </p:grpSpPr>
        <p:sp>
          <p:nvSpPr>
            <p:cNvPr id="41" name="object 41"/>
            <p:cNvSpPr/>
            <p:nvPr/>
          </p:nvSpPr>
          <p:spPr>
            <a:xfrm>
              <a:off x="5217414" y="2974085"/>
              <a:ext cx="2068195" cy="1902460"/>
            </a:xfrm>
            <a:custGeom>
              <a:avLst/>
              <a:gdLst/>
              <a:ahLst/>
              <a:cxnLst/>
              <a:rect l="l" t="t" r="r" b="b"/>
              <a:pathLst>
                <a:path w="2068195" h="1902460">
                  <a:moveTo>
                    <a:pt x="0" y="0"/>
                  </a:moveTo>
                  <a:lnTo>
                    <a:pt x="0" y="1901952"/>
                  </a:lnTo>
                  <a:lnTo>
                    <a:pt x="1034034" y="950976"/>
                  </a:lnTo>
                  <a:lnTo>
                    <a:pt x="0" y="0"/>
                  </a:lnTo>
                  <a:close/>
                </a:path>
                <a:path w="2068195" h="1902460">
                  <a:moveTo>
                    <a:pt x="2068067" y="0"/>
                  </a:moveTo>
                  <a:lnTo>
                    <a:pt x="1034034" y="950976"/>
                  </a:lnTo>
                  <a:lnTo>
                    <a:pt x="2068067" y="1901952"/>
                  </a:lnTo>
                  <a:lnTo>
                    <a:pt x="2068067" y="0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>
              <a:endParaRPr>
                <a:latin typeface="Arial Black" panose="020B0A04020102020204" pitchFamily="34" charset="0"/>
              </a:endParaRPr>
            </a:p>
          </p:txBody>
        </p:sp>
        <p:sp>
          <p:nvSpPr>
            <p:cNvPr id="42" name="object 42"/>
            <p:cNvSpPr/>
            <p:nvPr/>
          </p:nvSpPr>
          <p:spPr>
            <a:xfrm>
              <a:off x="5217414" y="2974085"/>
              <a:ext cx="2068195" cy="1902460"/>
            </a:xfrm>
            <a:custGeom>
              <a:avLst/>
              <a:gdLst/>
              <a:ahLst/>
              <a:cxnLst/>
              <a:rect l="l" t="t" r="r" b="b"/>
              <a:pathLst>
                <a:path w="2068195" h="1902460">
                  <a:moveTo>
                    <a:pt x="2068067" y="0"/>
                  </a:moveTo>
                  <a:lnTo>
                    <a:pt x="2068067" y="1901952"/>
                  </a:lnTo>
                  <a:lnTo>
                    <a:pt x="1034034" y="950976"/>
                  </a:lnTo>
                  <a:lnTo>
                    <a:pt x="0" y="1901952"/>
                  </a:lnTo>
                  <a:lnTo>
                    <a:pt x="0" y="0"/>
                  </a:lnTo>
                  <a:lnTo>
                    <a:pt x="1034034" y="950976"/>
                  </a:lnTo>
                  <a:lnTo>
                    <a:pt x="2068067" y="0"/>
                  </a:lnTo>
                  <a:close/>
                </a:path>
              </a:pathLst>
            </a:custGeom>
            <a:ln w="25908">
              <a:solidFill>
                <a:srgbClr val="385D89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 Black" panose="020B0A04020102020204" pitchFamily="34" charset="0"/>
              </a:endParaRPr>
            </a:p>
          </p:txBody>
        </p:sp>
        <p:sp>
          <p:nvSpPr>
            <p:cNvPr id="43" name="object 43"/>
            <p:cNvSpPr/>
            <p:nvPr/>
          </p:nvSpPr>
          <p:spPr>
            <a:xfrm>
              <a:off x="5586222" y="3327653"/>
              <a:ext cx="1266825" cy="1224280"/>
            </a:xfrm>
            <a:custGeom>
              <a:avLst/>
              <a:gdLst/>
              <a:ahLst/>
              <a:cxnLst/>
              <a:rect l="l" t="t" r="r" b="b"/>
              <a:pathLst>
                <a:path w="1266825" h="1224279">
                  <a:moveTo>
                    <a:pt x="633222" y="0"/>
                  </a:moveTo>
                  <a:lnTo>
                    <a:pt x="583731" y="1840"/>
                  </a:lnTo>
                  <a:lnTo>
                    <a:pt x="535282" y="7272"/>
                  </a:lnTo>
                  <a:lnTo>
                    <a:pt x="488017" y="16159"/>
                  </a:lnTo>
                  <a:lnTo>
                    <a:pt x="442076" y="28365"/>
                  </a:lnTo>
                  <a:lnTo>
                    <a:pt x="397600" y="43754"/>
                  </a:lnTo>
                  <a:lnTo>
                    <a:pt x="354729" y="62190"/>
                  </a:lnTo>
                  <a:lnTo>
                    <a:pt x="313605" y="83537"/>
                  </a:lnTo>
                  <a:lnTo>
                    <a:pt x="274367" y="107659"/>
                  </a:lnTo>
                  <a:lnTo>
                    <a:pt x="237157" y="134420"/>
                  </a:lnTo>
                  <a:lnTo>
                    <a:pt x="202115" y="163684"/>
                  </a:lnTo>
                  <a:lnTo>
                    <a:pt x="169382" y="195315"/>
                  </a:lnTo>
                  <a:lnTo>
                    <a:pt x="139099" y="229177"/>
                  </a:lnTo>
                  <a:lnTo>
                    <a:pt x="111406" y="265134"/>
                  </a:lnTo>
                  <a:lnTo>
                    <a:pt x="86444" y="303050"/>
                  </a:lnTo>
                  <a:lnTo>
                    <a:pt x="64354" y="342788"/>
                  </a:lnTo>
                  <a:lnTo>
                    <a:pt x="45276" y="384214"/>
                  </a:lnTo>
                  <a:lnTo>
                    <a:pt x="29352" y="427191"/>
                  </a:lnTo>
                  <a:lnTo>
                    <a:pt x="16721" y="471582"/>
                  </a:lnTo>
                  <a:lnTo>
                    <a:pt x="7525" y="517252"/>
                  </a:lnTo>
                  <a:lnTo>
                    <a:pt x="1904" y="564065"/>
                  </a:lnTo>
                  <a:lnTo>
                    <a:pt x="0" y="611886"/>
                  </a:lnTo>
                  <a:lnTo>
                    <a:pt x="1904" y="659706"/>
                  </a:lnTo>
                  <a:lnTo>
                    <a:pt x="7525" y="706519"/>
                  </a:lnTo>
                  <a:lnTo>
                    <a:pt x="16721" y="752189"/>
                  </a:lnTo>
                  <a:lnTo>
                    <a:pt x="29352" y="796580"/>
                  </a:lnTo>
                  <a:lnTo>
                    <a:pt x="45276" y="839557"/>
                  </a:lnTo>
                  <a:lnTo>
                    <a:pt x="64354" y="880983"/>
                  </a:lnTo>
                  <a:lnTo>
                    <a:pt x="86444" y="920721"/>
                  </a:lnTo>
                  <a:lnTo>
                    <a:pt x="111406" y="958637"/>
                  </a:lnTo>
                  <a:lnTo>
                    <a:pt x="139099" y="994594"/>
                  </a:lnTo>
                  <a:lnTo>
                    <a:pt x="169382" y="1028456"/>
                  </a:lnTo>
                  <a:lnTo>
                    <a:pt x="202115" y="1060087"/>
                  </a:lnTo>
                  <a:lnTo>
                    <a:pt x="237157" y="1089351"/>
                  </a:lnTo>
                  <a:lnTo>
                    <a:pt x="274367" y="1116112"/>
                  </a:lnTo>
                  <a:lnTo>
                    <a:pt x="313605" y="1140234"/>
                  </a:lnTo>
                  <a:lnTo>
                    <a:pt x="354729" y="1161581"/>
                  </a:lnTo>
                  <a:lnTo>
                    <a:pt x="397600" y="1180017"/>
                  </a:lnTo>
                  <a:lnTo>
                    <a:pt x="442076" y="1195406"/>
                  </a:lnTo>
                  <a:lnTo>
                    <a:pt x="488017" y="1207612"/>
                  </a:lnTo>
                  <a:lnTo>
                    <a:pt x="535282" y="1216499"/>
                  </a:lnTo>
                  <a:lnTo>
                    <a:pt x="583731" y="1221931"/>
                  </a:lnTo>
                  <a:lnTo>
                    <a:pt x="633222" y="1223772"/>
                  </a:lnTo>
                  <a:lnTo>
                    <a:pt x="682712" y="1221931"/>
                  </a:lnTo>
                  <a:lnTo>
                    <a:pt x="731161" y="1216499"/>
                  </a:lnTo>
                  <a:lnTo>
                    <a:pt x="778426" y="1207612"/>
                  </a:lnTo>
                  <a:lnTo>
                    <a:pt x="824367" y="1195406"/>
                  </a:lnTo>
                  <a:lnTo>
                    <a:pt x="868843" y="1180017"/>
                  </a:lnTo>
                  <a:lnTo>
                    <a:pt x="911714" y="1161581"/>
                  </a:lnTo>
                  <a:lnTo>
                    <a:pt x="952838" y="1140234"/>
                  </a:lnTo>
                  <a:lnTo>
                    <a:pt x="992076" y="1116112"/>
                  </a:lnTo>
                  <a:lnTo>
                    <a:pt x="1029286" y="1089351"/>
                  </a:lnTo>
                  <a:lnTo>
                    <a:pt x="1064328" y="1060087"/>
                  </a:lnTo>
                  <a:lnTo>
                    <a:pt x="1097061" y="1028456"/>
                  </a:lnTo>
                  <a:lnTo>
                    <a:pt x="1127344" y="994594"/>
                  </a:lnTo>
                  <a:lnTo>
                    <a:pt x="1155037" y="958637"/>
                  </a:lnTo>
                  <a:lnTo>
                    <a:pt x="1179999" y="920721"/>
                  </a:lnTo>
                  <a:lnTo>
                    <a:pt x="1202089" y="880983"/>
                  </a:lnTo>
                  <a:lnTo>
                    <a:pt x="1221167" y="839557"/>
                  </a:lnTo>
                  <a:lnTo>
                    <a:pt x="1237091" y="796580"/>
                  </a:lnTo>
                  <a:lnTo>
                    <a:pt x="1249722" y="752189"/>
                  </a:lnTo>
                  <a:lnTo>
                    <a:pt x="1258918" y="706519"/>
                  </a:lnTo>
                  <a:lnTo>
                    <a:pt x="1264539" y="659706"/>
                  </a:lnTo>
                  <a:lnTo>
                    <a:pt x="1266444" y="611886"/>
                  </a:lnTo>
                  <a:lnTo>
                    <a:pt x="1264539" y="564065"/>
                  </a:lnTo>
                  <a:lnTo>
                    <a:pt x="1258918" y="517252"/>
                  </a:lnTo>
                  <a:lnTo>
                    <a:pt x="1249722" y="471582"/>
                  </a:lnTo>
                  <a:lnTo>
                    <a:pt x="1237091" y="427191"/>
                  </a:lnTo>
                  <a:lnTo>
                    <a:pt x="1221167" y="384214"/>
                  </a:lnTo>
                  <a:lnTo>
                    <a:pt x="1202089" y="342788"/>
                  </a:lnTo>
                  <a:lnTo>
                    <a:pt x="1179999" y="303050"/>
                  </a:lnTo>
                  <a:lnTo>
                    <a:pt x="1155037" y="265134"/>
                  </a:lnTo>
                  <a:lnTo>
                    <a:pt x="1127344" y="229177"/>
                  </a:lnTo>
                  <a:lnTo>
                    <a:pt x="1097061" y="195315"/>
                  </a:lnTo>
                  <a:lnTo>
                    <a:pt x="1064328" y="163684"/>
                  </a:lnTo>
                  <a:lnTo>
                    <a:pt x="1029286" y="134420"/>
                  </a:lnTo>
                  <a:lnTo>
                    <a:pt x="992076" y="107659"/>
                  </a:lnTo>
                  <a:lnTo>
                    <a:pt x="952838" y="83537"/>
                  </a:lnTo>
                  <a:lnTo>
                    <a:pt x="911714" y="62190"/>
                  </a:lnTo>
                  <a:lnTo>
                    <a:pt x="868843" y="43754"/>
                  </a:lnTo>
                  <a:lnTo>
                    <a:pt x="824367" y="28365"/>
                  </a:lnTo>
                  <a:lnTo>
                    <a:pt x="778426" y="16159"/>
                  </a:lnTo>
                  <a:lnTo>
                    <a:pt x="731161" y="7272"/>
                  </a:lnTo>
                  <a:lnTo>
                    <a:pt x="682712" y="1840"/>
                  </a:lnTo>
                  <a:lnTo>
                    <a:pt x="63322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>
                <a:latin typeface="Arial Black" panose="020B0A04020102020204" pitchFamily="34" charset="0"/>
              </a:endParaRPr>
            </a:p>
          </p:txBody>
        </p:sp>
        <p:sp>
          <p:nvSpPr>
            <p:cNvPr id="44" name="object 44"/>
            <p:cNvSpPr/>
            <p:nvPr/>
          </p:nvSpPr>
          <p:spPr>
            <a:xfrm>
              <a:off x="5586222" y="3327653"/>
              <a:ext cx="1266825" cy="1224280"/>
            </a:xfrm>
            <a:custGeom>
              <a:avLst/>
              <a:gdLst/>
              <a:ahLst/>
              <a:cxnLst/>
              <a:rect l="l" t="t" r="r" b="b"/>
              <a:pathLst>
                <a:path w="1266825" h="1224279">
                  <a:moveTo>
                    <a:pt x="0" y="611886"/>
                  </a:moveTo>
                  <a:lnTo>
                    <a:pt x="1904" y="564065"/>
                  </a:lnTo>
                  <a:lnTo>
                    <a:pt x="7525" y="517252"/>
                  </a:lnTo>
                  <a:lnTo>
                    <a:pt x="16721" y="471582"/>
                  </a:lnTo>
                  <a:lnTo>
                    <a:pt x="29352" y="427191"/>
                  </a:lnTo>
                  <a:lnTo>
                    <a:pt x="45276" y="384214"/>
                  </a:lnTo>
                  <a:lnTo>
                    <a:pt x="64354" y="342788"/>
                  </a:lnTo>
                  <a:lnTo>
                    <a:pt x="86444" y="303050"/>
                  </a:lnTo>
                  <a:lnTo>
                    <a:pt x="111406" y="265134"/>
                  </a:lnTo>
                  <a:lnTo>
                    <a:pt x="139099" y="229177"/>
                  </a:lnTo>
                  <a:lnTo>
                    <a:pt x="169382" y="195315"/>
                  </a:lnTo>
                  <a:lnTo>
                    <a:pt x="202115" y="163684"/>
                  </a:lnTo>
                  <a:lnTo>
                    <a:pt x="237157" y="134420"/>
                  </a:lnTo>
                  <a:lnTo>
                    <a:pt x="274367" y="107659"/>
                  </a:lnTo>
                  <a:lnTo>
                    <a:pt x="313605" y="83537"/>
                  </a:lnTo>
                  <a:lnTo>
                    <a:pt x="354729" y="62190"/>
                  </a:lnTo>
                  <a:lnTo>
                    <a:pt x="397600" y="43754"/>
                  </a:lnTo>
                  <a:lnTo>
                    <a:pt x="442076" y="28365"/>
                  </a:lnTo>
                  <a:lnTo>
                    <a:pt x="488017" y="16159"/>
                  </a:lnTo>
                  <a:lnTo>
                    <a:pt x="535282" y="7272"/>
                  </a:lnTo>
                  <a:lnTo>
                    <a:pt x="583731" y="1840"/>
                  </a:lnTo>
                  <a:lnTo>
                    <a:pt x="633222" y="0"/>
                  </a:lnTo>
                  <a:lnTo>
                    <a:pt x="682712" y="1840"/>
                  </a:lnTo>
                  <a:lnTo>
                    <a:pt x="731161" y="7272"/>
                  </a:lnTo>
                  <a:lnTo>
                    <a:pt x="778426" y="16159"/>
                  </a:lnTo>
                  <a:lnTo>
                    <a:pt x="824367" y="28365"/>
                  </a:lnTo>
                  <a:lnTo>
                    <a:pt x="868843" y="43754"/>
                  </a:lnTo>
                  <a:lnTo>
                    <a:pt x="911714" y="62190"/>
                  </a:lnTo>
                  <a:lnTo>
                    <a:pt x="952838" y="83537"/>
                  </a:lnTo>
                  <a:lnTo>
                    <a:pt x="992076" y="107659"/>
                  </a:lnTo>
                  <a:lnTo>
                    <a:pt x="1029286" y="134420"/>
                  </a:lnTo>
                  <a:lnTo>
                    <a:pt x="1064328" y="163684"/>
                  </a:lnTo>
                  <a:lnTo>
                    <a:pt x="1097061" y="195315"/>
                  </a:lnTo>
                  <a:lnTo>
                    <a:pt x="1127344" y="229177"/>
                  </a:lnTo>
                  <a:lnTo>
                    <a:pt x="1155037" y="265134"/>
                  </a:lnTo>
                  <a:lnTo>
                    <a:pt x="1179999" y="303050"/>
                  </a:lnTo>
                  <a:lnTo>
                    <a:pt x="1202089" y="342788"/>
                  </a:lnTo>
                  <a:lnTo>
                    <a:pt x="1221167" y="384214"/>
                  </a:lnTo>
                  <a:lnTo>
                    <a:pt x="1237091" y="427191"/>
                  </a:lnTo>
                  <a:lnTo>
                    <a:pt x="1249722" y="471582"/>
                  </a:lnTo>
                  <a:lnTo>
                    <a:pt x="1258918" y="517252"/>
                  </a:lnTo>
                  <a:lnTo>
                    <a:pt x="1264539" y="564065"/>
                  </a:lnTo>
                  <a:lnTo>
                    <a:pt x="1266444" y="611886"/>
                  </a:lnTo>
                  <a:lnTo>
                    <a:pt x="1264539" y="659706"/>
                  </a:lnTo>
                  <a:lnTo>
                    <a:pt x="1258918" y="706519"/>
                  </a:lnTo>
                  <a:lnTo>
                    <a:pt x="1249722" y="752189"/>
                  </a:lnTo>
                  <a:lnTo>
                    <a:pt x="1237091" y="796580"/>
                  </a:lnTo>
                  <a:lnTo>
                    <a:pt x="1221167" y="839557"/>
                  </a:lnTo>
                  <a:lnTo>
                    <a:pt x="1202089" y="880983"/>
                  </a:lnTo>
                  <a:lnTo>
                    <a:pt x="1179999" y="920721"/>
                  </a:lnTo>
                  <a:lnTo>
                    <a:pt x="1155037" y="958637"/>
                  </a:lnTo>
                  <a:lnTo>
                    <a:pt x="1127344" y="994594"/>
                  </a:lnTo>
                  <a:lnTo>
                    <a:pt x="1097061" y="1028456"/>
                  </a:lnTo>
                  <a:lnTo>
                    <a:pt x="1064328" y="1060087"/>
                  </a:lnTo>
                  <a:lnTo>
                    <a:pt x="1029286" y="1089351"/>
                  </a:lnTo>
                  <a:lnTo>
                    <a:pt x="992076" y="1116112"/>
                  </a:lnTo>
                  <a:lnTo>
                    <a:pt x="952838" y="1140234"/>
                  </a:lnTo>
                  <a:lnTo>
                    <a:pt x="911714" y="1161581"/>
                  </a:lnTo>
                  <a:lnTo>
                    <a:pt x="868843" y="1180017"/>
                  </a:lnTo>
                  <a:lnTo>
                    <a:pt x="824367" y="1195406"/>
                  </a:lnTo>
                  <a:lnTo>
                    <a:pt x="778426" y="1207612"/>
                  </a:lnTo>
                  <a:lnTo>
                    <a:pt x="731161" y="1216499"/>
                  </a:lnTo>
                  <a:lnTo>
                    <a:pt x="682712" y="1221931"/>
                  </a:lnTo>
                  <a:lnTo>
                    <a:pt x="633222" y="1223772"/>
                  </a:lnTo>
                  <a:lnTo>
                    <a:pt x="583731" y="1221931"/>
                  </a:lnTo>
                  <a:lnTo>
                    <a:pt x="535282" y="1216499"/>
                  </a:lnTo>
                  <a:lnTo>
                    <a:pt x="488017" y="1207612"/>
                  </a:lnTo>
                  <a:lnTo>
                    <a:pt x="442076" y="1195406"/>
                  </a:lnTo>
                  <a:lnTo>
                    <a:pt x="397600" y="1180017"/>
                  </a:lnTo>
                  <a:lnTo>
                    <a:pt x="354729" y="1161581"/>
                  </a:lnTo>
                  <a:lnTo>
                    <a:pt x="313605" y="1140234"/>
                  </a:lnTo>
                  <a:lnTo>
                    <a:pt x="274367" y="1116112"/>
                  </a:lnTo>
                  <a:lnTo>
                    <a:pt x="237157" y="1089351"/>
                  </a:lnTo>
                  <a:lnTo>
                    <a:pt x="202115" y="1060087"/>
                  </a:lnTo>
                  <a:lnTo>
                    <a:pt x="169382" y="1028456"/>
                  </a:lnTo>
                  <a:lnTo>
                    <a:pt x="139099" y="994594"/>
                  </a:lnTo>
                  <a:lnTo>
                    <a:pt x="111406" y="958637"/>
                  </a:lnTo>
                  <a:lnTo>
                    <a:pt x="86444" y="920721"/>
                  </a:lnTo>
                  <a:lnTo>
                    <a:pt x="64354" y="880983"/>
                  </a:lnTo>
                  <a:lnTo>
                    <a:pt x="45276" y="839557"/>
                  </a:lnTo>
                  <a:lnTo>
                    <a:pt x="29352" y="796580"/>
                  </a:lnTo>
                  <a:lnTo>
                    <a:pt x="16721" y="752189"/>
                  </a:lnTo>
                  <a:lnTo>
                    <a:pt x="7525" y="706519"/>
                  </a:lnTo>
                  <a:lnTo>
                    <a:pt x="1904" y="659706"/>
                  </a:lnTo>
                  <a:lnTo>
                    <a:pt x="0" y="611886"/>
                  </a:lnTo>
                  <a:close/>
                </a:path>
              </a:pathLst>
            </a:custGeom>
            <a:ln w="25908">
              <a:solidFill>
                <a:srgbClr val="385D89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Arial Black" panose="020B0A04020102020204" pitchFamily="34" charset="0"/>
              </a:endParaRPr>
            </a:p>
          </p:txBody>
        </p:sp>
        <p:pic>
          <p:nvPicPr>
            <p:cNvPr id="45" name="object 4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844540" y="3582923"/>
              <a:ext cx="813815" cy="777239"/>
            </a:xfrm>
            <a:prstGeom prst="rect">
              <a:avLst/>
            </a:prstGeom>
          </p:spPr>
        </p:pic>
      </p:grpSp>
      <p:sp>
        <p:nvSpPr>
          <p:cNvPr id="48" name="object 48"/>
          <p:cNvSpPr txBox="1"/>
          <p:nvPr/>
        </p:nvSpPr>
        <p:spPr>
          <a:xfrm>
            <a:off x="5335270" y="3357143"/>
            <a:ext cx="126237" cy="1029127"/>
          </a:xfrm>
          <a:prstGeom prst="rect">
            <a:avLst/>
          </a:prstGeom>
        </p:spPr>
        <p:txBody>
          <a:bodyPr vert="horz" wrap="square" lIns="0" tIns="3111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44"/>
              </a:spcBef>
            </a:pPr>
            <a:r>
              <a:rPr sz="1600" b="1" spc="-5" dirty="0">
                <a:latin typeface="Arial Black" panose="020B0A04020102020204" pitchFamily="34" charset="0"/>
                <a:cs typeface="Times New Roman"/>
              </a:rPr>
              <a:t>2</a:t>
            </a:r>
            <a:endParaRPr sz="1600" dirty="0">
              <a:latin typeface="Arial Black" panose="020B0A04020102020204" pitchFamily="34" charset="0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1600" b="1" spc="-5" dirty="0" smtClean="0">
                <a:latin typeface="Arial Black" panose="020B0A04020102020204" pitchFamily="34" charset="0"/>
                <a:cs typeface="Times New Roman"/>
              </a:rPr>
              <a:t>0</a:t>
            </a:r>
            <a:r>
              <a:rPr lang="ru-RU" sz="1600" b="1" spc="-5" dirty="0" smtClean="0">
                <a:latin typeface="Arial Black" panose="020B0A04020102020204" pitchFamily="34" charset="0"/>
                <a:cs typeface="Times New Roman"/>
              </a:rPr>
              <a:t>24</a:t>
            </a:r>
            <a:endParaRPr sz="1600" dirty="0">
              <a:latin typeface="Arial Black" panose="020B0A04020102020204" pitchFamily="34" charset="0"/>
              <a:cs typeface="Times New Roman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4000500" y="4018788"/>
            <a:ext cx="1210818" cy="6283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163195" algn="r">
              <a:lnSpc>
                <a:spcPts val="925"/>
              </a:lnSpc>
            </a:pPr>
            <a:endParaRPr lang="ru-RU" sz="1500" b="1" spc="-5" dirty="0" smtClean="0">
              <a:latin typeface="Arial Black" panose="020B0A04020102020204" pitchFamily="34" charset="0"/>
              <a:cs typeface="Times New Roman"/>
            </a:endParaRPr>
          </a:p>
          <a:p>
            <a:pPr marL="72390">
              <a:lnSpc>
                <a:spcPts val="2000"/>
              </a:lnSpc>
              <a:tabLst>
                <a:tab pos="1346835" algn="l"/>
              </a:tabLst>
            </a:pPr>
            <a:r>
              <a:rPr lang="ru-RU" sz="1500" spc="-15" dirty="0" smtClean="0">
                <a:latin typeface="Arial Black" panose="020B0A04020102020204" pitchFamily="34" charset="0"/>
                <a:cs typeface="Times New Roman"/>
              </a:rPr>
              <a:t>Педагоги ОСПО</a:t>
            </a:r>
            <a:endParaRPr sz="1500" dirty="0">
              <a:latin typeface="Arial Black" panose="020B0A04020102020204" pitchFamily="34" charset="0"/>
              <a:cs typeface="Times New Roman"/>
            </a:endParaRPr>
          </a:p>
        </p:txBody>
      </p:sp>
      <p:grpSp>
        <p:nvGrpSpPr>
          <p:cNvPr id="50" name="object 50"/>
          <p:cNvGrpSpPr/>
          <p:nvPr/>
        </p:nvGrpSpPr>
        <p:grpSpPr>
          <a:xfrm>
            <a:off x="9421368" y="2004060"/>
            <a:ext cx="2771140" cy="4572000"/>
            <a:chOff x="9421368" y="2004060"/>
            <a:chExt cx="2771140" cy="4572000"/>
          </a:xfrm>
        </p:grpSpPr>
        <p:sp>
          <p:nvSpPr>
            <p:cNvPr id="51" name="object 51"/>
            <p:cNvSpPr/>
            <p:nvPr/>
          </p:nvSpPr>
          <p:spPr>
            <a:xfrm>
              <a:off x="9427464" y="2004060"/>
              <a:ext cx="2341245" cy="1079500"/>
            </a:xfrm>
            <a:custGeom>
              <a:avLst/>
              <a:gdLst/>
              <a:ahLst/>
              <a:cxnLst/>
              <a:rect l="l" t="t" r="r" b="b"/>
              <a:pathLst>
                <a:path w="2341245" h="1079500">
                  <a:moveTo>
                    <a:pt x="2340864" y="0"/>
                  </a:moveTo>
                  <a:lnTo>
                    <a:pt x="0" y="0"/>
                  </a:lnTo>
                  <a:lnTo>
                    <a:pt x="0" y="1078991"/>
                  </a:lnTo>
                  <a:lnTo>
                    <a:pt x="2340864" y="1078991"/>
                  </a:lnTo>
                  <a:lnTo>
                    <a:pt x="2340864" y="0"/>
                  </a:lnTo>
                  <a:close/>
                </a:path>
              </a:pathLst>
            </a:custGeom>
            <a:solidFill>
              <a:srgbClr val="375F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9421368" y="3078480"/>
              <a:ext cx="2341245" cy="1079500"/>
            </a:xfrm>
            <a:custGeom>
              <a:avLst/>
              <a:gdLst/>
              <a:ahLst/>
              <a:cxnLst/>
              <a:rect l="l" t="t" r="r" b="b"/>
              <a:pathLst>
                <a:path w="2341245" h="1079500">
                  <a:moveTo>
                    <a:pt x="2340864" y="0"/>
                  </a:moveTo>
                  <a:lnTo>
                    <a:pt x="0" y="0"/>
                  </a:lnTo>
                  <a:lnTo>
                    <a:pt x="0" y="1078991"/>
                  </a:lnTo>
                  <a:lnTo>
                    <a:pt x="2340864" y="1078991"/>
                  </a:lnTo>
                  <a:lnTo>
                    <a:pt x="2340864" y="0"/>
                  </a:lnTo>
                  <a:close/>
                </a:path>
              </a:pathLst>
            </a:custGeom>
            <a:solidFill>
              <a:srgbClr val="548E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9421368" y="5231892"/>
              <a:ext cx="2341245" cy="1080770"/>
            </a:xfrm>
            <a:custGeom>
              <a:avLst/>
              <a:gdLst/>
              <a:ahLst/>
              <a:cxnLst/>
              <a:rect l="l" t="t" r="r" b="b"/>
              <a:pathLst>
                <a:path w="2341245" h="1080770">
                  <a:moveTo>
                    <a:pt x="2340864" y="0"/>
                  </a:moveTo>
                  <a:lnTo>
                    <a:pt x="0" y="0"/>
                  </a:lnTo>
                  <a:lnTo>
                    <a:pt x="0" y="1080515"/>
                  </a:lnTo>
                  <a:lnTo>
                    <a:pt x="2340864" y="1080515"/>
                  </a:lnTo>
                  <a:lnTo>
                    <a:pt x="2340864" y="0"/>
                  </a:lnTo>
                  <a:close/>
                </a:path>
              </a:pathLst>
            </a:custGeom>
            <a:solidFill>
              <a:srgbClr val="B8CDE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9421368" y="4152900"/>
              <a:ext cx="2341245" cy="1079500"/>
            </a:xfrm>
            <a:custGeom>
              <a:avLst/>
              <a:gdLst/>
              <a:ahLst/>
              <a:cxnLst/>
              <a:rect l="l" t="t" r="r" b="b"/>
              <a:pathLst>
                <a:path w="2341245" h="1079500">
                  <a:moveTo>
                    <a:pt x="2340864" y="0"/>
                  </a:moveTo>
                  <a:lnTo>
                    <a:pt x="0" y="0"/>
                  </a:lnTo>
                  <a:lnTo>
                    <a:pt x="0" y="1078992"/>
                  </a:lnTo>
                  <a:lnTo>
                    <a:pt x="2340864" y="1078992"/>
                  </a:lnTo>
                  <a:lnTo>
                    <a:pt x="2340864" y="0"/>
                  </a:lnTo>
                  <a:close/>
                </a:path>
              </a:pathLst>
            </a:custGeom>
            <a:solidFill>
              <a:srgbClr val="8EB4E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5" name="object 5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1213592" y="2023872"/>
              <a:ext cx="978407" cy="1324355"/>
            </a:xfrm>
            <a:prstGeom prst="rect">
              <a:avLst/>
            </a:prstGeom>
          </p:spPr>
        </p:pic>
        <p:pic>
          <p:nvPicPr>
            <p:cNvPr id="56" name="object 5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1224260" y="3083052"/>
              <a:ext cx="967739" cy="1324356"/>
            </a:xfrm>
            <a:prstGeom prst="rect">
              <a:avLst/>
            </a:prstGeom>
          </p:spPr>
        </p:pic>
        <p:pic>
          <p:nvPicPr>
            <p:cNvPr id="57" name="object 5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1219688" y="4177283"/>
              <a:ext cx="972311" cy="1324355"/>
            </a:xfrm>
            <a:prstGeom prst="rect">
              <a:avLst/>
            </a:prstGeom>
          </p:spPr>
        </p:pic>
        <p:pic>
          <p:nvPicPr>
            <p:cNvPr id="58" name="object 58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1224260" y="5251704"/>
              <a:ext cx="967739" cy="1324356"/>
            </a:xfrm>
            <a:prstGeom prst="rect">
              <a:avLst/>
            </a:prstGeom>
          </p:spPr>
        </p:pic>
      </p:grpSp>
      <p:sp>
        <p:nvSpPr>
          <p:cNvPr id="60" name="object 60"/>
          <p:cNvSpPr txBox="1"/>
          <p:nvPr/>
        </p:nvSpPr>
        <p:spPr>
          <a:xfrm>
            <a:off x="7678928" y="3507485"/>
            <a:ext cx="778256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r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Arial Black" panose="020B0A04020102020204" pitchFamily="34" charset="0"/>
                <a:cs typeface="Times New Roman"/>
              </a:rPr>
              <a:t>ППС</a:t>
            </a:r>
            <a:endParaRPr sz="1800" dirty="0">
              <a:latin typeface="Arial Black" panose="020B0A04020102020204" pitchFamily="34" charset="0"/>
              <a:cs typeface="Times New Roman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7296277" y="4076192"/>
            <a:ext cx="1157859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indent="156845" algn="r">
              <a:lnSpc>
                <a:spcPct val="100000"/>
              </a:lnSpc>
              <a:spcBef>
                <a:spcPts val="100"/>
              </a:spcBef>
            </a:pPr>
            <a:r>
              <a:rPr lang="ru-RU" sz="1500" spc="-5" dirty="0" smtClean="0">
                <a:latin typeface="Arial Black" panose="020B0A04020102020204" pitchFamily="34" charset="0"/>
                <a:cs typeface="Times New Roman"/>
              </a:rPr>
              <a:t>Педагоги ОСПО</a:t>
            </a:r>
            <a:endParaRPr sz="1500" dirty="0">
              <a:latin typeface="Arial Black" panose="020B0A04020102020204" pitchFamily="34" charset="0"/>
              <a:cs typeface="Times New Roman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6864095" y="4727447"/>
            <a:ext cx="1620520" cy="639278"/>
          </a:xfrm>
          <a:prstGeom prst="rect">
            <a:avLst/>
          </a:prstGeom>
        </p:spPr>
        <p:txBody>
          <a:bodyPr vert="horz" wrap="square" lIns="0" tIns="84455" rIns="0" bIns="0" rtlCol="0">
            <a:spAutoFit/>
          </a:bodyPr>
          <a:lstStyle/>
          <a:p>
            <a:pPr marL="73025" algn="r">
              <a:lnSpc>
                <a:spcPct val="100000"/>
              </a:lnSpc>
              <a:spcBef>
                <a:spcPts val="665"/>
              </a:spcBef>
            </a:pPr>
            <a:r>
              <a:rPr lang="ru-RU" sz="1800" spc="-55" dirty="0" smtClean="0">
                <a:latin typeface="Arial Black" panose="020B0A04020102020204" pitchFamily="34" charset="0"/>
                <a:cs typeface="Times New Roman"/>
              </a:rPr>
              <a:t>Научные работники</a:t>
            </a:r>
            <a:endParaRPr sz="1800" dirty="0">
              <a:latin typeface="Arial Black" panose="020B0A04020102020204" pitchFamily="34" charset="0"/>
              <a:cs typeface="Times New Roman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8734425" y="5612891"/>
            <a:ext cx="3462146" cy="309700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504825">
              <a:lnSpc>
                <a:spcPct val="100000"/>
              </a:lnSpc>
            </a:pPr>
            <a:r>
              <a:rPr lang="ru-RU" sz="1900" b="1" spc="-35" dirty="0" smtClean="0">
                <a:latin typeface="Arial Black" panose="020B0A04020102020204" pitchFamily="34" charset="0"/>
                <a:cs typeface="Times New Roman"/>
              </a:rPr>
              <a:t>  152 628,3 </a:t>
            </a:r>
            <a:r>
              <a:rPr sz="1900" b="1" spc="-5" dirty="0" err="1" smtClean="0">
                <a:latin typeface="Arial Black" panose="020B0A04020102020204" pitchFamily="34" charset="0"/>
                <a:cs typeface="Times New Roman"/>
              </a:rPr>
              <a:t>руб</a:t>
            </a:r>
            <a:r>
              <a:rPr sz="1900" b="1" spc="-5" dirty="0" smtClean="0">
                <a:latin typeface="Arial Black" panose="020B0A04020102020204" pitchFamily="34" charset="0"/>
                <a:cs typeface="Times New Roman"/>
              </a:rPr>
              <a:t>.</a:t>
            </a:r>
            <a:r>
              <a:rPr lang="ru-RU" sz="1900" b="1" spc="295" dirty="0">
                <a:latin typeface="Arial Black" panose="020B0A04020102020204" pitchFamily="34" charset="0"/>
                <a:cs typeface="Times New Roman"/>
              </a:rPr>
              <a:t> </a:t>
            </a:r>
            <a:r>
              <a:rPr lang="ru-RU" sz="2000" b="1" dirty="0" smtClean="0">
                <a:latin typeface="Arial Black" panose="020B0A04020102020204" pitchFamily="34" charset="0"/>
                <a:cs typeface="Times New Roman"/>
              </a:rPr>
              <a:t>218</a:t>
            </a:r>
            <a:endParaRPr sz="2000" dirty="0">
              <a:latin typeface="Arial Black" panose="020B0A04020102020204" pitchFamily="34" charset="0"/>
              <a:cs typeface="Times New Roman"/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1530222" y="1474088"/>
            <a:ext cx="1376046" cy="32124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dirty="0" smtClean="0">
                <a:latin typeface="Arial Black" panose="020B0A04020102020204" pitchFamily="34" charset="0"/>
                <a:cs typeface="Times New Roman"/>
              </a:rPr>
              <a:t>202</a:t>
            </a:r>
            <a:r>
              <a:rPr lang="ru-RU" sz="2000" b="1" dirty="0" smtClean="0">
                <a:latin typeface="Arial Black" panose="020B0A04020102020204" pitchFamily="34" charset="0"/>
                <a:cs typeface="Times New Roman"/>
              </a:rPr>
              <a:t>4</a:t>
            </a:r>
            <a:r>
              <a:rPr sz="2000" b="1" spc="-90" dirty="0" smtClean="0">
                <a:latin typeface="Arial Black" panose="020B0A04020102020204" pitchFamily="34" charset="0"/>
                <a:cs typeface="Times New Roman"/>
              </a:rPr>
              <a:t> </a:t>
            </a:r>
            <a:r>
              <a:rPr sz="2000" b="1" spc="-35" dirty="0">
                <a:latin typeface="Arial Black" panose="020B0A04020102020204" pitchFamily="34" charset="0"/>
                <a:cs typeface="Times New Roman"/>
              </a:rPr>
              <a:t>год</a:t>
            </a:r>
            <a:endParaRPr sz="2000" dirty="0">
              <a:latin typeface="Arial Black" panose="020B0A04020102020204" pitchFamily="34" charset="0"/>
              <a:cs typeface="Times New Roman"/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9115425" y="1586102"/>
            <a:ext cx="2789809" cy="32124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sz="2000" b="1" dirty="0" smtClean="0">
                <a:latin typeface="Arial Black" panose="020B0A04020102020204" pitchFamily="34" charset="0"/>
                <a:cs typeface="Times New Roman"/>
              </a:rPr>
              <a:t>202</a:t>
            </a:r>
            <a:r>
              <a:rPr lang="ru-RU" sz="2000" b="1" dirty="0" smtClean="0">
                <a:latin typeface="Arial Black" panose="020B0A04020102020204" pitchFamily="34" charset="0"/>
                <a:cs typeface="Times New Roman"/>
              </a:rPr>
              <a:t>5</a:t>
            </a:r>
            <a:r>
              <a:rPr sz="2000" b="1" spc="-90" dirty="0" smtClean="0">
                <a:latin typeface="Arial Black" panose="020B0A04020102020204" pitchFamily="34" charset="0"/>
                <a:cs typeface="Times New Roman"/>
              </a:rPr>
              <a:t> </a:t>
            </a:r>
            <a:r>
              <a:rPr sz="2000" b="1" spc="-35" dirty="0" err="1" smtClean="0">
                <a:latin typeface="Arial Black" panose="020B0A04020102020204" pitchFamily="34" charset="0"/>
                <a:cs typeface="Times New Roman"/>
              </a:rPr>
              <a:t>год</a:t>
            </a:r>
            <a:r>
              <a:rPr lang="ru-RU" sz="2000" b="1" spc="-35" dirty="0" smtClean="0">
                <a:latin typeface="Arial Black" panose="020B0A04020102020204" pitchFamily="34" charset="0"/>
                <a:cs typeface="Times New Roman"/>
              </a:rPr>
              <a:t> (прогноз)</a:t>
            </a:r>
            <a:endParaRPr sz="2000" dirty="0">
              <a:latin typeface="Arial Black" panose="020B0A04020102020204" pitchFamily="34" charset="0"/>
              <a:cs typeface="Times New Roman"/>
            </a:endParaRPr>
          </a:p>
        </p:txBody>
      </p:sp>
      <p:sp>
        <p:nvSpPr>
          <p:cNvPr id="66" name="object 66"/>
          <p:cNvSpPr txBox="1"/>
          <p:nvPr/>
        </p:nvSpPr>
        <p:spPr>
          <a:xfrm>
            <a:off x="11856593" y="5549900"/>
            <a:ext cx="3302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latin typeface="Times New Roman"/>
                <a:cs typeface="Times New Roman"/>
              </a:rPr>
              <a:t>%</a:t>
            </a:r>
            <a:endParaRPr sz="2400" dirty="0">
              <a:latin typeface="Times New Roman"/>
              <a:cs typeface="Times New Roman"/>
            </a:endParaRPr>
          </a:p>
        </p:txBody>
      </p:sp>
      <p:sp>
        <p:nvSpPr>
          <p:cNvPr id="67" name="object 67"/>
          <p:cNvSpPr txBox="1"/>
          <p:nvPr/>
        </p:nvSpPr>
        <p:spPr>
          <a:xfrm>
            <a:off x="8888348" y="4500371"/>
            <a:ext cx="3264408" cy="375103"/>
          </a:xfrm>
          <a:prstGeom prst="rect">
            <a:avLst/>
          </a:prstGeom>
        </p:spPr>
        <p:txBody>
          <a:bodyPr vert="horz" wrap="square" lIns="0" tIns="5715" rIns="0" bIns="0" rtlCol="0">
            <a:spAutoFit/>
          </a:bodyPr>
          <a:lstStyle/>
          <a:p>
            <a:pPr marL="499109">
              <a:lnSpc>
                <a:spcPct val="100000"/>
              </a:lnSpc>
            </a:pPr>
            <a:r>
              <a:rPr lang="ru-RU" sz="2900" b="1" spc="7" baseline="2777" dirty="0" smtClean="0">
                <a:latin typeface="Arial Black" panose="020B0A04020102020204" pitchFamily="34" charset="0"/>
                <a:cs typeface="Times New Roman"/>
              </a:rPr>
              <a:t> 92 671,3 </a:t>
            </a:r>
            <a:r>
              <a:rPr sz="3000" b="1" spc="-7" baseline="2777" dirty="0" err="1" smtClean="0">
                <a:latin typeface="Arial Black" panose="020B0A04020102020204" pitchFamily="34" charset="0"/>
                <a:cs typeface="Times New Roman"/>
              </a:rPr>
              <a:t>руб</a:t>
            </a:r>
            <a:r>
              <a:rPr lang="ru-RU" sz="3000" b="1" spc="-7" baseline="2777" dirty="0">
                <a:latin typeface="Arial Black" panose="020B0A04020102020204" pitchFamily="34" charset="0"/>
                <a:cs typeface="Times New Roman"/>
              </a:rPr>
              <a:t>.</a:t>
            </a:r>
            <a:r>
              <a:rPr lang="ru-RU" sz="2400" b="1" dirty="0" smtClean="0">
                <a:latin typeface="Arial Black" panose="020B0A04020102020204" pitchFamily="34" charset="0"/>
                <a:cs typeface="Times New Roman"/>
              </a:rPr>
              <a:t>132</a:t>
            </a:r>
            <a:endParaRPr sz="2400" dirty="0">
              <a:latin typeface="Arial Black" panose="020B0A04020102020204" pitchFamily="34" charset="0"/>
              <a:cs typeface="Times New Roman"/>
            </a:endParaRPr>
          </a:p>
        </p:txBody>
      </p:sp>
      <p:sp>
        <p:nvSpPr>
          <p:cNvPr id="68" name="object 68"/>
          <p:cNvSpPr txBox="1"/>
          <p:nvPr/>
        </p:nvSpPr>
        <p:spPr>
          <a:xfrm>
            <a:off x="11858370" y="4479417"/>
            <a:ext cx="3302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latin typeface="Times New Roman"/>
                <a:cs typeface="Times New Roman"/>
              </a:rPr>
              <a:t>%</a:t>
            </a:r>
            <a:endParaRPr sz="2400" dirty="0">
              <a:latin typeface="Times New Roman"/>
              <a:cs typeface="Times New Roman"/>
            </a:endParaRPr>
          </a:p>
        </p:txBody>
      </p:sp>
      <p:sp>
        <p:nvSpPr>
          <p:cNvPr id="69" name="object 69"/>
          <p:cNvSpPr txBox="1"/>
          <p:nvPr/>
        </p:nvSpPr>
        <p:spPr>
          <a:xfrm>
            <a:off x="8831198" y="3083051"/>
            <a:ext cx="3307969" cy="696344"/>
          </a:xfrm>
          <a:prstGeom prst="rect">
            <a:avLst/>
          </a:prstGeom>
        </p:spPr>
        <p:txBody>
          <a:bodyPr vert="horz" wrap="square" lIns="0" tIns="323850" rIns="0" bIns="0" rtlCol="0">
            <a:spAutoFit/>
          </a:bodyPr>
          <a:lstStyle/>
          <a:p>
            <a:pPr marL="499109">
              <a:lnSpc>
                <a:spcPct val="100000"/>
              </a:lnSpc>
              <a:spcBef>
                <a:spcPts val="2550"/>
              </a:spcBef>
            </a:pPr>
            <a:r>
              <a:rPr lang="ru-RU" sz="1900" b="1" spc="5" dirty="0" smtClean="0">
                <a:latin typeface="Arial Black" panose="020B0A04020102020204" pitchFamily="34" charset="0"/>
                <a:cs typeface="Times New Roman"/>
              </a:rPr>
              <a:t>   151 528</a:t>
            </a:r>
            <a:r>
              <a:rPr sz="1900" b="1" spc="-55" dirty="0" smtClean="0">
                <a:latin typeface="Arial Black" panose="020B0A04020102020204" pitchFamily="34" charset="0"/>
                <a:cs typeface="Times New Roman"/>
              </a:rPr>
              <a:t> </a:t>
            </a:r>
            <a:r>
              <a:rPr sz="1900" b="1" spc="-5" dirty="0" err="1" smtClean="0">
                <a:latin typeface="Arial Black" panose="020B0A04020102020204" pitchFamily="34" charset="0"/>
                <a:cs typeface="Times New Roman"/>
              </a:rPr>
              <a:t>руб</a:t>
            </a:r>
            <a:r>
              <a:rPr sz="1900" b="1" spc="-5" dirty="0" smtClean="0">
                <a:latin typeface="Arial Black" panose="020B0A04020102020204" pitchFamily="34" charset="0"/>
                <a:cs typeface="Times New Roman"/>
              </a:rPr>
              <a:t>.</a:t>
            </a:r>
            <a:r>
              <a:rPr lang="ru-RU" sz="1900" b="1" spc="-5" dirty="0" smtClean="0">
                <a:latin typeface="Arial Black" panose="020B0A04020102020204" pitchFamily="34" charset="0"/>
                <a:cs typeface="Times New Roman"/>
              </a:rPr>
              <a:t> </a:t>
            </a:r>
            <a:r>
              <a:rPr sz="3500" b="1" spc="-7" baseline="10416" dirty="0" smtClean="0">
                <a:latin typeface="Arial Black" panose="020B0A04020102020204" pitchFamily="34" charset="0"/>
                <a:cs typeface="Times New Roman"/>
              </a:rPr>
              <a:t>21</a:t>
            </a:r>
            <a:r>
              <a:rPr lang="ru-RU" sz="3500" b="1" spc="-7" baseline="10416" dirty="0" smtClean="0">
                <a:latin typeface="Arial Black" panose="020B0A04020102020204" pitchFamily="34" charset="0"/>
                <a:cs typeface="Times New Roman"/>
              </a:rPr>
              <a:t>6</a:t>
            </a:r>
            <a:endParaRPr sz="3500" baseline="10416" dirty="0">
              <a:latin typeface="Arial Black" panose="020B0A04020102020204" pitchFamily="34" charset="0"/>
              <a:cs typeface="Times New Roman"/>
            </a:endParaRPr>
          </a:p>
        </p:txBody>
      </p:sp>
      <p:sp>
        <p:nvSpPr>
          <p:cNvPr id="70" name="object 70"/>
          <p:cNvSpPr txBox="1"/>
          <p:nvPr/>
        </p:nvSpPr>
        <p:spPr>
          <a:xfrm>
            <a:off x="11879580" y="3336747"/>
            <a:ext cx="330835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latin typeface="Times New Roman"/>
                <a:cs typeface="Times New Roman"/>
              </a:rPr>
              <a:t>%</a:t>
            </a:r>
            <a:endParaRPr sz="2400" dirty="0">
              <a:latin typeface="Times New Roman"/>
              <a:cs typeface="Times New Roman"/>
            </a:endParaRPr>
          </a:p>
        </p:txBody>
      </p:sp>
      <p:sp>
        <p:nvSpPr>
          <p:cNvPr id="71" name="object 71"/>
          <p:cNvSpPr txBox="1"/>
          <p:nvPr/>
        </p:nvSpPr>
        <p:spPr>
          <a:xfrm>
            <a:off x="8162926" y="2004060"/>
            <a:ext cx="3987544" cy="714298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600075">
              <a:lnSpc>
                <a:spcPct val="100000"/>
              </a:lnSpc>
              <a:tabLst>
                <a:tab pos="1953895" algn="l"/>
              </a:tabLst>
            </a:pPr>
            <a:endParaRPr lang="ru-RU" sz="2200" dirty="0">
              <a:latin typeface="Arial Black" panose="020B0A04020102020204" pitchFamily="34" charset="0"/>
              <a:cs typeface="Times New Roman"/>
            </a:endParaRPr>
          </a:p>
          <a:p>
            <a:pPr marL="600075">
              <a:lnSpc>
                <a:spcPct val="100000"/>
              </a:lnSpc>
              <a:tabLst>
                <a:tab pos="1953895" algn="l"/>
              </a:tabLst>
            </a:pPr>
            <a:r>
              <a:rPr lang="ru-RU" sz="2200" b="1" spc="-15" dirty="0" smtClean="0">
                <a:solidFill>
                  <a:srgbClr val="FFFFFF"/>
                </a:solidFill>
                <a:latin typeface="Arial Black" panose="020B0A04020102020204" pitchFamily="34" charset="0"/>
                <a:cs typeface="Times New Roman"/>
              </a:rPr>
              <a:t>        </a:t>
            </a:r>
            <a:r>
              <a:rPr lang="ru-RU" sz="2000" b="1" spc="-15" dirty="0" smtClean="0">
                <a:solidFill>
                  <a:srgbClr val="FFFFFF"/>
                </a:solidFill>
                <a:latin typeface="Arial Black" panose="020B0A04020102020204" pitchFamily="34" charset="0"/>
                <a:cs typeface="Times New Roman"/>
              </a:rPr>
              <a:t>70 074,9</a:t>
            </a:r>
            <a:r>
              <a:rPr sz="2000" b="1" spc="-15" dirty="0" smtClean="0">
                <a:solidFill>
                  <a:srgbClr val="FFFFFF"/>
                </a:solidFill>
                <a:latin typeface="Arial Black" panose="020B0A04020102020204" pitchFamily="34" charset="0"/>
                <a:cs typeface="Times New Roman"/>
              </a:rPr>
              <a:t> </a:t>
            </a:r>
            <a:r>
              <a:rPr sz="2000" b="1" spc="-25" dirty="0" err="1" smtClean="0">
                <a:solidFill>
                  <a:srgbClr val="FFFFFF"/>
                </a:solidFill>
                <a:latin typeface="Arial Black" panose="020B0A04020102020204" pitchFamily="34" charset="0"/>
                <a:cs typeface="Times New Roman"/>
              </a:rPr>
              <a:t>р</a:t>
            </a:r>
            <a:r>
              <a:rPr sz="2000" b="1" spc="-10" dirty="0" err="1" smtClean="0">
                <a:solidFill>
                  <a:srgbClr val="FFFFFF"/>
                </a:solidFill>
                <a:latin typeface="Arial Black" panose="020B0A04020102020204" pitchFamily="34" charset="0"/>
                <a:cs typeface="Times New Roman"/>
              </a:rPr>
              <a:t>у</a:t>
            </a:r>
            <a:r>
              <a:rPr sz="2000" b="1" dirty="0" err="1" smtClean="0">
                <a:solidFill>
                  <a:srgbClr val="FFFFFF"/>
                </a:solidFill>
                <a:latin typeface="Arial Black" panose="020B0A04020102020204" pitchFamily="34" charset="0"/>
                <a:cs typeface="Times New Roman"/>
              </a:rPr>
              <a:t>б</a:t>
            </a:r>
            <a:r>
              <a:rPr lang="ru-RU" sz="2000" b="1" dirty="0" smtClean="0">
                <a:solidFill>
                  <a:srgbClr val="FFFFFF"/>
                </a:solidFill>
                <a:latin typeface="Arial Black" panose="020B0A04020102020204" pitchFamily="34" charset="0"/>
                <a:cs typeface="Times New Roman"/>
              </a:rPr>
              <a:t>.</a:t>
            </a:r>
            <a:r>
              <a:rPr sz="3600" b="1" spc="-7" baseline="2314" dirty="0" smtClean="0">
                <a:solidFill>
                  <a:srgbClr val="FFFFFF"/>
                </a:solidFill>
                <a:latin typeface="Arial Black" panose="020B0A04020102020204" pitchFamily="34" charset="0"/>
                <a:cs typeface="Times New Roman"/>
              </a:rPr>
              <a:t>100</a:t>
            </a:r>
            <a:endParaRPr sz="3600" baseline="2314" dirty="0">
              <a:latin typeface="Arial Black" panose="020B0A04020102020204" pitchFamily="34" charset="0"/>
              <a:cs typeface="Times New Roman"/>
            </a:endParaRPr>
          </a:p>
        </p:txBody>
      </p:sp>
      <p:sp>
        <p:nvSpPr>
          <p:cNvPr id="72" name="object 72"/>
          <p:cNvSpPr txBox="1"/>
          <p:nvPr/>
        </p:nvSpPr>
        <p:spPr>
          <a:xfrm>
            <a:off x="11886945" y="2309316"/>
            <a:ext cx="330835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%</a:t>
            </a:r>
            <a:endParaRPr sz="2400" dirty="0">
              <a:latin typeface="Times New Roman"/>
              <a:cs typeface="Times New Roman"/>
            </a:endParaRPr>
          </a:p>
        </p:txBody>
      </p:sp>
      <p:sp>
        <p:nvSpPr>
          <p:cNvPr id="73" name="object 73"/>
          <p:cNvSpPr txBox="1"/>
          <p:nvPr/>
        </p:nvSpPr>
        <p:spPr>
          <a:xfrm>
            <a:off x="4000500" y="2587751"/>
            <a:ext cx="1620520" cy="71045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3340">
              <a:lnSpc>
                <a:spcPts val="1380"/>
              </a:lnSpc>
            </a:pPr>
            <a:r>
              <a:rPr lang="ru-RU" sz="1100" spc="-5" dirty="0" smtClean="0">
                <a:latin typeface="Arial Black" panose="020B0A04020102020204" pitchFamily="34" charset="0"/>
                <a:cs typeface="Times New Roman"/>
              </a:rPr>
              <a:t>Средняя заработная плата по Архангельской области</a:t>
            </a:r>
            <a:endParaRPr sz="1100" dirty="0">
              <a:latin typeface="Arial Black" panose="020B0A04020102020204" pitchFamily="34" charset="0"/>
              <a:cs typeface="Times New Roman"/>
            </a:endParaRPr>
          </a:p>
        </p:txBody>
      </p:sp>
      <p:sp>
        <p:nvSpPr>
          <p:cNvPr id="74" name="Заголовок 1"/>
          <p:cNvSpPr txBox="1">
            <a:spLocks/>
          </p:cNvSpPr>
          <p:nvPr/>
        </p:nvSpPr>
        <p:spPr>
          <a:xfrm>
            <a:off x="376048" y="612008"/>
            <a:ext cx="11815952" cy="48273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i="0" kern="1200">
                <a:solidFill>
                  <a:srgbClr val="1F487C"/>
                </a:solidFill>
                <a:latin typeface="Times New Roman"/>
                <a:ea typeface="+mj-ea"/>
                <a:cs typeface="Times New Roman"/>
              </a:defRPr>
            </a:lvl1pPr>
          </a:lstStyle>
          <a:p>
            <a:pPr algn="ctr"/>
            <a:r>
              <a:rPr lang="ru-RU" sz="3000" dirty="0" smtClean="0">
                <a:latin typeface="Arial Black" panose="020B0A04020102020204" pitchFamily="34" charset="0"/>
              </a:rPr>
              <a:t>Средняя заработная плата в 2024 г. </a:t>
            </a:r>
          </a:p>
          <a:p>
            <a:pPr algn="ctr"/>
            <a:r>
              <a:rPr lang="ru-RU" sz="3000" dirty="0" smtClean="0">
                <a:latin typeface="Arial Black" panose="020B0A04020102020204" pitchFamily="34" charset="0"/>
              </a:rPr>
              <a:t>и планируемая в 2025 г, руб.</a:t>
            </a:r>
            <a:endParaRPr lang="ru-RU" sz="3000" dirty="0">
              <a:latin typeface="Arial Black" panose="020B0A04020102020204" pitchFamily="34" charset="0"/>
            </a:endParaRPr>
          </a:p>
        </p:txBody>
      </p:sp>
      <p:sp>
        <p:nvSpPr>
          <p:cNvPr id="76" name="object 73"/>
          <p:cNvSpPr txBox="1"/>
          <p:nvPr/>
        </p:nvSpPr>
        <p:spPr>
          <a:xfrm>
            <a:off x="6847077" y="2588615"/>
            <a:ext cx="1620520" cy="71045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3340" algn="r">
              <a:lnSpc>
                <a:spcPts val="1380"/>
              </a:lnSpc>
            </a:pPr>
            <a:r>
              <a:rPr lang="ru-RU" sz="1100" spc="-5" dirty="0" smtClean="0">
                <a:latin typeface="Arial Black" panose="020B0A04020102020204" pitchFamily="34" charset="0"/>
                <a:cs typeface="Times New Roman"/>
              </a:rPr>
              <a:t>Средняя заработная плата по Архангельской области</a:t>
            </a:r>
            <a:endParaRPr sz="1100" dirty="0">
              <a:latin typeface="Arial Black" panose="020B0A04020102020204" pitchFamily="34" charset="0"/>
              <a:cs typeface="Times New Roman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3670320" y="5590629"/>
            <a:ext cx="5353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Arial Black" panose="020B0A04020102020204" pitchFamily="34" charset="0"/>
              </a:rPr>
              <a:t>Среднемесячная заработная плата работников университета</a:t>
            </a:r>
            <a:endParaRPr lang="ru-RU" dirty="0">
              <a:latin typeface="Arial Black" panose="020B0A04020102020204" pitchFamily="34" charset="0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3362026" y="6255710"/>
            <a:ext cx="2438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Arial Black" panose="020B0A04020102020204" pitchFamily="34" charset="0"/>
              </a:rPr>
              <a:t>92 618,64 руб.</a:t>
            </a:r>
            <a:endParaRPr lang="ru-RU" dirty="0">
              <a:latin typeface="Arial Black" panose="020B0A04020102020204" pitchFamily="34" charset="0"/>
            </a:endParaRPr>
          </a:p>
        </p:txBody>
      </p:sp>
      <p:sp>
        <p:nvSpPr>
          <p:cNvPr id="81" name="object 48"/>
          <p:cNvSpPr txBox="1"/>
          <p:nvPr/>
        </p:nvSpPr>
        <p:spPr>
          <a:xfrm>
            <a:off x="6970012" y="3462904"/>
            <a:ext cx="126237" cy="1029127"/>
          </a:xfrm>
          <a:prstGeom prst="rect">
            <a:avLst/>
          </a:prstGeom>
        </p:spPr>
        <p:txBody>
          <a:bodyPr vert="horz" wrap="square" lIns="0" tIns="3111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44"/>
              </a:spcBef>
            </a:pPr>
            <a:r>
              <a:rPr sz="1600" b="1" spc="-5" dirty="0">
                <a:latin typeface="Arial Black" panose="020B0A04020102020204" pitchFamily="34" charset="0"/>
                <a:cs typeface="Times New Roman"/>
              </a:rPr>
              <a:t>2</a:t>
            </a:r>
            <a:endParaRPr sz="1600" dirty="0">
              <a:latin typeface="Arial Black" panose="020B0A04020102020204" pitchFamily="34" charset="0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1600" b="1" spc="-5" dirty="0" smtClean="0">
                <a:latin typeface="Arial Black" panose="020B0A04020102020204" pitchFamily="34" charset="0"/>
                <a:cs typeface="Times New Roman"/>
              </a:rPr>
              <a:t>0</a:t>
            </a:r>
            <a:r>
              <a:rPr lang="ru-RU" sz="1600" b="1" spc="-5" dirty="0" smtClean="0">
                <a:latin typeface="Arial Black" panose="020B0A04020102020204" pitchFamily="34" charset="0"/>
                <a:cs typeface="Times New Roman"/>
              </a:rPr>
              <a:t>25</a:t>
            </a:r>
            <a:endParaRPr sz="1600" dirty="0">
              <a:latin typeface="Arial Black" panose="020B0A04020102020204" pitchFamily="34" charset="0"/>
              <a:cs typeface="Times New Roman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6799029" y="6276198"/>
            <a:ext cx="2438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Arial Black" panose="020B0A04020102020204" pitchFamily="34" charset="0"/>
              </a:rPr>
              <a:t>97 249,57 руб.</a:t>
            </a:r>
            <a:endParaRPr lang="ru-RU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7454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9</a:t>
            </a:fld>
            <a:endParaRPr lang="ru-RU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376048" y="612008"/>
            <a:ext cx="11815952" cy="48273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i="0" kern="1200">
                <a:solidFill>
                  <a:srgbClr val="1F487C"/>
                </a:solidFill>
                <a:latin typeface="Times New Roman"/>
                <a:ea typeface="+mj-ea"/>
                <a:cs typeface="Times New Roman"/>
              </a:defRPr>
            </a:lvl1pPr>
          </a:lstStyle>
          <a:p>
            <a:pPr algn="ctr"/>
            <a:r>
              <a:rPr lang="ru-RU" sz="3000" dirty="0" smtClean="0">
                <a:latin typeface="Arial Black" panose="020B0A04020102020204" pitchFamily="34" charset="0"/>
              </a:rPr>
              <a:t>Эффективный контракт</a:t>
            </a:r>
            <a:endParaRPr lang="ru-RU" sz="3000" dirty="0">
              <a:latin typeface="Arial Black" panose="020B0A04020102020204" pitchFamily="34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0014741"/>
              </p:ext>
            </p:extLst>
          </p:nvPr>
        </p:nvGraphicFramePr>
        <p:xfrm>
          <a:off x="461559" y="1162049"/>
          <a:ext cx="11129554" cy="52482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143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5403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6274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1049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26274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15824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166950">
                  <a:extLst>
                    <a:ext uri="{9D8B030D-6E8A-4147-A177-3AD203B41FA5}">
                      <a16:colId xmlns:a16="http://schemas.microsoft.com/office/drawing/2014/main" val="625126369"/>
                    </a:ext>
                  </a:extLst>
                </a:gridCol>
              </a:tblGrid>
              <a:tr h="862727">
                <a:tc>
                  <a:txBody>
                    <a:bodyPr/>
                    <a:lstStyle/>
                    <a:p>
                      <a:pPr algn="ctr"/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tx2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latin typeface="Arial Black" panose="020B0A04020102020204" pitchFamily="34" charset="0"/>
                          <a:cs typeface="Times New Roman" pitchFamily="18" charset="0"/>
                        </a:rPr>
                        <a:t>По итогам работы в 2019 г.</a:t>
                      </a:r>
                    </a:p>
                  </a:txBody>
                  <a:tcPr>
                    <a:solidFill>
                      <a:schemeClr val="tx2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latin typeface="Arial Black" panose="020B0A04020102020204" pitchFamily="34" charset="0"/>
                          <a:cs typeface="Times New Roman" pitchFamily="18" charset="0"/>
                        </a:rPr>
                        <a:t>По итогам работы в 2020 г.</a:t>
                      </a:r>
                    </a:p>
                  </a:txBody>
                  <a:tcPr>
                    <a:solidFill>
                      <a:schemeClr val="tx2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latin typeface="Arial Black" panose="020B0A04020102020204" pitchFamily="34" charset="0"/>
                          <a:cs typeface="Times New Roman" pitchFamily="18" charset="0"/>
                        </a:rPr>
                        <a:t>По итогам работы в 202</a:t>
                      </a:r>
                      <a:r>
                        <a:rPr lang="en-US" sz="1100" dirty="0" smtClean="0">
                          <a:latin typeface="Arial Black" panose="020B0A04020102020204" pitchFamily="34" charset="0"/>
                          <a:cs typeface="Times New Roman" pitchFamily="18" charset="0"/>
                        </a:rPr>
                        <a:t>1</a:t>
                      </a:r>
                      <a:r>
                        <a:rPr lang="ru-RU" sz="1100" dirty="0" smtClean="0">
                          <a:latin typeface="Arial Black" panose="020B0A04020102020204" pitchFamily="34" charset="0"/>
                          <a:cs typeface="Times New Roman" pitchFamily="18" charset="0"/>
                        </a:rPr>
                        <a:t> г.</a:t>
                      </a:r>
                    </a:p>
                  </a:txBody>
                  <a:tcPr>
                    <a:solidFill>
                      <a:schemeClr val="tx2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latin typeface="Arial Black" panose="020B0A04020102020204" pitchFamily="34" charset="0"/>
                          <a:cs typeface="Times New Roman" pitchFamily="18" charset="0"/>
                        </a:rPr>
                        <a:t>По итогам работы в 202</a:t>
                      </a:r>
                      <a:r>
                        <a:rPr lang="en-US" sz="1100" dirty="0" smtClean="0">
                          <a:latin typeface="Arial Black" panose="020B0A04020102020204" pitchFamily="34" charset="0"/>
                          <a:cs typeface="Times New Roman" pitchFamily="18" charset="0"/>
                        </a:rPr>
                        <a:t>2</a:t>
                      </a:r>
                      <a:r>
                        <a:rPr lang="ru-RU" sz="1100" dirty="0" smtClean="0">
                          <a:latin typeface="Arial Black" panose="020B0A04020102020204" pitchFamily="34" charset="0"/>
                          <a:cs typeface="Times New Roman" pitchFamily="18" charset="0"/>
                        </a:rPr>
                        <a:t> г.</a:t>
                      </a:r>
                    </a:p>
                  </a:txBody>
                  <a:tcPr>
                    <a:solidFill>
                      <a:schemeClr val="tx2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latin typeface="Arial Black" panose="020B0A04020102020204" pitchFamily="34" charset="0"/>
                          <a:cs typeface="Times New Roman" pitchFamily="18" charset="0"/>
                        </a:rPr>
                        <a:t>По итогам работы в 2023 г.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dirty="0" smtClean="0">
                        <a:latin typeface="Arial Black" panose="020B0A04020102020204" pitchFamily="34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tx2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latin typeface="Arial Black" panose="020B0A04020102020204" pitchFamily="34" charset="0"/>
                          <a:cs typeface="Times New Roman" pitchFamily="18" charset="0"/>
                        </a:rPr>
                        <a:t>По итогам работы в 2024 г.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dirty="0" smtClean="0">
                        <a:latin typeface="Arial Black" panose="020B0A04020102020204" pitchFamily="34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tx2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85945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Arial Black" panose="020B0A04020102020204" pitchFamily="34" charset="0"/>
                          <a:cs typeface="Times New Roman" pitchFamily="18" charset="0"/>
                        </a:rPr>
                        <a:t>Количество </a:t>
                      </a:r>
                      <a:r>
                        <a:rPr lang="ru-RU" sz="1400" b="1" baseline="0" dirty="0" smtClean="0">
                          <a:latin typeface="Arial Black" panose="020B0A04020102020204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b="1" i="1" u="sng" baseline="0" dirty="0" smtClean="0">
                          <a:latin typeface="Arial Black" panose="020B0A04020102020204" pitchFamily="34" charset="0"/>
                          <a:cs typeface="Times New Roman" pitchFamily="18" charset="0"/>
                        </a:rPr>
                        <a:t>преподавателей,  </a:t>
                      </a:r>
                      <a:r>
                        <a:rPr lang="ru-RU" sz="1400" b="1" baseline="0" dirty="0" smtClean="0">
                          <a:latin typeface="Arial Black" panose="020B0A04020102020204" pitchFamily="34" charset="0"/>
                          <a:cs typeface="Times New Roman" pitchFamily="18" charset="0"/>
                        </a:rPr>
                        <a:t>получающих  стимулирующие выплаты по ЭК</a:t>
                      </a:r>
                      <a:endParaRPr lang="ru-RU" sz="1400" b="1" dirty="0">
                        <a:latin typeface="Arial Black" panose="020B0A04020102020204" pitchFamily="34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 smtClean="0">
                          <a:latin typeface="Arial Black" panose="020B0A04020102020204" pitchFamily="34" charset="0"/>
                          <a:cs typeface="Times New Roman" pitchFamily="18" charset="0"/>
                        </a:rPr>
                        <a:t>176</a:t>
                      </a:r>
                      <a:endParaRPr lang="ru-RU" sz="1300" b="1" dirty="0">
                        <a:latin typeface="Arial Black" panose="020B0A04020102020204" pitchFamily="34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latin typeface="Arial Black" panose="020B0A04020102020204" pitchFamily="34" charset="0"/>
                          <a:cs typeface="Times New Roman" pitchFamily="18" charset="0"/>
                        </a:rPr>
                        <a:t>226</a:t>
                      </a:r>
                      <a:endParaRPr lang="ru-RU" sz="1300" b="1" dirty="0">
                        <a:latin typeface="Arial Black" panose="020B0A04020102020204" pitchFamily="34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 smtClean="0">
                          <a:latin typeface="Arial Black" panose="020B0A04020102020204" pitchFamily="34" charset="0"/>
                          <a:cs typeface="Times New Roman" pitchFamily="18" charset="0"/>
                        </a:rPr>
                        <a:t>213</a:t>
                      </a:r>
                      <a:endParaRPr lang="ru-RU" sz="1300" b="1" dirty="0">
                        <a:latin typeface="Arial Black" panose="020B0A04020102020204" pitchFamily="34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 smtClean="0">
                          <a:latin typeface="Arial Black" panose="020B0A04020102020204" pitchFamily="34" charset="0"/>
                          <a:cs typeface="Times New Roman" pitchFamily="18" charset="0"/>
                        </a:rPr>
                        <a:t>185</a:t>
                      </a:r>
                      <a:endParaRPr lang="ru-RU" sz="1300" b="1" dirty="0">
                        <a:latin typeface="Arial Black" panose="020B0A04020102020204" pitchFamily="34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latin typeface="Arial Black" panose="020B0A04020102020204" pitchFamily="34" charset="0"/>
                          <a:cs typeface="Times New Roman" pitchFamily="18" charset="0"/>
                        </a:rPr>
                        <a:t>253</a:t>
                      </a:r>
                      <a:endParaRPr lang="ru-RU" sz="1300" b="1" dirty="0">
                        <a:latin typeface="Arial Black" panose="020B0A04020102020204" pitchFamily="34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latin typeface="Arial Black" panose="020B0A04020102020204" pitchFamily="34" charset="0"/>
                          <a:cs typeface="Times New Roman" pitchFamily="18" charset="0"/>
                        </a:rPr>
                        <a:t>207</a:t>
                      </a:r>
                      <a:endParaRPr lang="ru-RU" sz="1300" b="1" dirty="0">
                        <a:latin typeface="Arial Black" panose="020B0A04020102020204" pitchFamily="34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9083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latin typeface="Arial Black" panose="020B0A04020102020204" pitchFamily="34" charset="0"/>
                          <a:cs typeface="Times New Roman" pitchFamily="18" charset="0"/>
                        </a:rPr>
                        <a:t>Количество </a:t>
                      </a:r>
                      <a:r>
                        <a:rPr lang="ru-RU" sz="1400" b="1" baseline="0" dirty="0" smtClean="0">
                          <a:latin typeface="Arial Black" panose="020B0A04020102020204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b="1" i="1" u="sng" baseline="0" dirty="0" smtClean="0">
                          <a:latin typeface="Arial Black" panose="020B0A04020102020204" pitchFamily="34" charset="0"/>
                          <a:cs typeface="Times New Roman" pitchFamily="18" charset="0"/>
                        </a:rPr>
                        <a:t>научных сотрудников</a:t>
                      </a:r>
                      <a:r>
                        <a:rPr lang="ru-RU" sz="1400" b="1" baseline="0" dirty="0" smtClean="0">
                          <a:latin typeface="Arial Black" panose="020B0A04020102020204" pitchFamily="34" charset="0"/>
                          <a:cs typeface="Times New Roman" pitchFamily="18" charset="0"/>
                        </a:rPr>
                        <a:t>, получающих  стимулирующие выплаты по ЭК</a:t>
                      </a:r>
                      <a:endParaRPr lang="ru-RU" sz="1400" b="1" dirty="0" smtClean="0">
                        <a:latin typeface="Arial Black" panose="020B0A04020102020204" pitchFamily="34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 smtClean="0">
                          <a:latin typeface="Arial Black" panose="020B0A04020102020204" pitchFamily="34" charset="0"/>
                          <a:cs typeface="Times New Roman" pitchFamily="18" charset="0"/>
                        </a:rPr>
                        <a:t>8</a:t>
                      </a:r>
                      <a:endParaRPr lang="ru-RU" sz="1300" b="1" dirty="0">
                        <a:latin typeface="Arial Black" panose="020B0A04020102020204" pitchFamily="34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latin typeface="Arial Black" panose="020B0A04020102020204" pitchFamily="34" charset="0"/>
                          <a:cs typeface="Times New Roman" pitchFamily="18" charset="0"/>
                        </a:rPr>
                        <a:t>8</a:t>
                      </a:r>
                      <a:endParaRPr lang="ru-RU" sz="1300" b="1" dirty="0">
                        <a:latin typeface="Arial Black" panose="020B0A04020102020204" pitchFamily="34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 smtClean="0">
                          <a:latin typeface="Arial Black" panose="020B0A04020102020204" pitchFamily="34" charset="0"/>
                          <a:cs typeface="Times New Roman" pitchFamily="18" charset="0"/>
                        </a:rPr>
                        <a:t>8</a:t>
                      </a:r>
                      <a:endParaRPr lang="ru-RU" sz="1300" b="1" dirty="0">
                        <a:latin typeface="Arial Black" panose="020B0A04020102020204" pitchFamily="34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 smtClean="0">
                          <a:latin typeface="Arial Black" panose="020B0A04020102020204" pitchFamily="34" charset="0"/>
                          <a:cs typeface="Times New Roman" pitchFamily="18" charset="0"/>
                        </a:rPr>
                        <a:t>9</a:t>
                      </a:r>
                      <a:endParaRPr lang="ru-RU" sz="1300" b="1" dirty="0">
                        <a:latin typeface="Arial Black" panose="020B0A04020102020204" pitchFamily="34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latin typeface="Arial Black" panose="020B0A04020102020204" pitchFamily="34" charset="0"/>
                          <a:cs typeface="Times New Roman" pitchFamily="18" charset="0"/>
                        </a:rPr>
                        <a:t>11</a:t>
                      </a:r>
                      <a:endParaRPr lang="ru-RU" sz="1300" b="1" dirty="0">
                        <a:latin typeface="Arial Black" panose="020B0A04020102020204" pitchFamily="34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latin typeface="Arial Black" panose="020B0A04020102020204" pitchFamily="34" charset="0"/>
                          <a:cs typeface="Times New Roman" pitchFamily="18" charset="0"/>
                        </a:rPr>
                        <a:t>7</a:t>
                      </a:r>
                      <a:endParaRPr lang="ru-RU" sz="1300" b="1" dirty="0">
                        <a:latin typeface="Arial Black" panose="020B0A04020102020204" pitchFamily="34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95966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Arial Black" panose="020B0A04020102020204" pitchFamily="34" charset="0"/>
                          <a:cs typeface="Times New Roman" pitchFamily="18" charset="0"/>
                        </a:rPr>
                        <a:t>Общее количество баллов</a:t>
                      </a:r>
                      <a:r>
                        <a:rPr lang="ru-RU" sz="1400" b="1" baseline="0" dirty="0" smtClean="0">
                          <a:latin typeface="Arial Black" panose="020B0A04020102020204" pitchFamily="34" charset="0"/>
                          <a:cs typeface="Times New Roman" pitchFamily="18" charset="0"/>
                        </a:rPr>
                        <a:t>, набранных </a:t>
                      </a:r>
                      <a:r>
                        <a:rPr lang="ru-RU" sz="1400" b="1" i="1" u="sng" baseline="0" dirty="0" smtClean="0">
                          <a:latin typeface="Arial Black" panose="020B0A04020102020204" pitchFamily="34" charset="0"/>
                          <a:cs typeface="Times New Roman" pitchFamily="18" charset="0"/>
                        </a:rPr>
                        <a:t>ППС</a:t>
                      </a:r>
                      <a:endParaRPr lang="ru-RU" sz="1400" b="1" i="1" u="sng" dirty="0">
                        <a:latin typeface="Arial Black" panose="020B0A04020102020204" pitchFamily="34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 smtClean="0">
                          <a:latin typeface="Arial Black" panose="020B0A04020102020204" pitchFamily="34" charset="0"/>
                          <a:cs typeface="Times New Roman" pitchFamily="18" charset="0"/>
                        </a:rPr>
                        <a:t>19 </a:t>
                      </a:r>
                      <a:r>
                        <a:rPr lang="ru-RU" sz="1300" b="1" dirty="0" smtClean="0">
                          <a:latin typeface="Arial Black" panose="020B0A04020102020204" pitchFamily="34" charset="0"/>
                          <a:cs typeface="Times New Roman" pitchFamily="18" charset="0"/>
                        </a:rPr>
                        <a:t>100</a:t>
                      </a:r>
                      <a:endParaRPr lang="ru-RU" sz="1300" b="1" dirty="0">
                        <a:latin typeface="Arial Black" panose="020B0A04020102020204" pitchFamily="34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latin typeface="Arial Black" panose="020B0A04020102020204" pitchFamily="34" charset="0"/>
                          <a:cs typeface="Times New Roman" pitchFamily="18" charset="0"/>
                        </a:rPr>
                        <a:t>24 412</a:t>
                      </a:r>
                      <a:endParaRPr lang="ru-RU" sz="1300" b="1" dirty="0">
                        <a:latin typeface="Arial Black" panose="020B0A04020102020204" pitchFamily="34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 smtClean="0">
                          <a:latin typeface="Arial Black" panose="020B0A04020102020204" pitchFamily="34" charset="0"/>
                          <a:cs typeface="Times New Roman" pitchFamily="18" charset="0"/>
                        </a:rPr>
                        <a:t>22</a:t>
                      </a:r>
                      <a:r>
                        <a:rPr lang="en-US" sz="1300" b="1" baseline="0" dirty="0" smtClean="0">
                          <a:latin typeface="Arial Black" panose="020B0A04020102020204" pitchFamily="34" charset="0"/>
                          <a:cs typeface="Times New Roman" pitchFamily="18" charset="0"/>
                        </a:rPr>
                        <a:t> 607</a:t>
                      </a:r>
                      <a:endParaRPr lang="ru-RU" sz="1300" b="1" dirty="0">
                        <a:latin typeface="Arial Black" panose="020B0A04020102020204" pitchFamily="34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 smtClean="0">
                          <a:latin typeface="Arial Black" panose="020B0A04020102020204" pitchFamily="34" charset="0"/>
                          <a:cs typeface="Times New Roman" pitchFamily="18" charset="0"/>
                        </a:rPr>
                        <a:t>20 777</a:t>
                      </a:r>
                      <a:endParaRPr lang="ru-RU" sz="1300" b="1" dirty="0">
                        <a:latin typeface="Arial Black" panose="020B0A04020102020204" pitchFamily="34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latin typeface="Arial Black" panose="020B0A04020102020204" pitchFamily="34" charset="0"/>
                          <a:cs typeface="Times New Roman" pitchFamily="18" charset="0"/>
                        </a:rPr>
                        <a:t>26 015</a:t>
                      </a:r>
                      <a:endParaRPr lang="ru-RU" sz="1300" b="1" dirty="0">
                        <a:latin typeface="Arial Black" panose="020B0A04020102020204" pitchFamily="34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latin typeface="Arial Black" panose="020B0A04020102020204" pitchFamily="34" charset="0"/>
                          <a:cs typeface="Times New Roman" pitchFamily="18" charset="0"/>
                        </a:rPr>
                        <a:t>20 597</a:t>
                      </a:r>
                      <a:endParaRPr lang="ru-RU" sz="1300" b="1" dirty="0">
                        <a:latin typeface="Arial Black" panose="020B0A04020102020204" pitchFamily="34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3344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latin typeface="Arial Black" panose="020B0A04020102020204" pitchFamily="34" charset="0"/>
                          <a:cs typeface="Times New Roman" pitchFamily="18" charset="0"/>
                        </a:rPr>
                        <a:t>Общее количество баллов</a:t>
                      </a:r>
                      <a:r>
                        <a:rPr lang="ru-RU" sz="1400" b="1" baseline="0" dirty="0" smtClean="0">
                          <a:latin typeface="Arial Black" panose="020B0A04020102020204" pitchFamily="34" charset="0"/>
                          <a:cs typeface="Times New Roman" pitchFamily="18" charset="0"/>
                        </a:rPr>
                        <a:t>, набранных  </a:t>
                      </a:r>
                      <a:r>
                        <a:rPr lang="ru-RU" sz="1400" b="1" i="1" u="sng" baseline="0" dirty="0" smtClean="0">
                          <a:latin typeface="Arial Black" panose="020B0A04020102020204" pitchFamily="34" charset="0"/>
                          <a:cs typeface="Times New Roman" pitchFamily="18" charset="0"/>
                        </a:rPr>
                        <a:t>научными сотрудниками</a:t>
                      </a:r>
                      <a:endParaRPr lang="ru-RU" sz="1400" b="1" i="1" u="sng" dirty="0" smtClean="0">
                        <a:latin typeface="Arial Black" panose="020B0A04020102020204" pitchFamily="34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 smtClean="0">
                          <a:latin typeface="Arial Black" panose="020B0A04020102020204" pitchFamily="34" charset="0"/>
                          <a:cs typeface="Times New Roman" pitchFamily="18" charset="0"/>
                        </a:rPr>
                        <a:t>1</a:t>
                      </a:r>
                      <a:r>
                        <a:rPr lang="ru-RU" sz="1300" b="1" dirty="0" smtClean="0">
                          <a:latin typeface="Arial Black" panose="020B0A04020102020204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300" b="1" dirty="0" smtClean="0">
                          <a:latin typeface="Arial Black" panose="020B0A04020102020204" pitchFamily="34" charset="0"/>
                          <a:cs typeface="Times New Roman" pitchFamily="18" charset="0"/>
                        </a:rPr>
                        <a:t>554</a:t>
                      </a:r>
                      <a:r>
                        <a:rPr lang="ru-RU" sz="1300" b="1" dirty="0" smtClean="0">
                          <a:latin typeface="Arial Black" panose="020B0A04020102020204" pitchFamily="34" charset="0"/>
                          <a:cs typeface="Times New Roman" pitchFamily="18" charset="0"/>
                        </a:rPr>
                        <a:t>,5</a:t>
                      </a:r>
                      <a:endParaRPr lang="ru-RU" sz="1300" b="1" dirty="0">
                        <a:latin typeface="Arial Black" panose="020B0A04020102020204" pitchFamily="34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latin typeface="Arial Black" panose="020B0A04020102020204" pitchFamily="34" charset="0"/>
                          <a:cs typeface="Times New Roman" pitchFamily="18" charset="0"/>
                        </a:rPr>
                        <a:t>2 071</a:t>
                      </a:r>
                      <a:endParaRPr lang="ru-RU" sz="1300" b="1" dirty="0">
                        <a:latin typeface="Arial Black" panose="020B0A04020102020204" pitchFamily="34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 smtClean="0">
                          <a:latin typeface="Arial Black" panose="020B0A04020102020204" pitchFamily="34" charset="0"/>
                          <a:cs typeface="Times New Roman" pitchFamily="18" charset="0"/>
                        </a:rPr>
                        <a:t>1 795</a:t>
                      </a:r>
                      <a:endParaRPr lang="ru-RU" sz="1300" b="1" dirty="0">
                        <a:latin typeface="Arial Black" panose="020B0A04020102020204" pitchFamily="34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 smtClean="0">
                          <a:latin typeface="Arial Black" panose="020B0A04020102020204" pitchFamily="34" charset="0"/>
                          <a:cs typeface="Times New Roman" pitchFamily="18" charset="0"/>
                        </a:rPr>
                        <a:t>1 686</a:t>
                      </a:r>
                      <a:endParaRPr lang="ru-RU" sz="1300" b="1" dirty="0">
                        <a:latin typeface="Arial Black" panose="020B0A04020102020204" pitchFamily="34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latin typeface="Arial Black" panose="020B0A04020102020204" pitchFamily="34" charset="0"/>
                          <a:cs typeface="Times New Roman" pitchFamily="18" charset="0"/>
                        </a:rPr>
                        <a:t>3 334</a:t>
                      </a:r>
                      <a:endParaRPr lang="ru-RU" sz="1300" b="1" dirty="0">
                        <a:latin typeface="Arial Black" panose="020B0A04020102020204" pitchFamily="34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latin typeface="Arial Black" panose="020B0A04020102020204" pitchFamily="34" charset="0"/>
                          <a:cs typeface="Times New Roman" pitchFamily="18" charset="0"/>
                        </a:rPr>
                        <a:t>2 454</a:t>
                      </a:r>
                      <a:endParaRPr lang="ru-RU" sz="1300" b="1" dirty="0">
                        <a:latin typeface="Arial Black" panose="020B0A04020102020204" pitchFamily="34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848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latin typeface="Arial Black" panose="020B0A04020102020204" pitchFamily="34" charset="0"/>
                          <a:cs typeface="Times New Roman" pitchFamily="18" charset="0"/>
                        </a:rPr>
                        <a:t>Стоимость одного балла,</a:t>
                      </a:r>
                      <a:r>
                        <a:rPr lang="ru-RU" sz="1400" b="1" baseline="0" dirty="0" smtClean="0">
                          <a:latin typeface="Arial Black" panose="020B0A04020102020204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b="1" dirty="0" smtClean="0">
                          <a:latin typeface="Arial Black" panose="020B0A04020102020204" pitchFamily="34" charset="0"/>
                          <a:cs typeface="Times New Roman" pitchFamily="18" charset="0"/>
                        </a:rPr>
                        <a:t>руб.</a:t>
                      </a:r>
                      <a:endParaRPr lang="ru-RU" sz="1400" b="1" dirty="0">
                        <a:latin typeface="Arial Black" panose="020B0A04020102020204" pitchFamily="34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solidFill>
                            <a:srgbClr val="FF0000"/>
                          </a:solidFill>
                          <a:latin typeface="Arial Black" panose="020B0A04020102020204" pitchFamily="34" charset="0"/>
                          <a:cs typeface="Times New Roman" pitchFamily="18" charset="0"/>
                        </a:rPr>
                        <a:t>933,00</a:t>
                      </a:r>
                      <a:endParaRPr lang="ru-RU" sz="1300" b="1" dirty="0">
                        <a:solidFill>
                          <a:srgbClr val="FF0000"/>
                        </a:solidFill>
                        <a:latin typeface="Arial Black" panose="020B0A04020102020204" pitchFamily="34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solidFill>
                            <a:srgbClr val="FF0000"/>
                          </a:solidFill>
                          <a:latin typeface="Arial Black" panose="020B0A04020102020204" pitchFamily="34" charset="0"/>
                          <a:cs typeface="Times New Roman" pitchFamily="18" charset="0"/>
                        </a:rPr>
                        <a:t>940,00</a:t>
                      </a:r>
                      <a:endParaRPr lang="ru-RU" sz="1300" b="1" dirty="0">
                        <a:solidFill>
                          <a:srgbClr val="FF0000"/>
                        </a:solidFill>
                        <a:latin typeface="Arial Black" panose="020B0A04020102020204" pitchFamily="34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 smtClean="0">
                          <a:solidFill>
                            <a:srgbClr val="FF0000"/>
                          </a:solidFill>
                          <a:latin typeface="Arial Black" panose="020B0A04020102020204" pitchFamily="34" charset="0"/>
                          <a:cs typeface="Times New Roman" pitchFamily="18" charset="0"/>
                        </a:rPr>
                        <a:t>951</a:t>
                      </a:r>
                      <a:r>
                        <a:rPr lang="ru-RU" sz="1300" b="1" dirty="0" smtClean="0">
                          <a:solidFill>
                            <a:srgbClr val="FF0000"/>
                          </a:solidFill>
                          <a:latin typeface="Arial Black" panose="020B0A04020102020204" pitchFamily="34" charset="0"/>
                          <a:cs typeface="Times New Roman" pitchFamily="18" charset="0"/>
                        </a:rPr>
                        <a:t>,</a:t>
                      </a:r>
                      <a:r>
                        <a:rPr lang="en-US" sz="1300" b="1" dirty="0" smtClean="0">
                          <a:solidFill>
                            <a:srgbClr val="FF0000"/>
                          </a:solidFill>
                          <a:latin typeface="Arial Black" panose="020B0A04020102020204" pitchFamily="34" charset="0"/>
                          <a:cs typeface="Times New Roman" pitchFamily="18" charset="0"/>
                        </a:rPr>
                        <a:t>0</a:t>
                      </a:r>
                      <a:r>
                        <a:rPr lang="ru-RU" sz="1300" b="1" dirty="0" smtClean="0">
                          <a:solidFill>
                            <a:srgbClr val="FF0000"/>
                          </a:solidFill>
                          <a:latin typeface="Arial Black" panose="020B0A04020102020204" pitchFamily="34" charset="0"/>
                          <a:cs typeface="Times New Roman" pitchFamily="18" charset="0"/>
                        </a:rPr>
                        <a:t>0</a:t>
                      </a:r>
                      <a:endParaRPr lang="ru-RU" sz="1300" b="1" dirty="0">
                        <a:solidFill>
                          <a:srgbClr val="FF0000"/>
                        </a:solidFill>
                        <a:latin typeface="Arial Black" panose="020B0A04020102020204" pitchFamily="34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 smtClean="0">
                          <a:solidFill>
                            <a:srgbClr val="FF0000"/>
                          </a:solidFill>
                          <a:latin typeface="Arial Black" panose="020B0A04020102020204" pitchFamily="34" charset="0"/>
                          <a:cs typeface="Times New Roman" pitchFamily="18" charset="0"/>
                        </a:rPr>
                        <a:t>953</a:t>
                      </a:r>
                      <a:r>
                        <a:rPr lang="ru-RU" sz="1300" b="1" dirty="0" smtClean="0">
                          <a:solidFill>
                            <a:srgbClr val="FF0000"/>
                          </a:solidFill>
                          <a:latin typeface="Arial Black" panose="020B0A04020102020204" pitchFamily="34" charset="0"/>
                          <a:cs typeface="Times New Roman" pitchFamily="18" charset="0"/>
                        </a:rPr>
                        <a:t>,0</a:t>
                      </a:r>
                      <a:endParaRPr lang="ru-RU" sz="1300" b="1" dirty="0">
                        <a:solidFill>
                          <a:srgbClr val="FF0000"/>
                        </a:solidFill>
                        <a:latin typeface="Arial Black" panose="020B0A04020102020204" pitchFamily="34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solidFill>
                            <a:srgbClr val="FF0000"/>
                          </a:solidFill>
                          <a:latin typeface="Arial Black" panose="020B0A04020102020204" pitchFamily="34" charset="0"/>
                          <a:cs typeface="Times New Roman" pitchFamily="18" charset="0"/>
                        </a:rPr>
                        <a:t>761,0</a:t>
                      </a:r>
                      <a:endParaRPr lang="ru-RU" sz="1300" b="1" dirty="0">
                        <a:solidFill>
                          <a:srgbClr val="FF0000"/>
                        </a:solidFill>
                        <a:latin typeface="Arial Black" panose="020B0A04020102020204" pitchFamily="34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solidFill>
                            <a:srgbClr val="FF0000"/>
                          </a:solidFill>
                          <a:latin typeface="Arial Black" panose="020B0A04020102020204" pitchFamily="34" charset="0"/>
                          <a:cs typeface="Times New Roman" pitchFamily="18" charset="0"/>
                        </a:rPr>
                        <a:t>971,0</a:t>
                      </a:r>
                      <a:endParaRPr lang="ru-RU" sz="1300" b="1" dirty="0">
                        <a:solidFill>
                          <a:srgbClr val="FF0000"/>
                        </a:solidFill>
                        <a:latin typeface="Arial Black" panose="020B0A04020102020204" pitchFamily="34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20880">
                <a:tc>
                  <a:txBody>
                    <a:bodyPr/>
                    <a:lstStyle/>
                    <a:p>
                      <a:pPr algn="ctr"/>
                      <a:r>
                        <a:rPr lang="ru-RU" sz="1400" b="1" i="0" dirty="0" smtClean="0">
                          <a:latin typeface="Arial Black" panose="020B0A04020102020204" pitchFamily="34" charset="0"/>
                          <a:cs typeface="Times New Roman" pitchFamily="18" charset="0"/>
                        </a:rPr>
                        <a:t>Максимальная выплата в месяц (с учетом</a:t>
                      </a:r>
                      <a:r>
                        <a:rPr lang="ru-RU" sz="1400" b="1" i="0" baseline="0" dirty="0" smtClean="0">
                          <a:latin typeface="Arial Black" panose="020B0A04020102020204" pitchFamily="34" charset="0"/>
                          <a:cs typeface="Times New Roman" pitchFamily="18" charset="0"/>
                        </a:rPr>
                        <a:t> РК и СН)</a:t>
                      </a:r>
                      <a:r>
                        <a:rPr lang="ru-RU" sz="1400" b="1" i="0" dirty="0" smtClean="0">
                          <a:latin typeface="Arial Black" panose="020B0A04020102020204" pitchFamily="34" charset="0"/>
                          <a:cs typeface="Times New Roman" pitchFamily="18" charset="0"/>
                        </a:rPr>
                        <a:t>, руб.</a:t>
                      </a:r>
                      <a:endParaRPr lang="ru-RU" sz="1400" b="1" i="0" dirty="0">
                        <a:latin typeface="Arial Black" panose="020B0A04020102020204" pitchFamily="34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300" b="1" kern="1200" dirty="0" smtClean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  <a:ea typeface="+mn-ea"/>
                          <a:cs typeface="Times New Roman" pitchFamily="18" charset="0"/>
                        </a:rPr>
                        <a:t>80 214,68</a:t>
                      </a:r>
                      <a:endParaRPr lang="ru-RU" sz="1300" b="1" dirty="0" smtClean="0">
                        <a:solidFill>
                          <a:schemeClr val="tx1"/>
                        </a:solidFill>
                        <a:latin typeface="Arial Black" panose="020B0A04020102020204" pitchFamily="34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  <a:cs typeface="Times New Roman" pitchFamily="18" charset="0"/>
                        </a:rPr>
                        <a:t>89 535,00</a:t>
                      </a:r>
                    </a:p>
                  </a:txBody>
                  <a:tcPr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  <a:cs typeface="Times New Roman" pitchFamily="18" charset="0"/>
                        </a:rPr>
                        <a:t>126 324,50</a:t>
                      </a:r>
                    </a:p>
                  </a:txBody>
                  <a:tcPr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  <a:cs typeface="Times New Roman" pitchFamily="18" charset="0"/>
                        </a:rPr>
                        <a:t>84 102,25</a:t>
                      </a:r>
                    </a:p>
                  </a:txBody>
                  <a:tcPr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  <a:cs typeface="Times New Roman" pitchFamily="18" charset="0"/>
                        </a:rPr>
                        <a:t>88 846,75</a:t>
                      </a:r>
                    </a:p>
                  </a:txBody>
                  <a:tcPr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solidFill>
                            <a:srgbClr val="FF0000"/>
                          </a:solidFill>
                          <a:latin typeface="Arial Black" panose="020B0A04020102020204" pitchFamily="34" charset="0"/>
                          <a:cs typeface="Times New Roman" pitchFamily="18" charset="0"/>
                        </a:rPr>
                        <a:t>94 672,50</a:t>
                      </a:r>
                    </a:p>
                  </a:txBody>
                  <a:tcPr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89037263"/>
      </p:ext>
    </p:extLst>
  </p:cSld>
  <p:clrMapOvr>
    <a:masterClrMapping/>
  </p:clrMapOvr>
</p:sld>
</file>

<file path=ppt/theme/theme1.xml><?xml version="1.0" encoding="utf-8"?>
<a:theme xmlns:a="http://schemas.openxmlformats.org/drawingml/2006/main" name="для информационных слайдов">
  <a:themeElements>
    <a:clrScheme name="для шаблона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002060"/>
      </a:accent1>
      <a:accent2>
        <a:srgbClr val="00B0F0"/>
      </a:accent2>
      <a:accent3>
        <a:srgbClr val="0B769F"/>
      </a:accent3>
      <a:accent4>
        <a:srgbClr val="7F7F7F"/>
      </a:accent4>
      <a:accent5>
        <a:srgbClr val="3F3F3F"/>
      </a:accent5>
      <a:accent6>
        <a:srgbClr val="00FFFF"/>
      </a:accent6>
      <a:hlink>
        <a:srgbClr val="467886"/>
      </a:hlink>
      <a:folHlink>
        <a:srgbClr val="96607D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для информационных слайдов темная тема">
  <a:themeElements>
    <a:clrScheme name="для шаблона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002060"/>
      </a:accent1>
      <a:accent2>
        <a:srgbClr val="00B0F0"/>
      </a:accent2>
      <a:accent3>
        <a:srgbClr val="0B769F"/>
      </a:accent3>
      <a:accent4>
        <a:srgbClr val="7F7F7F"/>
      </a:accent4>
      <a:accent5>
        <a:srgbClr val="3F3F3F"/>
      </a:accent5>
      <a:accent6>
        <a:srgbClr val="00FFFF"/>
      </a:accent6>
      <a:hlink>
        <a:srgbClr val="467886"/>
      </a:hlink>
      <a:folHlink>
        <a:srgbClr val="96607D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для титульных слайдов ">
  <a:themeElements>
    <a:clrScheme name="для шаблона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002060"/>
      </a:accent1>
      <a:accent2>
        <a:srgbClr val="00B0F0"/>
      </a:accent2>
      <a:accent3>
        <a:srgbClr val="0B769F"/>
      </a:accent3>
      <a:accent4>
        <a:srgbClr val="7F7F7F"/>
      </a:accent4>
      <a:accent5>
        <a:srgbClr val="3F3F3F"/>
      </a:accent5>
      <a:accent6>
        <a:srgbClr val="00FFFF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для титульных слайдов темная тема">
  <a:themeElements>
    <a:clrScheme name="для шаблона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002060"/>
      </a:accent1>
      <a:accent2>
        <a:srgbClr val="00B0F0"/>
      </a:accent2>
      <a:accent3>
        <a:srgbClr val="0B769F"/>
      </a:accent3>
      <a:accent4>
        <a:srgbClr val="7F7F7F"/>
      </a:accent4>
      <a:accent5>
        <a:srgbClr val="3F3F3F"/>
      </a:accent5>
      <a:accent6>
        <a:srgbClr val="00FFFF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7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A3E8FE78-5C52-43C9-8B06-4A90FE237E00}">
  <we:reference id="wa104379279" version="2.1.0.0" store="ru-RU" storeType="OMEX"/>
  <we:alternateReferences>
    <we:reference id="WA104379279" version="2.1.0.0" store="WA104379279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10468</TotalTime>
  <Words>1729</Words>
  <Application>Microsoft Office PowerPoint</Application>
  <PresentationFormat>Широкоэкранный</PresentationFormat>
  <Paragraphs>506</Paragraphs>
  <Slides>17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17</vt:i4>
      </vt:variant>
    </vt:vector>
  </HeadingPairs>
  <TitlesOfParts>
    <vt:vector size="32" baseType="lpstr">
      <vt:lpstr>Aptos</vt:lpstr>
      <vt:lpstr>Times New Roman</vt:lpstr>
      <vt:lpstr>Wingdings</vt:lpstr>
      <vt:lpstr>Calibri</vt:lpstr>
      <vt:lpstr>Arial Black</vt:lpstr>
      <vt:lpstr>Verdana</vt:lpstr>
      <vt:lpstr>Arial</vt:lpstr>
      <vt:lpstr>Tilda Sans Black</vt:lpstr>
      <vt:lpstr>Tilda Sans Semibold</vt:lpstr>
      <vt:lpstr>Tilda Sans Light</vt:lpstr>
      <vt:lpstr>Tilda Sans</vt:lpstr>
      <vt:lpstr>для информационных слайдов</vt:lpstr>
      <vt:lpstr>для информационных слайдов темная тема</vt:lpstr>
      <vt:lpstr>для титульных слайдов </vt:lpstr>
      <vt:lpstr>для титульных слайдов темная тема</vt:lpstr>
      <vt:lpstr>ОТЧЕТ О ФИНАНСОВО-ЭКОНОМИЧЕСКОЙ ДЕЯТЕЛЬНОСТИ УНИВЕРСИТЕТА  ЗА 2024 ГОД  И ОСНОВНЫЕ НАПРАВЛЕНИЯ НА 2025 ГОД</vt:lpstr>
      <vt:lpstr>Основные направления финансово-экономической деятельности в 2024 г.</vt:lpstr>
      <vt:lpstr>Сводные данные по финансовому состоянию  за 2024 год, тыс. руб.</vt:lpstr>
      <vt:lpstr>Финансовое обеспечение государственного задания в 2024 г., тыс. руб.</vt:lpstr>
      <vt:lpstr>Структура субсидии на иные цели  в 2024 г., тыс.руб.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Основные задачи финансово-экономической деятельности на 2025 г.</vt:lpstr>
      <vt:lpstr>Проект решения Ученого совета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Мария Шестакова</dc:creator>
  <cp:lastModifiedBy>Мария Сергеевна Катышева</cp:lastModifiedBy>
  <cp:revision>650</cp:revision>
  <cp:lastPrinted>2025-03-13T08:48:14Z</cp:lastPrinted>
  <dcterms:created xsi:type="dcterms:W3CDTF">2023-10-30T10:58:43Z</dcterms:created>
  <dcterms:modified xsi:type="dcterms:W3CDTF">2025-03-14T13:59:25Z</dcterms:modified>
</cp:coreProperties>
</file>