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4" r:id="rId1"/>
  </p:sldMasterIdLst>
  <p:notesMasterIdLst>
    <p:notesMasterId r:id="rId27"/>
  </p:notesMasterIdLst>
  <p:handoutMasterIdLst>
    <p:handoutMasterId r:id="rId28"/>
  </p:handoutMasterIdLst>
  <p:sldIdLst>
    <p:sldId id="338" r:id="rId2"/>
    <p:sldId id="334" r:id="rId3"/>
    <p:sldId id="304" r:id="rId4"/>
    <p:sldId id="307" r:id="rId5"/>
    <p:sldId id="323" r:id="rId6"/>
    <p:sldId id="333" r:id="rId7"/>
    <p:sldId id="324" r:id="rId8"/>
    <p:sldId id="376" r:id="rId9"/>
    <p:sldId id="379" r:id="rId10"/>
    <p:sldId id="308" r:id="rId11"/>
    <p:sldId id="386" r:id="rId12"/>
    <p:sldId id="339" r:id="rId13"/>
    <p:sldId id="296" r:id="rId14"/>
    <p:sldId id="322" r:id="rId15"/>
    <p:sldId id="383" r:id="rId16"/>
    <p:sldId id="384" r:id="rId17"/>
    <p:sldId id="327" r:id="rId18"/>
    <p:sldId id="332" r:id="rId19"/>
    <p:sldId id="329" r:id="rId20"/>
    <p:sldId id="330" r:id="rId21"/>
    <p:sldId id="335" r:id="rId22"/>
    <p:sldId id="331" r:id="rId23"/>
    <p:sldId id="336" r:id="rId24"/>
    <p:sldId id="377" r:id="rId25"/>
    <p:sldId id="382" r:id="rId26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66"/>
    <a:srgbClr val="EAD5FF"/>
    <a:srgbClr val="FFE1FF"/>
    <a:srgbClr val="FEF7FF"/>
    <a:srgbClr val="FDF3FF"/>
    <a:srgbClr val="F8D5FF"/>
    <a:srgbClr val="FEDFCE"/>
    <a:srgbClr val="33CC33"/>
    <a:srgbClr val="D6F7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05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term\ASMA1DATA\&#1055;&#1060;&#1054;\2018\&#1059;&#1095;&#1077;&#1085;&#1099;&#1081;%20&#1089;&#1086;&#1074;&#1077;&#1090;\&#1076;&#1083;&#1103;%20&#1091;&#1095;&#1077;&#1085;&#1086;&#1075;&#1086;%20&#1089;&#1086;&#1074;&#1077;&#1090;&#1072;%2019.12.18\&#1050;&#1086;&#1087;&#1080;&#1103;%20&#1088;&#1072;&#1089;&#1093;&#1086;&#1076;&#1099;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>
        <c:manualLayout>
          <c:layoutTarget val="inner"/>
          <c:xMode val="edge"/>
          <c:yMode val="edge"/>
          <c:x val="8.5651340996169251E-2"/>
          <c:y val="0.14713190776339991"/>
          <c:w val="0.8836973180076626"/>
          <c:h val="0.71044154878870225"/>
        </c:manualLayout>
      </c:layout>
      <c:bar3DChart>
        <c:barDir val="col"/>
        <c:grouping val="clustered"/>
        <c:ser>
          <c:idx val="0"/>
          <c:order val="0"/>
          <c:tx>
            <c:strRef>
              <c:f>консолидированный!$A$8</c:f>
              <c:strCache>
                <c:ptCount val="1"/>
                <c:pt idx="0">
                  <c:v>Все источники финансирования</c:v>
                </c:pt>
              </c:strCache>
            </c:strRef>
          </c:tx>
          <c:spPr>
            <a:solidFill>
              <a:srgbClr val="33CC33"/>
            </a:solidFill>
          </c:spPr>
          <c:dLbls>
            <c:dLbl>
              <c:idx val="0"/>
              <c:layout>
                <c:manualLayout>
                  <c:x val="4.8542007055281458E-3"/>
                  <c:y val="-2.33429993364706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41-47B6-9B58-C244404703C6}"/>
                </c:ext>
              </c:extLst>
            </c:dLbl>
            <c:dLbl>
              <c:idx val="1"/>
              <c:layout>
                <c:manualLayout>
                  <c:x val="1.1326468312899005E-2"/>
                  <c:y val="-1.81556661505882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41-47B6-9B58-C244404703C6}"/>
                </c:ext>
              </c:extLst>
            </c:dLbl>
            <c:dLbl>
              <c:idx val="2"/>
              <c:layout>
                <c:manualLayout>
                  <c:x val="1.7798735920269908E-2"/>
                  <c:y val="-3.112399911529424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941-47B6-9B58-C244404703C6}"/>
                </c:ext>
              </c:extLst>
            </c:dLbl>
            <c:dLbl>
              <c:idx val="3"/>
              <c:layout>
                <c:manualLayout>
                  <c:x val="8.0903345092135717E-3"/>
                  <c:y val="-2.593666592941187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41-47B6-9B58-C244404703C6}"/>
                </c:ext>
              </c:extLst>
            </c:dLbl>
            <c:dLbl>
              <c:idx val="4"/>
              <c:layout>
                <c:manualLayout>
                  <c:x val="6.4722676073708674E-3"/>
                  <c:y val="-2.334299933647062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941-47B6-9B58-C244404703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консолидированный!$B$3:$J$3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консолидированный!$B$8:$J$8</c:f>
              <c:numCache>
                <c:formatCode>0.0</c:formatCode>
                <c:ptCount val="5"/>
                <c:pt idx="0">
                  <c:v>1047.8</c:v>
                </c:pt>
                <c:pt idx="1">
                  <c:v>1120.3</c:v>
                </c:pt>
                <c:pt idx="2">
                  <c:v>1196.8000000000002</c:v>
                </c:pt>
                <c:pt idx="3">
                  <c:v>1264</c:v>
                </c:pt>
                <c:pt idx="4">
                  <c:v>1397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941-47B6-9B58-C244404703C6}"/>
            </c:ext>
          </c:extLst>
        </c:ser>
        <c:dLbls/>
        <c:shape val="box"/>
        <c:axId val="69826432"/>
        <c:axId val="69827968"/>
        <c:axId val="0"/>
      </c:bar3DChart>
      <c:catAx>
        <c:axId val="69826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9827968"/>
        <c:crosses val="autoZero"/>
        <c:auto val="1"/>
        <c:lblAlgn val="ctr"/>
        <c:lblOffset val="100"/>
      </c:catAx>
      <c:valAx>
        <c:axId val="6982796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98264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rgbClr val="FEDFCE"/>
    </a:solidFill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Лист1!$A$7</c:f>
              <c:strCache>
                <c:ptCount val="1"/>
                <c:pt idx="0">
                  <c:v>Бюджет</c:v>
                </c:pt>
              </c:strCache>
            </c:strRef>
          </c:tx>
          <c:spPr>
            <a:solidFill>
              <a:srgbClr val="66CCFF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Лист1!$B$6:$G$6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Лист1!$B$7:$G$7</c:f>
              <c:numCache>
                <c:formatCode>General</c:formatCode>
                <c:ptCount val="6"/>
                <c:pt idx="0">
                  <c:v>142</c:v>
                </c:pt>
                <c:pt idx="1">
                  <c:v>128</c:v>
                </c:pt>
                <c:pt idx="2">
                  <c:v>151</c:v>
                </c:pt>
                <c:pt idx="3">
                  <c:v>172</c:v>
                </c:pt>
                <c:pt idx="4">
                  <c:v>180</c:v>
                </c:pt>
                <c:pt idx="5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B8-4CE1-A48E-B85C2FC057DE}"/>
            </c:ext>
          </c:extLst>
        </c:ser>
        <c:ser>
          <c:idx val="1"/>
          <c:order val="1"/>
          <c:tx>
            <c:strRef>
              <c:f>Лист1!$A$8</c:f>
              <c:strCache>
                <c:ptCount val="1"/>
                <c:pt idx="0">
                  <c:v>Контракт</c:v>
                </c:pt>
              </c:strCache>
            </c:strRef>
          </c:tx>
          <c:spPr>
            <a:solidFill>
              <a:srgbClr val="00FF99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Лист1!$B$6:$G$6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Лист1!$B$8:$G$8</c:f>
              <c:numCache>
                <c:formatCode>General</c:formatCode>
                <c:ptCount val="6"/>
                <c:pt idx="0">
                  <c:v>98</c:v>
                </c:pt>
                <c:pt idx="1">
                  <c:v>91</c:v>
                </c:pt>
                <c:pt idx="2">
                  <c:v>76</c:v>
                </c:pt>
                <c:pt idx="3">
                  <c:v>67</c:v>
                </c:pt>
                <c:pt idx="4">
                  <c:v>52</c:v>
                </c:pt>
                <c:pt idx="5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FB8-4CE1-A48E-B85C2FC057DE}"/>
            </c:ext>
          </c:extLst>
        </c:ser>
        <c:dLbls/>
        <c:overlap val="100"/>
        <c:axId val="74575872"/>
        <c:axId val="74577408"/>
      </c:barChart>
      <c:catAx>
        <c:axId val="745758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577408"/>
        <c:crosses val="autoZero"/>
        <c:auto val="1"/>
        <c:lblAlgn val="ctr"/>
        <c:lblOffset val="100"/>
      </c:catAx>
      <c:valAx>
        <c:axId val="74577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5758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027559055118121"/>
          <c:y val="2.4175331684495812E-2"/>
          <c:w val="0.85292596237970353"/>
          <c:h val="0.56778229763740762"/>
        </c:manualLayout>
      </c:layout>
      <c:barChart>
        <c:barDir val="col"/>
        <c:grouping val="stacked"/>
        <c:ser>
          <c:idx val="0"/>
          <c:order val="0"/>
          <c:tx>
            <c:strRef>
              <c:f>Лист2!$A$2</c:f>
              <c:strCache>
                <c:ptCount val="1"/>
                <c:pt idx="0">
                  <c:v>Всего расходов: в т.ч. </c:v>
                </c:pt>
              </c:strCache>
            </c:strRef>
          </c:tx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Лист2!$B$2:$M$2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E5-48DD-AD1B-8D1408D61D03}"/>
            </c:ext>
          </c:extLst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Оплата труда и начисления по оплате труда</c:v>
                </c:pt>
              </c:strCache>
            </c:strRef>
          </c:tx>
          <c:spPr>
            <a:solidFill>
              <a:srgbClr val="EC2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Лист2!$B$3:$M$3</c:f>
              <c:numCache>
                <c:formatCode>0.0</c:formatCode>
                <c:ptCount val="5"/>
                <c:pt idx="0">
                  <c:v>60.506079684008853</c:v>
                </c:pt>
                <c:pt idx="1">
                  <c:v>56.739697604931607</c:v>
                </c:pt>
                <c:pt idx="2">
                  <c:v>62.340387252717392</c:v>
                </c:pt>
                <c:pt idx="3">
                  <c:v>58.36592714137511</c:v>
                </c:pt>
                <c:pt idx="4">
                  <c:v>61.211944866972516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E5-48DD-AD1B-8D1408D61D03}"/>
            </c:ext>
          </c:extLst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Коммунальные услуги, арендная плата за пользование имуществом и услуги по содержанию имущества, в т.ч. закупки товаров, работ, услуг в рамках текущего и кап. ремонта имущества</c:v>
                </c:pt>
              </c:strCache>
            </c:strRef>
          </c:tx>
          <c:spPr>
            <a:solidFill>
              <a:srgbClr val="00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Лист2!$B$4:$M$4</c:f>
              <c:numCache>
                <c:formatCode>0.0</c:formatCode>
                <c:ptCount val="5"/>
                <c:pt idx="0">
                  <c:v>6.4249706387743331</c:v>
                </c:pt>
                <c:pt idx="1">
                  <c:v>8.3859373861302959</c:v>
                </c:pt>
                <c:pt idx="2">
                  <c:v>9.3735501941047215</c:v>
                </c:pt>
                <c:pt idx="3">
                  <c:v>12.018006207150194</c:v>
                </c:pt>
                <c:pt idx="4">
                  <c:v>12.79477262752664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E5-48DD-AD1B-8D1408D61D03}"/>
            </c:ext>
          </c:extLst>
        </c:ser>
        <c:ser>
          <c:idx val="3"/>
          <c:order val="3"/>
          <c:tx>
            <c:strRef>
              <c:f>Лист2!$A$5</c:f>
              <c:strCache>
                <c:ptCount val="1"/>
                <c:pt idx="0">
                  <c:v>Оплата прочих работ, услуг
(услуги связи, транспортные услуги, повышение квалификации, услуги по охране, услуги в области
информационных технологий,  установка (монтаж) инженерных систем, проектные работы и пр.)</c:v>
                </c:pt>
              </c:strCache>
            </c:strRef>
          </c:tx>
          <c:spPr>
            <a:solidFill>
              <a:srgbClr val="8C27F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Лист2!$B$5:$M$5</c:f>
              <c:numCache>
                <c:formatCode>0.0</c:formatCode>
                <c:ptCount val="5"/>
                <c:pt idx="0">
                  <c:v>4.983238325965802</c:v>
                </c:pt>
                <c:pt idx="1">
                  <c:v>5.8046563867776095</c:v>
                </c:pt>
                <c:pt idx="2">
                  <c:v>4.3178758890530702</c:v>
                </c:pt>
                <c:pt idx="3">
                  <c:v>6.0937856061639977</c:v>
                </c:pt>
                <c:pt idx="4">
                  <c:v>5.9854717124753893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E5-48DD-AD1B-8D1408D61D03}"/>
            </c:ext>
          </c:extLst>
        </c:ser>
        <c:ser>
          <c:idx val="4"/>
          <c:order val="4"/>
          <c:tx>
            <c:strRef>
              <c:f>Лист2!$A$6</c:f>
              <c:strCache>
                <c:ptCount val="1"/>
                <c:pt idx="0">
                  <c:v>Прочие расходы (выплаты стипендий и суточных студентам, налоги и сборы, относимые на затраты, исполнение судебных актов, перечисления международным организациям,членские взносы, социальное обеспечение и пр.)</c:v>
                </c:pt>
              </c:strCache>
            </c:strRef>
          </c:tx>
          <c:spPr>
            <a:solidFill>
              <a:srgbClr val="20E3F8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Лист2!$B$6:$M$6</c:f>
              <c:numCache>
                <c:formatCode>0.0</c:formatCode>
                <c:ptCount val="5"/>
                <c:pt idx="0">
                  <c:v>20.033563876988595</c:v>
                </c:pt>
                <c:pt idx="1">
                  <c:v>16.766010348478805</c:v>
                </c:pt>
                <c:pt idx="2">
                  <c:v>17.680852238772893</c:v>
                </c:pt>
                <c:pt idx="3">
                  <c:v>13.948538416029532</c:v>
                </c:pt>
                <c:pt idx="4">
                  <c:v>14.408750213161341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E5-48DD-AD1B-8D1408D61D03}"/>
            </c:ext>
          </c:extLst>
        </c:ser>
        <c:ser>
          <c:idx val="5"/>
          <c:order val="5"/>
          <c:tx>
            <c:strRef>
              <c:f>Лист2!$A$7</c:f>
              <c:strCache>
                <c:ptCount val="1"/>
                <c:pt idx="0">
                  <c:v>Приобретение и создание объектов нефинансовых активов (приобретение основных средств,  приобретение материальных запасов)</c:v>
                </c:pt>
              </c:strCache>
            </c:strRef>
          </c:tx>
          <c:spPr>
            <a:solidFill>
              <a:srgbClr val="E0680E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Лист2!$B$1:$M$1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Лист2!$B$7:$M$7</c:f>
              <c:numCache>
                <c:formatCode>0.0</c:formatCode>
                <c:ptCount val="5"/>
                <c:pt idx="0">
                  <c:v>8.0521474742624068</c:v>
                </c:pt>
                <c:pt idx="1">
                  <c:v>12.303698273681684</c:v>
                </c:pt>
                <c:pt idx="2">
                  <c:v>6.2873344253519008</c:v>
                </c:pt>
                <c:pt idx="3">
                  <c:v>9.573742629281174</c:v>
                </c:pt>
                <c:pt idx="4">
                  <c:v>5.5990605798641075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1E5-48DD-AD1B-8D1408D61D03}"/>
            </c:ext>
          </c:extLst>
        </c:ser>
        <c:dLbls/>
        <c:overlap val="100"/>
        <c:axId val="75796864"/>
        <c:axId val="75798400"/>
      </c:barChart>
      <c:catAx>
        <c:axId val="757968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798400"/>
        <c:crosses val="autoZero"/>
        <c:auto val="1"/>
        <c:lblAlgn val="ctr"/>
        <c:lblOffset val="100"/>
      </c:catAx>
      <c:valAx>
        <c:axId val="75798400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7968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b="1" kern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 b="1" kern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 b="1" kern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lnSpc>
                <a:spcPct val="100000"/>
              </a:lnSpc>
              <a:defRPr sz="1000" b="1" kern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 b="1" kern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10542825896762918"/>
          <c:y val="0.65767224553949366"/>
          <c:w val="0.89241677602799596"/>
          <c:h val="0.34171609130803932"/>
        </c:manualLayout>
      </c:layout>
      <c:overlay val="1"/>
      <c:txPr>
        <a:bodyPr/>
        <a:lstStyle/>
        <a:p>
          <a:pPr>
            <a:defRPr sz="1000" kern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консолидированный!$A$4</c:f>
              <c:strCache>
                <c:ptCount val="1"/>
                <c:pt idx="0">
                  <c:v>субсидия на выполнение ГЗ</c:v>
                </c:pt>
              </c:strCache>
            </c:strRef>
          </c:tx>
          <c:spPr>
            <a:solidFill>
              <a:srgbClr val="4616F6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консолидированный!$C$3:$J$3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консолидированный!$C$4:$J$4</c:f>
              <c:numCache>
                <c:formatCode>0.0</c:formatCode>
                <c:ptCount val="5"/>
                <c:pt idx="0">
                  <c:v>448.2</c:v>
                </c:pt>
                <c:pt idx="1">
                  <c:v>465.3</c:v>
                </c:pt>
                <c:pt idx="2">
                  <c:v>530.70000000000005</c:v>
                </c:pt>
                <c:pt idx="3">
                  <c:v>595.1</c:v>
                </c:pt>
                <c:pt idx="4">
                  <c:v>650.29999999999995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8F-4BAA-B738-F0D57B2D3558}"/>
            </c:ext>
          </c:extLst>
        </c:ser>
        <c:ser>
          <c:idx val="1"/>
          <c:order val="1"/>
          <c:tx>
            <c:strRef>
              <c:f>консолидированный!$A$5</c:f>
              <c:strCache>
                <c:ptCount val="1"/>
                <c:pt idx="0">
                  <c:v>ПДД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3.3379694019471502E-2"/>
                  <c:y val="5.060902018657520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8F-4BAA-B738-F0D57B2D3558}"/>
                </c:ext>
              </c:extLst>
            </c:dLbl>
            <c:dLbl>
              <c:idx val="1"/>
              <c:layout>
                <c:manualLayout>
                  <c:x val="3.7088548910524093E-2"/>
                  <c:y val="-3.86473345946248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8F-4BAA-B738-F0D57B2D3558}"/>
                </c:ext>
              </c:extLst>
            </c:dLbl>
            <c:dLbl>
              <c:idx val="2"/>
              <c:layout>
                <c:manualLayout>
                  <c:x val="4.2651831247102472E-2"/>
                  <c:y val="-2.48447150965444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8F-4BAA-B738-F0D57B2D3558}"/>
                </c:ext>
              </c:extLst>
            </c:dLbl>
            <c:dLbl>
              <c:idx val="3"/>
              <c:layout>
                <c:manualLayout>
                  <c:x val="3.7088548910524093E-2"/>
                  <c:y val="-8.2815716988481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A8F-4BAA-B738-F0D57B2D3558}"/>
                </c:ext>
              </c:extLst>
            </c:dLbl>
            <c:dLbl>
              <c:idx val="4"/>
              <c:layout>
                <c:manualLayout>
                  <c:x val="3.3379694019471488E-2"/>
                  <c:y val="-1.104209559846425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A8F-4BAA-B738-F0D57B2D3558}"/>
                </c:ext>
              </c:extLst>
            </c:dLbl>
            <c:dLbl>
              <c:idx val="5"/>
              <c:layout>
                <c:manualLayout>
                  <c:x val="5.9839581316361572E-2"/>
                  <c:y val="1.175804540236265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8972009062485119E-2"/>
                      <c:h val="7.31344665407547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BA8F-4BAA-B738-F0D57B2D3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консолидированный!$C$3:$J$3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консолидированный!$C$5:$J$5</c:f>
              <c:numCache>
                <c:formatCode>0.0</c:formatCode>
                <c:ptCount val="5"/>
                <c:pt idx="0">
                  <c:v>312.89999999999992</c:v>
                </c:pt>
                <c:pt idx="1">
                  <c:v>384</c:v>
                </c:pt>
                <c:pt idx="2">
                  <c:v>431.1</c:v>
                </c:pt>
                <c:pt idx="3">
                  <c:v>441.8</c:v>
                </c:pt>
                <c:pt idx="4">
                  <c:v>527.1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A8F-4BAA-B738-F0D57B2D3558}"/>
            </c:ext>
          </c:extLst>
        </c:ser>
        <c:ser>
          <c:idx val="2"/>
          <c:order val="2"/>
          <c:tx>
            <c:strRef>
              <c:f>консолидированный!$A$6</c:f>
              <c:strCache>
                <c:ptCount val="1"/>
                <c:pt idx="0">
                  <c:v>ОМС</c:v>
                </c:pt>
              </c:strCache>
            </c:strRef>
          </c:tx>
          <c:spPr>
            <a:solidFill>
              <a:srgbClr val="00FF00"/>
            </a:solidFill>
          </c:spPr>
          <c:dLbls>
            <c:dLbl>
              <c:idx val="3"/>
              <c:layout>
                <c:manualLayout>
                  <c:x val="3.7088548910524152E-3"/>
                  <c:y val="-8.2815716988482568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A8F-4BAA-B738-F0D57B2D3558}"/>
                </c:ext>
              </c:extLst>
            </c:dLbl>
            <c:dLbl>
              <c:idx val="4"/>
              <c:layout>
                <c:manualLayout>
                  <c:x val="1.6689847009735824E-2"/>
                  <c:y val="-8.28157169884814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A8F-4BAA-B738-F0D57B2D3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консолидированный!$C$3:$J$3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консолидированный!$C$6:$J$6</c:f>
              <c:numCache>
                <c:formatCode>0.0</c:formatCode>
                <c:ptCount val="5"/>
                <c:pt idx="0">
                  <c:v>11.4</c:v>
                </c:pt>
                <c:pt idx="1">
                  <c:v>8.2000000000000011</c:v>
                </c:pt>
                <c:pt idx="2">
                  <c:v>7.1</c:v>
                </c:pt>
                <c:pt idx="3">
                  <c:v>6.1</c:v>
                </c:pt>
                <c:pt idx="4">
                  <c:v>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8F-4BAA-B738-F0D57B2D3558}"/>
            </c:ext>
          </c:extLst>
        </c:ser>
        <c:ser>
          <c:idx val="3"/>
          <c:order val="3"/>
          <c:tx>
            <c:strRef>
              <c:f>консолидированный!$A$7</c:f>
              <c:strCache>
                <c:ptCount val="1"/>
                <c:pt idx="0">
                  <c:v>Целевые субсидии</c:v>
                </c:pt>
              </c:strCache>
            </c:strRef>
          </c:tx>
          <c:spPr>
            <a:solidFill>
              <a:srgbClr val="CC00FF"/>
            </a:solidFill>
          </c:spPr>
          <c:dLbls>
            <c:dLbl>
              <c:idx val="0"/>
              <c:layout>
                <c:manualLayout>
                  <c:x val="3.3379694019471488E-2"/>
                  <c:y val="8.281571698848194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A8F-4BAA-B738-F0D57B2D3558}"/>
                </c:ext>
              </c:extLst>
            </c:dLbl>
            <c:dLbl>
              <c:idx val="1"/>
              <c:layout>
                <c:manualLayout>
                  <c:x val="2.2253129346314352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A8F-4BAA-B738-F0D57B2D3558}"/>
                </c:ext>
              </c:extLst>
            </c:dLbl>
            <c:dLbl>
              <c:idx val="3"/>
              <c:layout>
                <c:manualLayout>
                  <c:x val="2.2253129346314352E-2"/>
                  <c:y val="-2.7605238996161198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A8F-4BAA-B738-F0D57B2D3558}"/>
                </c:ext>
              </c:extLst>
            </c:dLbl>
            <c:dLbl>
              <c:idx val="4"/>
              <c:layout>
                <c:manualLayout>
                  <c:x val="2.0398701900787977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A8F-4BAA-B738-F0D57B2D3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консолидированный!$C$3:$J$3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консолидированный!$C$7:$J$7</c:f>
              <c:numCache>
                <c:formatCode>0.0</c:formatCode>
                <c:ptCount val="5"/>
                <c:pt idx="0">
                  <c:v>275.3</c:v>
                </c:pt>
                <c:pt idx="1">
                  <c:v>262.8</c:v>
                </c:pt>
                <c:pt idx="2">
                  <c:v>227.9</c:v>
                </c:pt>
                <c:pt idx="3">
                  <c:v>221</c:v>
                </c:pt>
                <c:pt idx="4">
                  <c:v>211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A8F-4BAA-B738-F0D57B2D3558}"/>
            </c:ext>
          </c:extLst>
        </c:ser>
        <c:dLbls/>
        <c:shape val="box"/>
        <c:axId val="74035200"/>
        <c:axId val="74036736"/>
        <c:axId val="0"/>
      </c:bar3DChart>
      <c:catAx>
        <c:axId val="74035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036736"/>
        <c:crosses val="autoZero"/>
        <c:auto val="1"/>
        <c:lblAlgn val="ctr"/>
        <c:lblOffset val="100"/>
      </c:catAx>
      <c:valAx>
        <c:axId val="7403673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0352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dLbls/>
      </c:pie3D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dLbls/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66FF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BBC-40AF-B44A-40B365523413}"/>
              </c:ext>
            </c:extLst>
          </c:dPt>
          <c:dPt>
            <c:idx val="1"/>
            <c:explosion val="0"/>
            <c:spPr>
              <a:solidFill>
                <a:srgbClr val="4616F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BC-40AF-B44A-40B365523413}"/>
              </c:ext>
            </c:extLst>
          </c:dPt>
          <c:dPt>
            <c:idx val="2"/>
            <c:spPr>
              <a:solidFill>
                <a:srgbClr val="FF33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BBC-40AF-B44A-40B365523413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BBC-40AF-B44A-40B365523413}"/>
              </c:ext>
            </c:extLst>
          </c:dPt>
          <c:dPt>
            <c:idx val="4"/>
            <c:spPr>
              <a:solidFill>
                <a:srgbClr val="00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BBC-40AF-B44A-40B365523413}"/>
              </c:ext>
            </c:extLst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'структура доходов'!$E$5:$E$9</c:f>
              <c:numCache>
                <c:formatCode>0.00</c:formatCode>
                <c:ptCount val="5"/>
                <c:pt idx="0">
                  <c:v>4.2</c:v>
                </c:pt>
                <c:pt idx="1">
                  <c:v>356.7</c:v>
                </c:pt>
                <c:pt idx="2">
                  <c:v>40.700000000000003</c:v>
                </c:pt>
                <c:pt idx="3">
                  <c:v>40.200000000000031</c:v>
                </c:pt>
                <c:pt idx="4">
                  <c:v>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BBC-40AF-B44A-40B365523413}"/>
            </c:ext>
          </c:extLst>
        </c:ser>
        <c:dLbls/>
      </c:pie3DChart>
    </c:plotArea>
    <c:plotVisOnly val="1"/>
    <c:dispBlanksAs val="zero"/>
  </c:chart>
  <c:spPr>
    <a:noFill/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0138888888888888"/>
          <c:y val="0.11342592592592612"/>
          <c:w val="0.81388888888889055"/>
          <c:h val="0.77314814814815025"/>
        </c:manualLayout>
      </c:layout>
      <c:pie3DChart>
        <c:varyColors val="1"/>
        <c:ser>
          <c:idx val="0"/>
          <c:order val="0"/>
          <c:explosion val="59"/>
          <c:dPt>
            <c:idx val="0"/>
            <c:spPr>
              <a:solidFill>
                <a:srgbClr val="66FF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6F-47F6-92DB-AB7B5DFB8B59}"/>
              </c:ext>
            </c:extLst>
          </c:dPt>
          <c:dPt>
            <c:idx val="1"/>
            <c:explosion val="32"/>
            <c:spPr>
              <a:solidFill>
                <a:srgbClr val="4616F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6F-47F6-92DB-AB7B5DFB8B59}"/>
              </c:ext>
            </c:extLst>
          </c:dPt>
          <c:dPt>
            <c:idx val="2"/>
            <c:spPr>
              <a:solidFill>
                <a:srgbClr val="FF33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6F-47F6-92DB-AB7B5DFB8B59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6F-47F6-92DB-AB7B5DFB8B59}"/>
              </c:ext>
            </c:extLst>
          </c:dPt>
          <c:dPt>
            <c:idx val="4"/>
            <c:spPr>
              <a:solidFill>
                <a:srgbClr val="00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D6F-47F6-92DB-AB7B5DFB8B59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'структура доходов'!$F$5:$F$9</c:f>
              <c:numCache>
                <c:formatCode>0.00</c:formatCode>
                <c:ptCount val="5"/>
                <c:pt idx="0">
                  <c:v>4.5</c:v>
                </c:pt>
                <c:pt idx="1">
                  <c:v>352</c:v>
                </c:pt>
                <c:pt idx="2">
                  <c:v>113.1</c:v>
                </c:pt>
                <c:pt idx="3">
                  <c:v>57.409999999999968</c:v>
                </c:pt>
                <c:pt idx="4">
                  <c:v>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D6F-47F6-92DB-AB7B5DFB8B59}"/>
            </c:ext>
          </c:extLst>
        </c:ser>
        <c:dLbls/>
      </c:pie3DChart>
    </c:plotArea>
    <c:plotVisOnly val="1"/>
    <c:dispBlanksAs val="zero"/>
  </c:chart>
  <c:spPr>
    <a:noFill/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dLbls/>
        <c:overlap val="100"/>
        <c:axId val="74365184"/>
        <c:axId val="74366976"/>
      </c:barChart>
      <c:catAx>
        <c:axId val="74365184"/>
        <c:scaling>
          <c:orientation val="minMax"/>
        </c:scaling>
        <c:delete val="1"/>
        <c:axPos val="b"/>
        <c:numFmt formatCode="General" sourceLinked="1"/>
        <c:tickLblPos val="none"/>
        <c:crossAx val="74366976"/>
        <c:crosses val="autoZero"/>
        <c:auto val="1"/>
        <c:lblAlgn val="ctr"/>
        <c:lblOffset val="100"/>
      </c:catAx>
      <c:valAx>
        <c:axId val="74366976"/>
        <c:scaling>
          <c:orientation val="minMax"/>
        </c:scaling>
        <c:delete val="1"/>
        <c:axPos val="l"/>
        <c:numFmt formatCode="General" sourceLinked="1"/>
        <c:tickLblPos val="none"/>
        <c:crossAx val="743651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0157144848829431E-2"/>
          <c:y val="5.8789764100285163E-2"/>
          <c:w val="0.92909352664519218"/>
          <c:h val="0.6788096777125846"/>
        </c:manualLayout>
      </c:layout>
      <c:barChart>
        <c:barDir val="col"/>
        <c:grouping val="stacked"/>
        <c:dLbls/>
        <c:overlap val="100"/>
        <c:axId val="74377856"/>
        <c:axId val="75642368"/>
      </c:barChart>
      <c:catAx>
        <c:axId val="74377856"/>
        <c:scaling>
          <c:orientation val="minMax"/>
        </c:scaling>
        <c:delete val="1"/>
        <c:axPos val="b"/>
        <c:numFmt formatCode="General" sourceLinked="1"/>
        <c:tickLblPos val="none"/>
        <c:crossAx val="75642368"/>
        <c:crosses val="autoZero"/>
        <c:auto val="1"/>
        <c:lblAlgn val="ctr"/>
        <c:lblOffset val="100"/>
      </c:catAx>
      <c:valAx>
        <c:axId val="75642368"/>
        <c:scaling>
          <c:orientation val="minMax"/>
        </c:scaling>
        <c:delete val="1"/>
        <c:axPos val="l"/>
        <c:numFmt formatCode="General" sourceLinked="1"/>
        <c:tickLblPos val="none"/>
        <c:crossAx val="7437785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Бюджет</c:v>
                </c:pt>
              </c:strCache>
            </c:strRef>
          </c:tx>
          <c:spPr>
            <a:solidFill>
              <a:srgbClr val="8C27F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Лист1!$B$1:$G$1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2310</c:v>
                </c:pt>
                <c:pt idx="1">
                  <c:v>2321</c:v>
                </c:pt>
                <c:pt idx="2">
                  <c:v>2386</c:v>
                </c:pt>
                <c:pt idx="3">
                  <c:v>2434</c:v>
                </c:pt>
                <c:pt idx="4">
                  <c:v>2546</c:v>
                </c:pt>
                <c:pt idx="5">
                  <c:v>2656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3D-4E4C-AC7F-0AB583671946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Контракт</c:v>
                </c:pt>
              </c:strCache>
            </c:strRef>
          </c:tx>
          <c:spPr>
            <a:solidFill>
              <a:srgbClr val="FF33CC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Лист1!$B$1:$G$1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1173</c:v>
                </c:pt>
                <c:pt idx="1">
                  <c:v>1390</c:v>
                </c:pt>
                <c:pt idx="2">
                  <c:v>1570</c:v>
                </c:pt>
                <c:pt idx="3">
                  <c:v>1866</c:v>
                </c:pt>
                <c:pt idx="4">
                  <c:v>2248</c:v>
                </c:pt>
                <c:pt idx="5">
                  <c:v>2478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3D-4E4C-AC7F-0AB583671946}"/>
            </c:ext>
          </c:extLst>
        </c:ser>
        <c:dLbls/>
        <c:overlap val="100"/>
        <c:axId val="74543104"/>
        <c:axId val="74544640"/>
      </c:barChart>
      <c:catAx>
        <c:axId val="74543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544640"/>
        <c:crosses val="autoZero"/>
        <c:auto val="1"/>
        <c:lblAlgn val="ctr"/>
        <c:lblOffset val="100"/>
      </c:catAx>
      <c:valAx>
        <c:axId val="745446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45431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4568194345927417"/>
          <c:y val="0.82885036583236649"/>
          <c:w val="0.37307860558228662"/>
          <c:h val="0.11571928515879187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0.09184</cdr:x>
      <cdr:y>0.03226</cdr:y>
    </cdr:from>
    <cdr:to>
      <cdr:x>0.17616</cdr:x>
      <cdr:y>0.18898</cdr:y>
    </cdr:to>
    <cdr:sp macro="" textlink="">
      <cdr:nvSpPr>
        <cdr:cNvPr id="4" name="TextBox 10"/>
        <cdr:cNvSpPr txBox="1"/>
      </cdr:nvSpPr>
      <cdr:spPr>
        <a:xfrm xmlns:a="http://schemas.openxmlformats.org/drawingml/2006/main">
          <a:off x="648072" y="72008"/>
          <a:ext cx="595028" cy="3498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accent1">
              <a:shade val="50000"/>
            </a:scheme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3483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0.28571</cdr:x>
      <cdr:y>0.03226</cdr:y>
    </cdr:from>
    <cdr:to>
      <cdr:x>0.37003</cdr:x>
      <cdr:y>0.18898</cdr:y>
    </cdr:to>
    <cdr:sp macro="" textlink="">
      <cdr:nvSpPr>
        <cdr:cNvPr id="5" name="TextBox 10"/>
        <cdr:cNvSpPr txBox="1"/>
      </cdr:nvSpPr>
      <cdr:spPr>
        <a:xfrm xmlns:a="http://schemas.openxmlformats.org/drawingml/2006/main">
          <a:off x="2016224" y="72008"/>
          <a:ext cx="595028" cy="3498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3711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0.47959</cdr:x>
      <cdr:y>0.03226</cdr:y>
    </cdr:from>
    <cdr:to>
      <cdr:x>0.56391</cdr:x>
      <cdr:y>0.18898</cdr:y>
    </cdr:to>
    <cdr:sp macro="" textlink="">
      <cdr:nvSpPr>
        <cdr:cNvPr id="7" name="TextBox 10"/>
        <cdr:cNvSpPr txBox="1"/>
      </cdr:nvSpPr>
      <cdr:spPr>
        <a:xfrm xmlns:a="http://schemas.openxmlformats.org/drawingml/2006/main">
          <a:off x="3384376" y="72008"/>
          <a:ext cx="595028" cy="3498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3956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0.65306</cdr:x>
      <cdr:y>0.03226</cdr:y>
    </cdr:from>
    <cdr:to>
      <cdr:x>0.73738</cdr:x>
      <cdr:y>0.18898</cdr:y>
    </cdr:to>
    <cdr:sp macro="" textlink="">
      <cdr:nvSpPr>
        <cdr:cNvPr id="8" name="TextBox 10"/>
        <cdr:cNvSpPr txBox="1"/>
      </cdr:nvSpPr>
      <cdr:spPr>
        <a:xfrm xmlns:a="http://schemas.openxmlformats.org/drawingml/2006/main">
          <a:off x="4608512" y="72008"/>
          <a:ext cx="595028" cy="3498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4300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0.85714</cdr:x>
      <cdr:y>0.03226</cdr:y>
    </cdr:from>
    <cdr:to>
      <cdr:x>0.94146</cdr:x>
      <cdr:y>0.18898</cdr:y>
    </cdr:to>
    <cdr:sp macro="" textlink="">
      <cdr:nvSpPr>
        <cdr:cNvPr id="9" name="TextBox 10"/>
        <cdr:cNvSpPr txBox="1"/>
      </cdr:nvSpPr>
      <cdr:spPr>
        <a:xfrm xmlns:a="http://schemas.openxmlformats.org/drawingml/2006/main">
          <a:off x="6048672" y="72008"/>
          <a:ext cx="595028" cy="3498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4794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0.08824</cdr:x>
      <cdr:y>0</cdr:y>
    </cdr:from>
    <cdr:to>
      <cdr:x>0.16926</cdr:x>
      <cdr:y>0.14723</cdr:y>
    </cdr:to>
    <cdr:sp macro="" textlink="">
      <cdr:nvSpPr>
        <cdr:cNvPr id="2" name="TextBox 10"/>
        <cdr:cNvSpPr txBox="1"/>
      </cdr:nvSpPr>
      <cdr:spPr>
        <a:xfrm xmlns:a="http://schemas.openxmlformats.org/drawingml/2006/main">
          <a:off x="648072" y="0"/>
          <a:ext cx="595077" cy="3498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240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0.27451</cdr:x>
      <cdr:y>0</cdr:y>
    </cdr:from>
    <cdr:to>
      <cdr:x>0.35552</cdr:x>
      <cdr:y>0.14722</cdr:y>
    </cdr:to>
    <cdr:sp macro="" textlink="">
      <cdr:nvSpPr>
        <cdr:cNvPr id="3" name="TextBox 10"/>
        <cdr:cNvSpPr txBox="1"/>
      </cdr:nvSpPr>
      <cdr:spPr>
        <a:xfrm xmlns:a="http://schemas.openxmlformats.org/drawingml/2006/main">
          <a:off x="2016224" y="0"/>
          <a:ext cx="595004" cy="3498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219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0.47059</cdr:x>
      <cdr:y>0</cdr:y>
    </cdr:from>
    <cdr:to>
      <cdr:x>0.55161</cdr:x>
      <cdr:y>0.14722</cdr:y>
    </cdr:to>
    <cdr:sp macro="" textlink="">
      <cdr:nvSpPr>
        <cdr:cNvPr id="5" name="TextBox 10"/>
        <cdr:cNvSpPr txBox="1"/>
      </cdr:nvSpPr>
      <cdr:spPr>
        <a:xfrm xmlns:a="http://schemas.openxmlformats.org/drawingml/2006/main">
          <a:off x="3456384" y="0"/>
          <a:ext cx="595077" cy="3498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227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0.65686</cdr:x>
      <cdr:y>0</cdr:y>
    </cdr:from>
    <cdr:to>
      <cdr:x>0.73529</cdr:x>
      <cdr:y>0.14247</cdr:y>
    </cdr:to>
    <cdr:sp macro="" textlink="">
      <cdr:nvSpPr>
        <cdr:cNvPr id="6" name="TextBox 10"/>
        <cdr:cNvSpPr txBox="1"/>
      </cdr:nvSpPr>
      <cdr:spPr>
        <a:xfrm xmlns:a="http://schemas.openxmlformats.org/drawingml/2006/main">
          <a:off x="4824536" y="0"/>
          <a:ext cx="576064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239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0.85294</cdr:x>
      <cdr:y>0</cdr:y>
    </cdr:from>
    <cdr:to>
      <cdr:x>0.93137</cdr:x>
      <cdr:y>0.14247</cdr:y>
    </cdr:to>
    <cdr:sp macro="" textlink="">
      <cdr:nvSpPr>
        <cdr:cNvPr id="7" name="TextBox 10"/>
        <cdr:cNvSpPr txBox="1"/>
      </cdr:nvSpPr>
      <cdr:spPr>
        <a:xfrm xmlns:a="http://schemas.openxmlformats.org/drawingml/2006/main">
          <a:off x="6264696" y="-72008"/>
          <a:ext cx="576064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F6FC6">
              <a:shade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232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261A0A-E70C-450A-B907-3872B2DA4A2B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09DE79-A61B-49D8-A9F9-FD165EEC1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8C7FC7-A2EF-475F-BD39-8B068D175160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6FD47B-8968-4129-949B-73AA978B5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Ежегодными расходами,</a:t>
            </a:r>
            <a:r>
              <a:rPr lang="ru-RU" baseline="0" dirty="0" smtClean="0"/>
              <a:t> удельный вес которых составляет более 60% в структуре расходов, являются расходы на оплату труда и начисления на выплаты по оплате труда. В 2022г. произошло повышение данного показателя в связи с перераспределением расходов  по другим видам, и в абсолютной величине расходы на оплату труда и начисления на выплату по оплате труда выросли на 55 605,3 млн. руб. Другой существенной статьей являются прочие расходы, в том числе расходы на стипендиальное обеспечение, их удельный вес составляет 14.4%, по сравнению с 2021 он увеличился.  Наблюдается уменьшение статьи расходов на приобретение объектов нефинансовых активов по сравнению с 2021г, так как в 2021г. была выделена  целевая субсидия на закупку оборудования в </a:t>
            </a:r>
            <a:r>
              <a:rPr lang="ru-RU" baseline="0" dirty="0" err="1" smtClean="0"/>
              <a:t>симуляционном</a:t>
            </a:r>
            <a:r>
              <a:rPr lang="ru-RU" baseline="0" dirty="0" smtClean="0"/>
              <a:t> центре и оборудования системы контроля и управления доступом, системы охранного телевидения и системы освещения, в 2022г целевая субсидия учредителем на покупку оборудования не выделялась.</a:t>
            </a:r>
          </a:p>
          <a:p>
            <a:pPr eaLnBrk="1" hangingPunct="1">
              <a:spcBef>
                <a:spcPct val="0"/>
              </a:spcBef>
            </a:pPr>
            <a:endParaRPr lang="ru-RU" baseline="0" dirty="0" smtClean="0"/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A6C453-AFAC-467D-A82E-3752FF16DAF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данном</a:t>
            </a:r>
            <a:r>
              <a:rPr lang="ru-RU" baseline="0" dirty="0" smtClean="0"/>
              <a:t> слайде представлена динамика расходов в 2021 и 2022гг. в абсолютных величинах.</a:t>
            </a:r>
          </a:p>
          <a:p>
            <a:r>
              <a:rPr lang="ru-RU" baseline="0" dirty="0" smtClean="0"/>
              <a:t>По сравнению с 2021г.увеличились расходы на командировки, на содержание имущества, коммунальные расходы.</a:t>
            </a:r>
          </a:p>
          <a:p>
            <a:r>
              <a:rPr lang="ru-RU" baseline="0" dirty="0" smtClean="0"/>
              <a:t>В целом по Университету израсходовано в 2022г. Более 1 </a:t>
            </a:r>
            <a:r>
              <a:rPr lang="ru-RU" baseline="0" dirty="0" err="1" smtClean="0"/>
              <a:t>млр.руб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5463-C974-4035-B163-8D15417B8833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9327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</a:t>
            </a:r>
            <a:r>
              <a:rPr lang="ru-RU" baseline="0" dirty="0" smtClean="0"/>
              <a:t> данном слайде представлены подразделения, которым в 2022 г были приобретено оборудование, мебель на общую сумму свыше 500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</a:t>
            </a:r>
          </a:p>
          <a:p>
            <a:r>
              <a:rPr lang="ru-RU" dirty="0" smtClean="0"/>
              <a:t>( для института</a:t>
            </a:r>
            <a:r>
              <a:rPr lang="ru-RU" baseline="0" dirty="0" smtClean="0"/>
              <a:t> фармакологии и фармации-шкаф сушильный, ротационный </a:t>
            </a:r>
            <a:r>
              <a:rPr lang="ru-RU" baseline="0" dirty="0" err="1" smtClean="0"/>
              <a:t>испар</a:t>
            </a:r>
            <a:r>
              <a:rPr lang="ru-RU" baseline="0" dirty="0" smtClean="0"/>
              <a:t>.. </a:t>
            </a:r>
            <a:r>
              <a:rPr lang="ru-RU" baseline="0" dirty="0" err="1" smtClean="0"/>
              <a:t>итд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каф.медицибиологии</a:t>
            </a:r>
            <a:r>
              <a:rPr lang="ru-RU" baseline="0" dirty="0" smtClean="0"/>
              <a:t>- </a:t>
            </a:r>
            <a:r>
              <a:rPr lang="ru-RU" baseline="0" dirty="0" err="1" smtClean="0"/>
              <a:t>амплификатор,микроскопы,термостаты</a:t>
            </a:r>
            <a:r>
              <a:rPr lang="ru-RU" baseline="0" dirty="0" smtClean="0"/>
              <a:t>- для учебного проц., клиническая </a:t>
            </a:r>
            <a:r>
              <a:rPr lang="ru-RU" baseline="0" dirty="0" err="1" smtClean="0"/>
              <a:t>биох</a:t>
            </a:r>
            <a:r>
              <a:rPr lang="ru-RU" baseline="0" dirty="0" smtClean="0"/>
              <a:t>- столы стулья для лабораторий, </a:t>
            </a:r>
            <a:r>
              <a:rPr lang="ru-RU" baseline="0" dirty="0" err="1" smtClean="0"/>
              <a:t>аквадистилятор</a:t>
            </a:r>
            <a:r>
              <a:rPr lang="ru-RU" baseline="0" dirty="0" smtClean="0"/>
              <a:t>, кафедра анатомии- </a:t>
            </a:r>
            <a:r>
              <a:rPr lang="ru-RU" baseline="0" dirty="0" err="1" smtClean="0"/>
              <a:t>маникены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тренажоры</a:t>
            </a:r>
            <a:r>
              <a:rPr lang="ru-RU" baseline="0" dirty="0" smtClean="0"/>
              <a:t> для </a:t>
            </a:r>
            <a:r>
              <a:rPr lang="ru-RU" baseline="0" dirty="0" err="1" smtClean="0"/>
              <a:t>уч.проц</a:t>
            </a:r>
            <a:r>
              <a:rPr lang="ru-RU" baseline="0" dirty="0" smtClean="0"/>
              <a:t>., каф </a:t>
            </a:r>
            <a:r>
              <a:rPr lang="ru-RU" baseline="0" dirty="0" err="1" smtClean="0"/>
              <a:t>тер.стом</a:t>
            </a:r>
            <a:r>
              <a:rPr lang="ru-RU" baseline="0" dirty="0" smtClean="0"/>
              <a:t>- Пак+, </a:t>
            </a:r>
            <a:r>
              <a:rPr lang="ru-RU" baseline="0" dirty="0" err="1" smtClean="0"/>
              <a:t>радиофизиограф</a:t>
            </a:r>
            <a:r>
              <a:rPr lang="ru-RU" baseline="0" dirty="0" smtClean="0"/>
              <a:t>, аппарат </a:t>
            </a:r>
            <a:r>
              <a:rPr lang="ru-RU" baseline="0" dirty="0" err="1" smtClean="0"/>
              <a:t>ренген</a:t>
            </a:r>
            <a:r>
              <a:rPr lang="ru-RU" baseline="0" dirty="0" smtClean="0"/>
              <a:t>_, отдел истории медицины- стенды, </a:t>
            </a:r>
            <a:r>
              <a:rPr lang="ru-RU" baseline="0" dirty="0" err="1" smtClean="0"/>
              <a:t>акушество</a:t>
            </a:r>
            <a:r>
              <a:rPr lang="ru-RU" baseline="0" dirty="0" smtClean="0"/>
              <a:t>-тренажеры и модели)</a:t>
            </a:r>
          </a:p>
          <a:p>
            <a:r>
              <a:rPr lang="ru-RU" baseline="0" dirty="0" smtClean="0"/>
              <a:t>Кроме того было приобретено оборудования для  обеспечения противопожарной защиты для общежитий и хостелов, административного корпуса, морфологического корпуса.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9495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Средняя заработная</a:t>
            </a:r>
            <a:r>
              <a:rPr lang="ru-RU" baseline="0" dirty="0" smtClean="0"/>
              <a:t> плата работников Университета составила 74 399,40 руб. Данные по категориям представлены в соответствии с дорожной картой. В соответствии с Указом Президента  в течении всего 2022г. проводится ежемесячный мониторинг заработной платы. Фактические показатели соотношения средней заработной платы в Университете по категориям персонала к среднемесячной заработной плате в Архангельской области соответствуют показателям «дорожной карты». Достичь этого показателя стало возможным и путем выплат в рамках «Эффективного контракта».</a:t>
            </a:r>
            <a:endParaRPr lang="ru-RU" dirty="0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73E382-BA24-4E32-81AD-6A3062A45A5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По результатам работы в 2022г на выплаты в рамках «эффективного контракта» было</a:t>
            </a:r>
            <a:r>
              <a:rPr lang="ru-RU" baseline="0" dirty="0" smtClean="0"/>
              <a:t> выделено более 21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., стоимость балла составила  953 руб.</a:t>
            </a:r>
            <a:endParaRPr 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18D7E9-AEB6-4889-9590-B299AC952D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Размеры стипендии представлены на данном слайде. Их показатели меняются в зависимости от финансирования</a:t>
            </a:r>
            <a:r>
              <a:rPr lang="ru-RU" baseline="0" dirty="0" smtClean="0"/>
              <a:t> и количества стипендиатов. В 202г. финансирование на стипендиальное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8923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программам</a:t>
            </a:r>
            <a:r>
              <a:rPr lang="ru-RU" baseline="0" dirty="0" smtClean="0"/>
              <a:t> среднего профессионального образования отличаются от высшего </a:t>
            </a:r>
            <a:r>
              <a:rPr lang="ru-RU" baseline="0" dirty="0" err="1" smtClean="0"/>
              <a:t>образованияони</a:t>
            </a:r>
            <a:r>
              <a:rPr lang="ru-RU" baseline="0" dirty="0" smtClean="0"/>
              <a:t> существенно меньше, но не ниже нормативов также установленных Правительством Российской Федерации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571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Фактические расходы по стипендиям  и пособиям  обучающимся составили</a:t>
            </a:r>
            <a:r>
              <a:rPr lang="ru-RU" baseline="0" dirty="0" smtClean="0"/>
              <a:t> более 169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.. Из них на материальную помощь социальную поддержку обучающимся  было израсходовано более   5,2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6263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 текущий 2022г. утверждено следующее финансовое обеспечение</a:t>
            </a:r>
            <a:r>
              <a:rPr lang="ru-RU" baseline="0" dirty="0" smtClean="0"/>
              <a:t> с учетом остатков. </a:t>
            </a:r>
            <a:r>
              <a:rPr lang="ru-RU" b="1" baseline="0" dirty="0" smtClean="0"/>
              <a:t>На выполнение государственного задания  </a:t>
            </a:r>
            <a:r>
              <a:rPr lang="ru-RU" baseline="0" dirty="0" smtClean="0"/>
              <a:t>по разделу образование 703 млн. 263тыс, руб. , по разделу Наука- 20 млн. 522 </a:t>
            </a:r>
            <a:r>
              <a:rPr lang="ru-RU" baseline="0" dirty="0" err="1" smtClean="0"/>
              <a:t>тыс.руб</a:t>
            </a:r>
            <a:r>
              <a:rPr lang="ru-RU" b="1" baseline="0" dirty="0" smtClean="0"/>
              <a:t>., целевые субсидии </a:t>
            </a:r>
            <a:r>
              <a:rPr lang="ru-RU" baseline="0" dirty="0" smtClean="0"/>
              <a:t>– на выплату стипендии 179 млн.749,5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</a:t>
            </a:r>
            <a:r>
              <a:rPr lang="ru-RU" b="1" baseline="0" dirty="0" smtClean="0"/>
              <a:t>собственные средства</a:t>
            </a:r>
            <a:r>
              <a:rPr lang="ru-RU" baseline="0" dirty="0" smtClean="0"/>
              <a:t>- по разделу образования-  551млн. 107,1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  наука- 116 млн. 175,4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  на медицинскую деятельность -  19 млн.239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..  </a:t>
            </a:r>
            <a:r>
              <a:rPr lang="ru-RU" b="1" baseline="0" dirty="0" smtClean="0"/>
              <a:t>И в рамках обязательного медицинского страхования </a:t>
            </a:r>
            <a:r>
              <a:rPr lang="ru-RU" baseline="0" dirty="0" smtClean="0"/>
              <a:t>– всего 9 млн.43тыс.руб.   Целевой субсидии на приобретение основных средств и проведения капитального ремонта на настоящий момент не выделено.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119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текущий 2022г. утверждено следующее финансовое обеспечение</a:t>
            </a:r>
            <a:r>
              <a:rPr lang="ru-RU" baseline="0" dirty="0" smtClean="0"/>
              <a:t> с учетом остатков. </a:t>
            </a:r>
            <a:r>
              <a:rPr lang="ru-RU" b="1" baseline="0" dirty="0" smtClean="0"/>
              <a:t>На выполнение государственного задания  </a:t>
            </a:r>
            <a:r>
              <a:rPr lang="ru-RU" baseline="0" dirty="0" smtClean="0"/>
              <a:t>по разделу образование 703 млн. 263тыс, руб. , по разделу Наука- 20 млн. 522 </a:t>
            </a:r>
            <a:r>
              <a:rPr lang="ru-RU" baseline="0" dirty="0" err="1" smtClean="0"/>
              <a:t>тыс.руб</a:t>
            </a:r>
            <a:r>
              <a:rPr lang="ru-RU" b="1" baseline="0" dirty="0" smtClean="0"/>
              <a:t>., целевые субсидии </a:t>
            </a:r>
            <a:r>
              <a:rPr lang="ru-RU" baseline="0" dirty="0" smtClean="0"/>
              <a:t>– на выплату стипендии 178 млн.775,6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</a:t>
            </a:r>
            <a:r>
              <a:rPr lang="ru-RU" b="1" baseline="0" dirty="0" smtClean="0"/>
              <a:t>собственные средства</a:t>
            </a:r>
            <a:r>
              <a:rPr lang="ru-RU" baseline="0" dirty="0" smtClean="0"/>
              <a:t>- по разделу образования-  551млн. 107,1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  наука- 116 млн. 175,4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.,   на медицинскую деятельность -  19 млн.239 </a:t>
            </a:r>
            <a:r>
              <a:rPr lang="ru-RU" baseline="0" dirty="0" err="1" smtClean="0"/>
              <a:t>тыс.руб</a:t>
            </a:r>
            <a:r>
              <a:rPr lang="ru-RU" baseline="0" dirty="0" smtClean="0"/>
              <a:t>..  </a:t>
            </a:r>
            <a:r>
              <a:rPr lang="ru-RU" b="1" baseline="0" dirty="0" smtClean="0"/>
              <a:t>И в рамках обязательного медицинского страхования </a:t>
            </a:r>
            <a:r>
              <a:rPr lang="ru-RU" baseline="0" dirty="0" smtClean="0"/>
              <a:t>– всего 9 млн.43тыс.руб.   Целевой субсидии на приобретение основных средств и проведения капитального ремонта на настоящий момент не выделено.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775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 В</a:t>
            </a:r>
            <a:r>
              <a:rPr lang="ru-RU" baseline="0" dirty="0" smtClean="0"/>
              <a:t> финансировании Университета выделяются 4 источника финансирования: субсидии на государственное задание по разделам образование и наука , целевые субсидии, собственные средства и средства обязательного медицинского страхования. В последние пять лет консолидированный бюджет Университета превышает 1 </a:t>
            </a:r>
            <a:r>
              <a:rPr lang="ru-RU" baseline="0" dirty="0" err="1" smtClean="0"/>
              <a:t>млрд.руб</a:t>
            </a:r>
            <a:r>
              <a:rPr lang="ru-RU" baseline="0" dirty="0" smtClean="0"/>
              <a:t>., что позволило Университету участвовать в программе стратегического академического  лидерства  Приоритет 2030. По состоянию на 01.01.2023 года консолидированный бюджет Университета составил 1 397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.,, исполнение плана составило 96,7%</a:t>
            </a: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193339-D766-4C6A-970C-AEEC44201C0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В общей структуре доходов</a:t>
            </a:r>
            <a:r>
              <a:rPr lang="ru-RU" baseline="0" dirty="0" smtClean="0"/>
              <a:t> Университета объем доведенных средств в рамках реализации государственного задания составил  650,3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., </a:t>
            </a:r>
            <a:r>
              <a:rPr lang="ru-RU" baseline="0" dirty="0" err="1" smtClean="0"/>
              <a:t>т.е</a:t>
            </a:r>
            <a:r>
              <a:rPr lang="ru-RU" baseline="0" dirty="0" smtClean="0"/>
              <a:t> 46,6%от общего объема поступивших средств. Средства  по целевым субсидиям составили  211 млн. руб., в процентном соотношении  составили 15.01% от общего объема поступивших средств. А доля средств от приносящей доход деятельности составила 37,7 %от общего объема</a:t>
            </a:r>
            <a:endParaRPr lang="ru-RU" dirty="0" smtClean="0"/>
          </a:p>
          <a:p>
            <a:pPr eaLnBrk="1" hangingPunct="1">
              <a:spcBef>
                <a:spcPct val="0"/>
              </a:spcBef>
            </a:pPr>
            <a:r>
              <a:rPr lang="ru-RU" baseline="0" dirty="0" smtClean="0"/>
              <a:t>В динамики наблюдается  стабильный рост  выделения субсидий на государственное задание , а также доходов по собственным доходам университета.  В отчетном периоде собственные доходы Университета составили  527,1 млн. руб., что на 85,3 млн. руб. больше , чем в 2021г. Увеличение средств связано с финансированием гранта Правительством Архангельской области по программе стратегического лидерства Приоритет2030</a:t>
            </a:r>
            <a:endParaRPr lang="ru-RU" dirty="0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574AE8-34CD-4013-886E-428B2534BAA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Значительную долю</a:t>
            </a:r>
            <a:r>
              <a:rPr lang="ru-RU" baseline="0" dirty="0" smtClean="0"/>
              <a:t> в структуре поступлений занимает доход от образовательной и научно-исследовательской  деятельности - 88%.  Доходы по не основным видам деятельности составили  12 % от общего объема поступлений.</a:t>
            </a:r>
          </a:p>
          <a:p>
            <a:r>
              <a:rPr lang="ru-RU" baseline="0" dirty="0" smtClean="0"/>
              <a:t>По образовательной деятельности по сравнению с 2021г наблюдается снижение кассовых доходов на  4,7 </a:t>
            </a:r>
            <a:r>
              <a:rPr lang="ru-RU" baseline="0" dirty="0" err="1" smtClean="0"/>
              <a:t>млн.руб</a:t>
            </a:r>
            <a:r>
              <a:rPr lang="ru-RU" baseline="0" dirty="0" smtClean="0"/>
              <a:t>. . Одним из факторов снижения является уменьшение количества обучающихся по программам дополнительного профессионального образования. По научно-исследовательской деятельности рост дохода наблюдается более чем в 2,5раза , в основном за счет гранта с Правительством Архангельской области.    Выполнение плана по доходам от собственных средств Университета составило 91,7%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5463-C974-4035-B163-8D15417B883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Приведенный контингент обучающихся по программам высшего образования</a:t>
            </a:r>
            <a:r>
              <a:rPr lang="ru-RU" baseline="0" dirty="0" smtClean="0"/>
              <a:t> и среднего профессионального образования представлен в данном слайде. Из него видно , что количество студентов по программам высшего образования увеличивается с каждым годом, положительным моментом является увеличение количества студентов на платной основе ( иностранные студенты) . По </a:t>
            </a:r>
            <a:r>
              <a:rPr lang="ru-RU" baseline="0" dirty="0" err="1" smtClean="0"/>
              <a:t>програмам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Спо</a:t>
            </a:r>
            <a:r>
              <a:rPr lang="ru-RU" baseline="0" dirty="0" smtClean="0"/>
              <a:t> наблюдается уменьшение студентов на платной основе.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175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</a:t>
            </a:r>
            <a:r>
              <a:rPr lang="ru-RU" baseline="0" dirty="0" smtClean="0"/>
              <a:t> следующем слайде представлены доходы кафедр в динамики в 2021 и 2022г. У многих кафедр заметна положительная динамика в увеличение доходов по сравнению с 2022г.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6053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Представлены гранты и проекты, по которым Университет получил денежные средства в 2022г.,</a:t>
            </a:r>
            <a:r>
              <a:rPr lang="ru-RU" baseline="0" dirty="0" smtClean="0"/>
              <a:t> в результате Университет смог выполнить показатель стратегического лидерства Приоритет-2030. Доходы Университета в 2022 гот научно-исследовательских работ составили более 9% от общего консолидированного бюджета.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FD47B-8968-4129-949B-73AA978B58B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9F50C-A557-42D0-9A6F-A595C651D027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10C91-974C-4B3C-919E-262DECC5BB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061BB-546E-4ADC-B69B-3BEF180F718B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D7FE7-4C99-437F-B229-3E3A843AF0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FBF4CC-C7DD-4876-87EF-17C8D7743601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B969E-1BF6-4780-BF6A-7787E40C18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5B0633-DA97-47C6-9C98-8C772583DE7C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32A53-89A3-48F7-B1AF-48D2E1BEFD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16E05-FD5C-4368-8CF6-E51D438BDD2A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F86FD-96C3-4766-89F0-D3E455880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99038-F706-4432-9F20-D7E19E2F7AEF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7867-360B-4F56-AC08-A43ACD7C56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FBEF0E-16F8-477F-A9C4-06583870CF06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7CAD8-0429-4D2E-BDB8-1DFFB32E20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EBB57A-B29C-47D4-AF4F-09ECAE5460A7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6002D-B3D3-4E4B-890A-F9815CE877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1D2E7-BCEB-4D3C-8450-CEDF8244E96F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5E673-EDFF-4F89-9D0D-521D82B18F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0622D-D1D9-48EA-883D-233367AC1FF9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13017-AB2B-4B00-ABCC-4F218797A6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8C486-DED1-47DF-BB62-B64329E5CF15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1095D-1B03-4263-B25B-680F5628DA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AAE2DE1-58B2-4F93-88AB-533550443659}" type="datetimeFigureOut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E3AEC0F-9717-43D0-B222-72F890DAB4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2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980728"/>
            <a:ext cx="6912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pPr algn="ctr">
              <a:lnSpc>
                <a:spcPct val="150000"/>
              </a:lnSpc>
            </a:pP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ФИНАНСОВО-ЭКОНОМИЧЕСКОЙ ДЕЯТЕЛЬНОСТИ УНИВЕРСИТЕТА </a:t>
            </a:r>
          </a:p>
          <a:p>
            <a:pPr algn="ctr">
              <a:lnSpc>
                <a:spcPct val="150000"/>
              </a:lnSpc>
            </a:pP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</a:t>
            </a:r>
            <a:r>
              <a:rPr lang="en-US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 </a:t>
            </a:r>
          </a:p>
          <a:p>
            <a:pPr algn="ctr">
              <a:lnSpc>
                <a:spcPct val="150000"/>
              </a:lnSpc>
            </a:pP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ОСНОВНЫЕ НАПРАВЛЕНИЯ</a:t>
            </a:r>
          </a:p>
          <a:p>
            <a:pPr algn="ctr">
              <a:lnSpc>
                <a:spcPct val="150000"/>
              </a:lnSpc>
            </a:pP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en-US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2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7695" y="6165304"/>
            <a:ext cx="1395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Архангельск, </a:t>
            </a:r>
          </a:p>
          <a:p>
            <a:pPr algn="ctr"/>
            <a:r>
              <a:rPr lang="ru-RU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  <a:endParaRPr lang="ru-RU" sz="16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0600" y="4941168"/>
            <a:ext cx="3563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Главный бухгалтер Глазова Е.Л.</a:t>
            </a:r>
            <a:endParaRPr lang="ru-RU" sz="16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1800200" cy="1800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376457" y="44624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60648"/>
            <a:ext cx="86409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структуры </a:t>
            </a:r>
            <a:r>
              <a:rPr lang="ru-RU" sz="21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университета </a:t>
            </a:r>
            <a:r>
              <a:rPr lang="ru-RU" sz="21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2017-20</a:t>
            </a:r>
            <a:r>
              <a:rPr lang="en-US" sz="21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гг., </a:t>
            </a:r>
            <a:r>
              <a:rPr lang="ru-RU" sz="21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(%) </a:t>
            </a:r>
          </a:p>
        </p:txBody>
      </p:sp>
      <p:sp>
        <p:nvSpPr>
          <p:cNvPr id="8195" name="TextBox 7"/>
          <p:cNvSpPr txBox="1">
            <a:spLocks noChangeArrowheads="1"/>
          </p:cNvSpPr>
          <p:nvPr/>
        </p:nvSpPr>
        <p:spPr bwMode="auto">
          <a:xfrm>
            <a:off x="2218195" y="-36513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pic>
        <p:nvPicPr>
          <p:cNvPr id="819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0"/>
            <a:ext cx="829121" cy="82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xmlns="" val="3263185100"/>
              </p:ext>
            </p:extLst>
          </p:nvPr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6" y="404664"/>
            <a:ext cx="820891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50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университета в 2021-2022 гг. (  тыс. руб.) </a:t>
            </a:r>
            <a:endParaRPr lang="ru-RU" sz="195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-36676"/>
            <a:ext cx="7077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Северный государственный медицинский университет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8105245"/>
              </p:ext>
            </p:extLst>
          </p:nvPr>
        </p:nvGraphicFramePr>
        <p:xfrm>
          <a:off x="107504" y="1268760"/>
          <a:ext cx="8856984" cy="5941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1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70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Статья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 расходов,</a:t>
                      </a:r>
                      <a:r>
                        <a:rPr lang="ru-RU" b="1" baseline="0" dirty="0" smtClean="0"/>
                        <a:t> из них: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1 286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645,1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317 663,9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Оплата труда и начисления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962,3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806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567,6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605,3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Командировки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2 297,2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5 681 ,4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384,0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06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Услуги связи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2 514,8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2 675,0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Транспортные услуги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450,2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486,7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Коммунальные услуги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48 498,1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212,3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0 714,1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Содержание имущества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658,4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825,4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167,0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Повышение квалификации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2 104,7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1 003,5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101,2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Прочие работы (услуги)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64 649,1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69 576,4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927,3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Прочие расходы, в </a:t>
                      </a:r>
                      <a:r>
                        <a:rPr lang="ru-RU" sz="1700" dirty="0" err="1" smtClean="0"/>
                        <a:t>т.ч</a:t>
                      </a:r>
                      <a:r>
                        <a:rPr lang="ru-RU" sz="1700" dirty="0"/>
                        <a:t>:</a:t>
                      </a:r>
                      <a:endParaRPr lang="en-US" sz="17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179 221,5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182 765,3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543,8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en-US" sz="1700" baseline="0" dirty="0" smtClean="0"/>
                        <a:t>  - </a:t>
                      </a:r>
                      <a:r>
                        <a:rPr lang="ru-RU" sz="1700" baseline="0" dirty="0" smtClean="0"/>
                        <a:t>стипендии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333,0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164 328,9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995,9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57124051"/>
                  </a:ext>
                </a:extLst>
              </a:tr>
              <a:tr h="37280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Уплата налогов, сбор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7 108,8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7 093,6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70075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Увеличение</a:t>
                      </a:r>
                      <a:r>
                        <a:rPr lang="ru-RU" sz="1700" baseline="0" dirty="0" smtClean="0"/>
                        <a:t> стоимости основных средств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93 850,0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46 049,4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-47 800,6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12824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Увеличение стоимости материальных запасов</a:t>
                      </a:r>
                      <a:endParaRPr lang="ru-RU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29 330,0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727,3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602,7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5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60648"/>
            <a:ext cx="936104" cy="936104"/>
          </a:xfrm>
          <a:prstGeom prst="rect">
            <a:avLst/>
          </a:prstGeom>
          <a:noFill/>
        </p:spPr>
      </p:pic>
      <p:sp>
        <p:nvSpPr>
          <p:cNvPr id="2" name="Стрелка вверх 1"/>
          <p:cNvSpPr/>
          <p:nvPr/>
        </p:nvSpPr>
        <p:spPr>
          <a:xfrm>
            <a:off x="8676456" y="1700808"/>
            <a:ext cx="216024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46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548680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Приобретение основных средств </a:t>
            </a:r>
            <a:r>
              <a:rPr lang="ru-RU" sz="24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2022 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0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936104" cy="936104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9607811"/>
              </p:ext>
            </p:extLst>
          </p:nvPr>
        </p:nvGraphicFramePr>
        <p:xfrm>
          <a:off x="1115616" y="1412775"/>
          <a:ext cx="7488832" cy="449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0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6438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Подразделение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4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Институт фармакологии и фармации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2 151 869,17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Медицинской биологии и генетики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1 463 900,00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20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Клинической биохимии, микробиологии и лабораторной диагностики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337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65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Информационно-вычислительный центр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1 047 837,04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48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Анатомии  человека и оперативной хирургии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891 078,00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48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Терапевтической стоматологии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702 283,00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17129968"/>
                  </a:ext>
                </a:extLst>
              </a:tr>
              <a:tr h="3948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истории медицины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678 230,00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039229"/>
                  </a:ext>
                </a:extLst>
              </a:tr>
              <a:tr h="3948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Акушерства и гинекологии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669 535,00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143783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21739"/>
            <a:ext cx="81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средней заработной 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категориям персонала</a:t>
            </a:r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2339752" y="0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7076349"/>
              </p:ext>
            </p:extLst>
          </p:nvPr>
        </p:nvGraphicFramePr>
        <p:xfrm>
          <a:off x="216023" y="1073723"/>
          <a:ext cx="8820473" cy="375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1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25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68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36403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 персонала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г.,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г.,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2022г. , рублей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% от средней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/пл. по региону в 2022 г.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Норматив, установленный в «дорожной карте»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37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по Архангельской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44776,72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48660,00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54 319,50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8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Среднемесячная заработная плата работников университета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61 872,00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67 964,00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74 399,40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57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ППС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90 442,00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99 215,00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109 982,05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202,54</a:t>
                      </a:r>
                      <a:endParaRPr lang="ru-RU" sz="17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 ОСПО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56 784,00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61 337,00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65 253,00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120,12</a:t>
                      </a:r>
                      <a:endParaRPr lang="ru-RU" sz="17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0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Научные работники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99 328,00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109 661,00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119 308,00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219,64</a:t>
                      </a:r>
                      <a:endParaRPr lang="ru-RU" sz="17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930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624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113" y="188640"/>
            <a:ext cx="80645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Эффективный контракт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0313091"/>
              </p:ext>
            </p:extLst>
          </p:nvPr>
        </p:nvGraphicFramePr>
        <p:xfrm>
          <a:off x="107504" y="599648"/>
          <a:ext cx="7965432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3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635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90554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 в 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 полугодии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во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 полугодии 2017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 2018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 2019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 2020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 202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итогам работы в 202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24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преподавателей, 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получающих  стимулирующие выплаты по ЭК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6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научных сотрудников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получающих  стимулирующие выплаты по ЭК</a:t>
                      </a:r>
                      <a:endParaRPr lang="ru-RU" sz="1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575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баллов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набранных </a:t>
                      </a:r>
                      <a:r>
                        <a:rPr lang="ru-RU" sz="1000" b="1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ППС</a:t>
                      </a:r>
                      <a:endParaRPr lang="ru-RU" sz="1000" b="1" i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7 133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6 770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14 048,8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24 412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607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20 777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57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баллов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набранных  </a:t>
                      </a:r>
                      <a:r>
                        <a:rPr lang="ru-RU" sz="1000" b="1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научными сотрудниками</a:t>
                      </a:r>
                      <a:endParaRPr lang="ru-RU" sz="1000" b="1" i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986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1 361,9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554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2 071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1 795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1 686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1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Стоимость одного балла,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350,00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443,00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925,00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933,00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940,00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951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953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1572">
                <a:tc>
                  <a:txBody>
                    <a:bodyPr/>
                    <a:lstStyle/>
                    <a:p>
                      <a:pPr algn="ctr"/>
                      <a:r>
                        <a:rPr lang="ru-RU" sz="1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выплат всего  за период, руб.</a:t>
                      </a:r>
                      <a:endParaRPr lang="ru-RU" sz="1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2 500 000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3 437 000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14 260 000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19 270 000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24 897 000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23 206 302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21 407 000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216">
                <a:tc>
                  <a:txBody>
                    <a:bodyPr/>
                    <a:lstStyle/>
                    <a:p>
                      <a:pPr algn="ctr"/>
                      <a:r>
                        <a:rPr lang="ru-RU" sz="1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Максимальная выплата ППС в месяц, руб.</a:t>
                      </a:r>
                      <a:endParaRPr lang="ru-RU" sz="1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18 608,00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34 046,00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54 829,38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80 214,68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89 535,00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126 324,50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84 102,25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13389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90" name="TextBox 6"/>
          <p:cNvSpPr txBox="1">
            <a:spLocks noChangeArrowheads="1"/>
          </p:cNvSpPr>
          <p:nvPr/>
        </p:nvSpPr>
        <p:spPr bwMode="auto">
          <a:xfrm>
            <a:off x="2218195" y="-77906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87015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Стипендиальное обеспечение в 2022 г., руб.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-99392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4923718"/>
              </p:ext>
            </p:extLst>
          </p:nvPr>
        </p:nvGraphicFramePr>
        <p:xfrm>
          <a:off x="1115615" y="764705"/>
          <a:ext cx="7272809" cy="5976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7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стипендии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Февраль-май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Июнь- август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Сентябрь-декабрь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«5»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4 620,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4470,00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470,00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4 620,00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«4 и 5»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250,40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112,40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112,40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4 278,00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«4»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696,00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3 576,00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3 576,00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3 720,00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  - за учебу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520,00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710,00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710,00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11 240,00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 – за науку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920,00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470,00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470,00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13 470,00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67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 – за общественную и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спортивную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830,00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10 190,00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9 280,00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Стипендия 1 курсу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448,00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448,00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272,80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536,00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296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296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4 440,00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7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 социальная 1,2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курсу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660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12 660,00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920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920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7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Ординаторы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360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600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67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Аспиранты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700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11 960,00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19872" y="404664"/>
            <a:ext cx="2364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Высшее образование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213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37504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Стипендиальное обеспечение в 2022 г., руб.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-99392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3960790"/>
              </p:ext>
            </p:extLst>
          </p:nvPr>
        </p:nvGraphicFramePr>
        <p:xfrm>
          <a:off x="1115615" y="1437104"/>
          <a:ext cx="6912769" cy="1991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7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68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7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стипендии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Февраль-август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Сентябрь-декабрь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«5»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355,0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355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850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«4 и 5», «4»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1 884,00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1 884,00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2 280,00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Стипендия 1 курсу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1 680,00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85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1 920,00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1 920,00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2 328,00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09857" y="971436"/>
            <a:ext cx="438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Среднее профессиональное образование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964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26064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стипендиального фонда в 2021/2022 г., тыс.руб.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0203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0497406"/>
              </p:ext>
            </p:extLst>
          </p:nvPr>
        </p:nvGraphicFramePr>
        <p:xfrm>
          <a:off x="1115616" y="1196751"/>
          <a:ext cx="7776864" cy="6038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9878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стипендии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обучающихся, получающих выплаты в среднем в месяц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стипендия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1 3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82/1366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51 215,0/50 770,94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889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Академическая стипендия ординаторам, аспирантам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245/278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893,20/40987,32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стипендия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583/765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32 090,0/35 632,47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889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 академическая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стипендия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133/135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18 097,9/17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770,28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889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стипендия в п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овышенном размере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136/138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16 503,7/18 605,10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Материальная поддержка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42/33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5 414,20/5 221,00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Стипендия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Правительства РФ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6/5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301,8/315,64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Стипендия Президента РФ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4/4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200,1/232,32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71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163 715,9/169 535,07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290203" y="-36513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pic>
        <p:nvPicPr>
          <p:cNvPr id="5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15617" y="1196752"/>
          <a:ext cx="7848871" cy="411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088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заключенных контрактов, договоров, сделок, шт.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786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778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Общая стоимость предложений</a:t>
                      </a:r>
                      <a:r>
                        <a:rPr lang="ru-RU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университета, руб.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278 104 137,97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360 813 715,11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Общая стоимость предложений победителей торгов и других способов размещения заказов, руб. 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255 085 211,43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312 411 741,64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Экономия, руб.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23 018 926,54 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48 401 973,47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42" y="446757"/>
            <a:ext cx="820896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Осуществление закупок в 2020-2021 гг.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33265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ПФХД по доходам на 2023 г. (тыс.руб.) </a:t>
            </a:r>
          </a:p>
          <a:p>
            <a:pPr algn="ctr"/>
            <a:endParaRPr lang="ru-RU" sz="2200" b="1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11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4550294"/>
              </p:ext>
            </p:extLst>
          </p:nvPr>
        </p:nvGraphicFramePr>
        <p:xfrm>
          <a:off x="1043608" y="929749"/>
          <a:ext cx="7992887" cy="560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4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5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9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12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12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52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12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591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88506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(0706,0705,0704)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Наука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(0908)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Медицина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(0902)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Целевая субсидия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634">
                <a:tc>
                  <a:txBody>
                    <a:bodyPr/>
                    <a:lstStyle/>
                    <a:p>
                      <a:pPr algn="ctr"/>
                      <a:r>
                        <a:rPr lang="ru-RU" sz="17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</a:t>
                      </a:r>
                      <a:endParaRPr lang="ru-RU" sz="17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689 250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508 008,2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20 516,1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179 749,5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0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Медицинские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услуги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договорам  ОМС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7 467,6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85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Платные медицинские услуги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19 000,0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75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Арендная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4 832,6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00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Гранты, проекты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00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доходы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4 400,0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00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Остатки на 01.01.23</a:t>
                      </a:r>
                      <a:endParaRPr lang="ru-RU" sz="1500" b="0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14 013,2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33 866,3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112 025,4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1 575,4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74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700" b="1" i="0" u="none" strike="noStrike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 учетом остатков)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703 263,6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551 107,1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20 522,8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116 175,4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9 043,0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19 239,0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179 749,5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60648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финансово-экономической деятельности в 20</a:t>
            </a:r>
            <a:r>
              <a:rPr lang="en-US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1052736"/>
            <a:ext cx="8280920" cy="6074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4000"/>
              </a:lnSpc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Формирование Плана финансово-хозяйственной деятельности на 20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г. в соответствии с новыми требованиями и порядком, утвержденным Министерством здравоохранения РФ. </a:t>
            </a:r>
          </a:p>
          <a:p>
            <a:pPr marL="342900" indent="-342900" algn="just">
              <a:lnSpc>
                <a:spcPct val="114000"/>
              </a:lnSpc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Осуществление внутренних контрольных мероприятий за формированием фактов хозяйственной жизни университета и проведение анализа соответствия их требованиям Федерального законодательства и локальным нормативным актам университета, а также за эффективным и правомерным использованием финансовых и нефинансовых ресурсов. </a:t>
            </a:r>
          </a:p>
          <a:p>
            <a:pPr marL="342900" indent="-342900" algn="just">
              <a:lnSpc>
                <a:spcPct val="114000"/>
              </a:lnSpc>
              <a:buFontTx/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Совершенствование системы среднесрочного финансово-экономического прогнозирования для своевременного принятия решений о перераспределении ресурсов на наиболее перспективные направления.</a:t>
            </a:r>
          </a:p>
          <a:p>
            <a:pPr marL="342900" indent="-342900" algn="just">
              <a:lnSpc>
                <a:spcPct val="114000"/>
              </a:lnSpc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Соблюдение режима экономии материальных, денежных и трудовых ресурсов. </a:t>
            </a: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14000"/>
              </a:lnSpc>
              <a:buFontTx/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Повышение качества планирования, учета и отчетности. </a:t>
            </a:r>
          </a:p>
          <a:p>
            <a:pPr marL="342900" indent="-342900" algn="just">
              <a:lnSpc>
                <a:spcPct val="114000"/>
              </a:lnSpc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Сокращение дебиторской и кредиторской задолженности внешних и внутренних контрагентов по всем направлениям деятельности. </a:t>
            </a:r>
          </a:p>
          <a:p>
            <a:pPr marL="342900" indent="-342900" algn="just">
              <a:lnSpc>
                <a:spcPct val="114000"/>
              </a:lnSpc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Совершенствование системы оплаты труда и стимулирования работников университета в соответствии с Указами Президента РФ.</a:t>
            </a:r>
          </a:p>
          <a:p>
            <a:pPr marL="342900" indent="-342900" algn="just">
              <a:lnSpc>
                <a:spcPct val="114000"/>
              </a:lnSpc>
              <a:buFontTx/>
              <a:buAutoNum type="arabicPeriod"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Обеспечение необходимого уровня финансирования основных программ путем диверсификация источников финансирования.</a:t>
            </a:r>
          </a:p>
          <a:p>
            <a:pPr marL="342900" indent="-342900" algn="just">
              <a:lnSpc>
                <a:spcPct val="114000"/>
              </a:lnSpc>
              <a:buAutoNum type="arabicPeriod"/>
            </a:pP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0203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60648"/>
            <a:ext cx="79208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ПФХД по расходам на 2023 г. (тыс.руб.) </a:t>
            </a:r>
          </a:p>
          <a:p>
            <a:pPr algn="ctr"/>
            <a:endParaRPr lang="ru-RU" sz="2200" b="1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0203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0117213"/>
              </p:ext>
            </p:extLst>
          </p:nvPr>
        </p:nvGraphicFramePr>
        <p:xfrm>
          <a:off x="107504" y="836712"/>
          <a:ext cx="8928991" cy="590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6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28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28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76064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(0706,0705,0704)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Наука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(0908)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Медицина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(0902)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Цел. субсидия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4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(с учетом остатков)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703 263,6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551 107,1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20 522,8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116 175,4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9 043,0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19 239,0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179 749,5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176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выполнений функций государственными органами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565 573,5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340 175,5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19 872,8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7 729,6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7 330,0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10 126,0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973,9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закупки товаров, работ и услуг для обеспечения государственных нужд, в т.ч.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135 770,7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204 420,6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108 445,8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1 703,0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9 096,0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572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Коммунальные услуги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36 162,7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40 803,0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58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имущества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21 009,4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31 142,0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536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</a:t>
                      </a:r>
                      <a:r>
                        <a:rPr lang="ru-RU" sz="1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стоимости основных средств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28 201,9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10 550,0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98 328,8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9540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стоимости материальных запасов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10 295,0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20 070,0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1 125,4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2 327,0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Пособия, компенсации и иные выплаты гражданам (включая</a:t>
                      </a:r>
                      <a:r>
                        <a:rPr lang="ru-RU" sz="12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стипендию)</a:t>
                      </a:r>
                      <a:endParaRPr lang="ru-RU" sz="1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178 775,6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расходы (налоги, пошлины, сборы)</a:t>
                      </a:r>
                      <a:endParaRPr lang="ru-RU" sz="1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1 919,4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5 111,0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4462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260648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финансово-экономической деятельности </a:t>
            </a:r>
          </a:p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</a:t>
            </a:r>
            <a:r>
              <a:rPr lang="en-US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4624"/>
            <a:ext cx="936104" cy="9361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71600" y="1052736"/>
            <a:ext cx="8172400" cy="6810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1. В установленные сроки и в полном объеме подготовлена и представлена годовая финансово-экономическая отчетность за 20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г. в Министерство здравоохранения Российской Федерации, налоговые и статистические органы согласно перечню, утвержденному Федеральным законодательством и порядку предоставления финансовой отчетности.</a:t>
            </a: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2. Соблюдается режим экономии всех имеющихся ресурсов, в том числе материальных, денежных и трудовых. </a:t>
            </a: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Проведены внутренние контрольные мероприятия по анализу правомерного и обоснованного использование финансовых и нефинансовых ресурсов.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4. Действует система оплаты труда, позволяющая обеспечить среднюю заработную плату основного персонала на уровне средней по региону.</a:t>
            </a: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5. Проиндексирована заработная плата персонала в соответствии с действующим законодательством РФ.</a:t>
            </a: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6. Обеспечено проведение ежеквартальных (ежемесячных) мониторингов  по контролю за состоянием числящейся задолженности. </a:t>
            </a:r>
          </a:p>
          <a:p>
            <a:pPr algn="just">
              <a:lnSpc>
                <a:spcPct val="114000"/>
              </a:lnSpc>
              <a:buClr>
                <a:srgbClr val="6C44AF"/>
              </a:buClr>
              <a:defRPr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9314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4773" y="188640"/>
            <a:ext cx="75596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задачи финансово-экономической деятельности на 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2023год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4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3568" y="908720"/>
            <a:ext cx="8388995" cy="6428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Формирование в электронном виде Плана финансово-хозяйственной деятельности 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г. в соответствии с новыми требованиями и порядком, утвержденным Министерством здравоохранения РФ. </a:t>
            </a: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программы стратегического академического лидерства университета, а также иных программ и проектов, реализуемых вузом и имеющим государственную поддержку.</a:t>
            </a: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системы среднесрочного финансово-экономического прогнозирования для своевременного принятия решений о перераспределении ресурсов на наиболее перспективные направления. </a:t>
            </a: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Обеспечение необходимого уровня финансирования основных программ путем диверсификация источников финансирования.</a:t>
            </a: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внутренних контрольных мероприятий за формированием фактов хозяйственной жизни университета и проведение анализа соответствия их требованиям Федерального законодательства и локальным нормативным актам университета.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Сокращение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дебиторской и кредиторской задолженности внешних и внутренних контрагентов по всем направлениям деятельности. </a:t>
            </a:r>
          </a:p>
          <a:p>
            <a:pPr marL="342900" indent="-3429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Дальнейшее совершенствование системы оплаты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труда, стимулирования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университета с целью повышения заработной платы.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b="1" dirty="0">
                <a:latin typeface="Times New Roman" pitchFamily="18" charset="0"/>
                <a:cs typeface="Times New Roman" pitchFamily="18" charset="0"/>
              </a:rPr>
            </a:b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218195" y="-36513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76672"/>
            <a:ext cx="756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РЕШЕНИЯ</a:t>
            </a:r>
          </a:p>
          <a:p>
            <a:pPr algn="ctr"/>
            <a:r>
              <a:rPr lang="ru-RU" sz="22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УЧЕНОГО СОВЕТА</a:t>
            </a:r>
            <a:endParaRPr lang="ru-RU" sz="22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512" y="1218779"/>
            <a:ext cx="8712968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500" b="1" dirty="0" smtClean="0"/>
              <a:t/>
            </a:r>
            <a:br>
              <a:rPr lang="ru-RU" sz="1500" b="1" dirty="0" smtClean="0"/>
            </a:br>
            <a:endParaRPr lang="ru-RU" sz="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06227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1340769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Признать результаты финансово-экономической деятельности университета удовлетворительными.  Отчет утвердить.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Принять основные направления финансово-экономической деятельности университета на 20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0356" y="2132856"/>
            <a:ext cx="8806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2780928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Утверждение документов </a:t>
            </a: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планово-финансового управления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778396"/>
            <a:ext cx="1714500" cy="1714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44409" y="-36676"/>
            <a:ext cx="5939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2863" y="396652"/>
            <a:ext cx="7921625" cy="800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консолидированного бюджета университета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3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2018-2023 </a:t>
            </a:r>
            <a:r>
              <a:rPr lang="ru-RU" sz="23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гг., млн.руб.</a:t>
            </a:r>
          </a:p>
        </p:txBody>
      </p:sp>
      <p:sp>
        <p:nvSpPr>
          <p:cNvPr id="6147" name="TextBox 7"/>
          <p:cNvSpPr txBox="1">
            <a:spLocks noChangeArrowheads="1"/>
          </p:cNvSpPr>
          <p:nvPr/>
        </p:nvSpPr>
        <p:spPr bwMode="auto">
          <a:xfrm>
            <a:off x="2188809" y="-36513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pic>
        <p:nvPicPr>
          <p:cNvPr id="6148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705905196"/>
              </p:ext>
            </p:extLst>
          </p:nvPr>
        </p:nvGraphicFramePr>
        <p:xfrm>
          <a:off x="1187624" y="1340768"/>
          <a:ext cx="7848872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6459" y="260350"/>
            <a:ext cx="792003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университета в разрезе источников финансирования за 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2018-2022 </a:t>
            </a: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гг., млн.руб.</a:t>
            </a:r>
          </a:p>
        </p:txBody>
      </p:sp>
      <p:sp>
        <p:nvSpPr>
          <p:cNvPr id="7171" name="TextBox 7"/>
          <p:cNvSpPr txBox="1">
            <a:spLocks noChangeArrowheads="1"/>
          </p:cNvSpPr>
          <p:nvPr/>
        </p:nvSpPr>
        <p:spPr bwMode="auto">
          <a:xfrm>
            <a:off x="2188809" y="-36513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pic>
        <p:nvPicPr>
          <p:cNvPr id="7172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947494782"/>
              </p:ext>
            </p:extLst>
          </p:nvPr>
        </p:nvGraphicFramePr>
        <p:xfrm>
          <a:off x="1079104" y="1196752"/>
          <a:ext cx="80648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3265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университета по основным видам деятельности, млн.руб.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11" y="-3667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1268760"/>
            <a:ext cx="1063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г.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xmlns="" val="2811320744"/>
              </p:ext>
            </p:extLst>
          </p:nvPr>
        </p:nvGraphicFramePr>
        <p:xfrm>
          <a:off x="4355976" y="1268760"/>
          <a:ext cx="47880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/>
          <a:srcRect l="1" r="-2942"/>
          <a:stretch/>
        </p:blipFill>
        <p:spPr bwMode="auto">
          <a:xfrm>
            <a:off x="1259632" y="5055568"/>
            <a:ext cx="7560840" cy="155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732240" y="1268760"/>
            <a:ext cx="1063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 г.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995936" y="1916832"/>
          <a:ext cx="507605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1593238059"/>
              </p:ext>
            </p:extLst>
          </p:nvPr>
        </p:nvGraphicFramePr>
        <p:xfrm>
          <a:off x="5148064" y="2018457"/>
          <a:ext cx="3456384" cy="2994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53464550"/>
              </p:ext>
            </p:extLst>
          </p:nvPr>
        </p:nvGraphicFramePr>
        <p:xfrm>
          <a:off x="1115616" y="1556792"/>
          <a:ext cx="41409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331640" y="1340768"/>
          <a:ext cx="70567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267744" y="0"/>
            <a:ext cx="530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0113" y="188640"/>
            <a:ext cx="8243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приведенного контингента обучающихся в 2017-2022 </a:t>
            </a: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гг., 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чел.</a:t>
            </a:r>
            <a:endParaRPr lang="ru-RU" sz="24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909018"/>
            <a:ext cx="7920037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программам 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endParaRPr lang="ru-RU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2443" y="3501008"/>
            <a:ext cx="7920037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программам 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среднего профессионального образования</a:t>
            </a:r>
            <a:endParaRPr lang="ru-RU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187624" y="4077072"/>
          <a:ext cx="734481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1135634770"/>
              </p:ext>
            </p:extLst>
          </p:nvPr>
        </p:nvGraphicFramePr>
        <p:xfrm>
          <a:off x="1043608" y="1268760"/>
          <a:ext cx="748883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1117914185"/>
              </p:ext>
            </p:extLst>
          </p:nvPr>
        </p:nvGraphicFramePr>
        <p:xfrm>
          <a:off x="1043608" y="3933056"/>
          <a:ext cx="75608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3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496" y="44624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0040" y="148570"/>
            <a:ext cx="9036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кафедр, институтов за 2020-2021 гг., тыс.руб.</a:t>
            </a:r>
            <a:endParaRPr lang="ru-RU" sz="20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764429"/>
              </p:ext>
            </p:extLst>
          </p:nvPr>
        </p:nvGraphicFramePr>
        <p:xfrm>
          <a:off x="107504" y="548680"/>
          <a:ext cx="3888432" cy="620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кафедры/института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Кожных и венерических болезней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8 305,5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7 221,0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Семейной медицины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6 428,4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Методологии научных исследований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6 094,2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Лучевой диагностики, </a:t>
                      </a: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луч.терапии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онкологии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3 027,9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4 290,2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Стоматология детского возраста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3 160,7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Общественного здоровья, здравоохранения и СР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4 124,4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3 008,5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7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Фармакологии и фармации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13 884,1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2 993,3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7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ЧЛХ и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хир.стоматологии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4 121,7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2 783,7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Терапевтической стоматологии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759,7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2 576,5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Анестезиологии и реаниматологии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2 353,0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Физической культуры и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3 484,8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2 200,6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Факультет сестринского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1 411,5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2 105,2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Ортопедической стоматологии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2 076,0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1 997,8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Хирургии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1 642,1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1 827,6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Психиатрии и клинической психологии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1 147,7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1 728,8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Акушерства и гинекологии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1 424,0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Госпитальной терапии и эндокринологии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1 569,6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1 144,3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26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Травматологии ,ортопедии и ВХ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827,9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26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Гигиены и медицинской экологии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2 183,1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7395598"/>
              </p:ext>
            </p:extLst>
          </p:nvPr>
        </p:nvGraphicFramePr>
        <p:xfrm>
          <a:off x="4067944" y="548680"/>
          <a:ext cx="4968552" cy="621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кафедры/института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Ин.языков и русского языка как иностранного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Детской хирургии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513,7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Клинической биохимии, микробиологии и ЛД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575,7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Патологической анатомии, суд. мед. и права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Факультетской терапии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522,3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Инфекционных болезней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342,0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Анатомии человека и оперативной хирургии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174,5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Экономики и управления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172,8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55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Медицинской и биологической физики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191,8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808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Патологической физиологии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185,5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Неанотологии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перинатологии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Клинической фармакологии и фармакотерапии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596,0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199,5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Педагогики и психологии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376,3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Педиатрии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Пропедевтики детских болезней и поликлинической педиатрии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5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Общей и биоорганической химии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0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Фтизиопульмонологии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1 578,6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0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Поликлинической терапии и сестринского дела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299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Гуманитарных наук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8685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Мобилизационной подготовки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здравоохранения и медицины катастроф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013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Медицинской биологии и генетики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pic>
        <p:nvPicPr>
          <p:cNvPr id="7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8072" cy="64807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90203" y="-7790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8961875" y="1268760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923928" y="1268760"/>
            <a:ext cx="0" cy="3600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923928" y="5157192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923928" y="4293096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8964488" y="980728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8964488" y="1844824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8961875" y="3284984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964488" y="2708920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932072" y="6093296"/>
            <a:ext cx="0" cy="3600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8964488" y="2996952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3923928" y="1628800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3923928" y="1916832"/>
            <a:ext cx="0" cy="3600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923928" y="5517232"/>
            <a:ext cx="0" cy="21602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3923928" y="4869160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8964488" y="4725144"/>
            <a:ext cx="0" cy="3600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59023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от НИОКР в 2022 г., тыс.руб.          </a:t>
            </a:r>
            <a:endParaRPr lang="ru-RU" sz="20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0373404"/>
              </p:ext>
            </p:extLst>
          </p:nvPr>
        </p:nvGraphicFramePr>
        <p:xfrm>
          <a:off x="683568" y="559131"/>
          <a:ext cx="8208912" cy="5894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48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0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70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гранта, проекта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6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752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Правительства Архангельской области в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целях финансового обеспечения (возмещения) затрат 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по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реализации программ развития университета, плана организации программных мероприятий научно-образовательного центра мирового уровня «Российская Арктика: новые материалы, технологии и методы исследования». (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Унгуряну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Т.Н.)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100 000,0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68261373"/>
                  </a:ext>
                </a:extLst>
              </a:tr>
              <a:tr h="4529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Межпоколенческие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практики арт- и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сказкотерапии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для улучшения психического здоровья и северной идентичности» (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Соловьев А.Г.)</a:t>
                      </a:r>
                      <a:endParaRPr lang="ru-RU" sz="1400" b="0" i="0" u="none" strike="noStrike" dirty="0" smtClean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641,0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47570791"/>
                  </a:ext>
                </a:extLst>
              </a:tr>
              <a:tr h="674471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«Научное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обоснование разработки Методических рекомендаций «Оптимизация питания коренного  и пришлого населения Арктической зоны Российской Федерации»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(Дегтева Г.Н.)</a:t>
                      </a:r>
                      <a:endParaRPr lang="ru-RU" sz="1400" b="0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772,5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599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«Разработка технологий обработки данных медицинских информационных систем с помощью интеллектуального анализа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данных для оценки влияния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изменения климата 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Арктике на здоровье человека, раннего выявления эпидемий и оценке их последствий, а также прогнозирования осложнений и исходов беременности» (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Гржибовский А.М.)</a:t>
                      </a:r>
                      <a:endParaRPr lang="ru-RU" sz="1400" b="0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350,0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4471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«Научное обоснование разработки инновационных молочных продуктов для жителей Арктического региона, способствующих здоровью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на основе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биресурсов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Арктики» (Новикова И.А.)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495,0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78484984"/>
                  </a:ext>
                </a:extLst>
              </a:tr>
              <a:tr h="4529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«Формирование группы здоровых добровольцев  из числа жителей Архангельской области и сбор биоматериала» 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(Кудрявцев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А.В.)</a:t>
                      </a:r>
                      <a:endParaRPr lang="ru-RU" sz="1400" b="0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29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 S038 «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Потоки создания ценности» (Кудрявцев А.В.)</a:t>
                      </a: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1 154,2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29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«Лабораторное получение экстраактивных веществ из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плодов дикорастущих растений АЗРФ, обладающих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геропротектными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свойствами» (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Крылов И.А.)</a:t>
                      </a:r>
                      <a:endParaRPr lang="ru-RU" sz="1400" b="0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772,5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29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«Лабораторное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получение линейки новых молочных продуктов, обогащенных экстрактами из дикорастущих растений АЗРФ»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(Крылов И.А.)</a:t>
                      </a:r>
                      <a:endParaRPr lang="ru-RU" sz="1400" b="0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492,5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648072" cy="6480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-77906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7793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от НИОКР в 2022 г., тыс.руб.          </a:t>
            </a:r>
            <a:endParaRPr lang="ru-RU" sz="20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3904383"/>
              </p:ext>
            </p:extLst>
          </p:nvPr>
        </p:nvGraphicFramePr>
        <p:xfrm>
          <a:off x="611559" y="909880"/>
          <a:ext cx="8267012" cy="6384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4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71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гранта, проекта</a:t>
                      </a:r>
                      <a:endParaRPr lang="ru-RU" sz="14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5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«Лабораторные и технологические регламенты получения синтетических субстанций-лидеров,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препаратов на основе растительных экстрактов и их лекарственных форм</a:t>
                      </a:r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 Крылов И.А.)</a:t>
                      </a:r>
                      <a:endParaRPr lang="ru-RU" sz="140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812,5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5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Доклинические исследования биологически активных веществ, обладающих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антиоксидантными свойствами для восстановления пациентов после перенесенной новой </a:t>
                      </a:r>
                      <a:r>
                        <a:rPr lang="ru-RU" sz="14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коронавирусной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инфекции» </a:t>
                      </a:r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(Крылов И.А.)</a:t>
                      </a:r>
                      <a:endParaRPr lang="ru-RU" sz="140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«Лабораторное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получение новых экстрактивных веществ с антиоксидантными и </a:t>
                      </a:r>
                      <a:r>
                        <a:rPr lang="ru-RU" sz="1400" b="0" i="0" u="none" strike="noStrike" baseline="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адаптогенными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свойствами из биоресурсов АЗФР»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(Крылов И.А.)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Клиническое исследование по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договорам с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СОЛЮР-ФАРМА ООО , МАТЕРИА МЕДИКА ХОЛДИНГ ООО 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(Хасанова Н.М.)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348,9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369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«Изучение генома,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протеома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биомаркеров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болезней человека с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использованием биологических образцов человека» 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i="0" u="none" strike="noStrike" dirty="0" err="1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Кашутин</a:t>
                      </a:r>
                      <a:r>
                        <a:rPr lang="ru-RU" sz="1400" b="0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С.Л.)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«Проведение исследования существующей инфраструктуры пилотных муниципалитетов, влияющей на  здоровье населения в Архангельской области» </a:t>
                      </a:r>
                      <a:r>
                        <a:rPr lang="ru-RU" sz="140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(Кудрявцев А.В.)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590,0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«Православная медицина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 арктических и </a:t>
                      </a:r>
                      <a:r>
                        <a:rPr lang="ru-RU" sz="14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приарктических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территориях: </a:t>
                      </a:r>
                      <a:r>
                        <a:rPr lang="ru-RU" sz="14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вчера,сегодня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завтра» </a:t>
                      </a:r>
                      <a:r>
                        <a:rPr lang="ru-RU" sz="140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(Андреева А.В.)</a:t>
                      </a:r>
                      <a:endParaRPr lang="ru-RU" sz="1400" dirty="0" smtClean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937,6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по изучению жизни и творческого наследия </a:t>
                      </a:r>
                      <a:r>
                        <a:rPr lang="ru-RU" sz="1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М.В.Ломоносова</a:t>
                      </a: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Самбуров</a:t>
                      </a:r>
                      <a:r>
                        <a:rPr lang="ru-RU" sz="140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Г.О.)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113 089,6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56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pic>
        <p:nvPicPr>
          <p:cNvPr id="6" name="Picture 2" descr="Северный Государственный Медицинский Университ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648072" cy="6480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79712" y="-99392"/>
            <a:ext cx="5306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Северный государственный медицинский университет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8350</TotalTime>
  <Words>3643</Words>
  <Application>Microsoft Office PowerPoint</Application>
  <PresentationFormat>Экран (4:3)</PresentationFormat>
  <Paragraphs>801</Paragraphs>
  <Slides>25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katishevams</dc:creator>
  <cp:lastModifiedBy>kfd</cp:lastModifiedBy>
  <cp:revision>671</cp:revision>
  <cp:lastPrinted>2023-03-15T15:19:01Z</cp:lastPrinted>
  <dcterms:created xsi:type="dcterms:W3CDTF">2017-02-20T07:59:39Z</dcterms:created>
  <dcterms:modified xsi:type="dcterms:W3CDTF">2023-03-20T11:54:44Z</dcterms:modified>
</cp:coreProperties>
</file>