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/>
    <p:restoredTop sz="94658"/>
  </p:normalViewPr>
  <p:slideViewPr>
    <p:cSldViewPr snapToGrid="0">
      <p:cViewPr varScale="1">
        <p:scale>
          <a:sx n="116" d="100"/>
          <a:sy n="116" d="100"/>
        </p:scale>
        <p:origin x="208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A1D365-F9BD-2756-A208-E2C0F47B5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269A8E-949F-51EE-1C61-6FEDDFA9C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CEDDC5-7B01-C4F3-F394-5912F10EA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139077-E045-66C0-3CCF-9221ED55A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665CD4-38CA-1D8E-33EC-5AED5CD2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17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40E175-8CD1-B06F-95D2-67B7B64EE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155574-FA7B-0C8A-49DE-46209CF77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096117-732D-DB52-B78E-96C8854A8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80E54-953C-9C0B-F6C9-FD6972581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734B80-E29D-A88A-F231-74C07E932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1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C0B4489-A976-10C5-928B-8CDBDE305B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0A8F0C-288D-B358-0CF9-E5D36778B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D878A2-EB6F-EBBC-5F04-88C75E0AA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EE3FA7-8635-D10A-8300-2C7BFC416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D29E6B-13F6-353B-97EA-C36B9B09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58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98793A-5F84-B322-DA32-0535D5083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04992E-1363-3465-3107-492B470A4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CD730C-F592-D1DE-5159-3B12A016F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71462B-0EC0-BF6F-5E4B-F34E436EF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76A5AA-4F0B-F8D1-5FB7-2CECC4004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23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DB4C07-8932-8C8C-194D-1AD26176E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1EB687-6FF0-D57C-1405-05D96AE9F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CA2C8B-370B-CC4E-68B6-B4D7CEE1C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313085-07EA-D55A-D839-A9326FAF8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C9DD42-F324-0FA4-0F12-2835DB707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82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7D9910-D099-10A4-883A-69E3A27D3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2F6FCF-19A0-FDEE-329F-6CD15E15DA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F832DA-0316-E496-1A1C-79D56A257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11F252-8F00-FEF9-4F2C-2A147C3D4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F5E323-D948-DA86-CEFE-369585C0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9A50A6-1AF5-F625-9BB3-AB759B6DA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37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8B0AF-CAE0-5A9E-110F-60A5A31F1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494371-142F-7B5D-0D32-268DB462C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EB05EB-1B7B-7229-20EB-BFCE8AC56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3CCD4AA-3B3B-17D8-B471-26F5A5687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705AD6F-E7CE-3130-0948-8E4C65D3EE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8F40E91-F1A9-16FB-26C0-1997D5592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F12CCE9-9FA8-91BD-7F1D-0A6387902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F6CC1-C0CB-48D2-F9D9-78230247A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9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F356FD-B105-78B6-A5FC-7E81CD182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6F76B76-1706-C30C-6E9A-E10A6D279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4AA222F-68AD-029E-E2AC-B384D24B6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FAE3DA6-FEB5-5E7B-1590-A4A6B4ED8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338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5B7DB63-4AB0-56A0-CEBA-1626394D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749882E-F3FF-DA07-21CF-80D5A0959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E90E500-39D3-468F-DC46-0CDE9423E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6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62CCB7-D3F8-E437-152D-FAABB0400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E4C1C2-8D06-758E-21BF-010C9385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B49DE1-1CB6-88EC-76DE-980B91E3C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E23C8D-808A-41A8-BCD9-6ED495904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2808B5-D08A-8EF2-1014-0E0461AD5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D220EA-E276-D895-2A0C-EFEFCB98D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12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CDF511-7B96-D9B9-39C6-543CB893D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C1D5250-B587-DC82-D4A3-66E6A514AD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027867-01B2-A739-FF0C-C332EB75B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24F4B7-22C4-6122-CACE-77C0107E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502659-7E4A-CB90-D905-6D272CA47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D6E526-D5FC-4C01-2CE4-C231A433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03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550CE-629A-D2C6-22DA-0E277A703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6BE5F3-7BD4-8A6E-790F-9A67EEB55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5E419E-63C5-0811-B57B-258BC0FC0D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4E9483-2DC8-5947-836F-0F6E0BB69441}" type="datetimeFigureOut">
              <a:rPr lang="ru-RU" smtClean="0"/>
              <a:t>10.08.2025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DA6D65-5854-5141-8F0F-A6B8FF99F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EF4432-3235-D22F-EC1E-FA42A3F9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87FD2C-62C8-8D48-B831-62CE3532C2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37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текст, логотип, дизайн, карточка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8C906784-941F-A9FE-38FB-0FB029030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885" y="423636"/>
            <a:ext cx="2619829" cy="25834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CC0F5E-8B9A-B527-C25B-EB53957D88E0}"/>
              </a:ext>
            </a:extLst>
          </p:cNvPr>
          <p:cNvSpPr txBox="1"/>
          <p:nvPr/>
        </p:nvSpPr>
        <p:spPr>
          <a:xfrm>
            <a:off x="2676947" y="2644170"/>
            <a:ext cx="81022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ИТОГИ ПЕРВИЧНОЙ И ПЕРВИЧНОЙ СПЕЦИАЛИЗИРОВАННОЙ АККРЕДИТАЦИИ ИЮНЬ-ИЮЛЬ 2025г.</a:t>
            </a:r>
          </a:p>
        </p:txBody>
      </p:sp>
    </p:spTree>
    <p:extLst>
      <p:ext uri="{BB962C8B-B14F-4D97-AF65-F5344CB8AC3E}">
        <p14:creationId xmlns:p14="http://schemas.microsoft.com/office/powerpoint/2010/main" val="342331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A210EE-3EF6-FFE8-244B-0D6C3C673B4F}"/>
              </a:ext>
            </a:extLst>
          </p:cNvPr>
          <p:cNvSpPr txBox="1"/>
          <p:nvPr/>
        </p:nvSpPr>
        <p:spPr>
          <a:xfrm>
            <a:off x="297628" y="268941"/>
            <a:ext cx="1159674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Процедуру первичной и первичной специализированной аккредитации проходили - </a:t>
            </a:r>
            <a:r>
              <a:rPr lang="ru-RU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824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человека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Первичная аккредитация высшее образование – 425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Первичная аккредитация СПО – 109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Первичная специализированная аккредитация медицинские специальности – 261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Первичная специализированная аккредитация не медицинские специальности - 9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Первичная специализированная  аккредитация СПО - 20</a:t>
            </a:r>
          </a:p>
        </p:txBody>
      </p:sp>
    </p:spTree>
    <p:extLst>
      <p:ext uri="{BB962C8B-B14F-4D97-AF65-F5344CB8AC3E}">
        <p14:creationId xmlns:p14="http://schemas.microsoft.com/office/powerpoint/2010/main" val="1665000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F0B580-36AD-DE59-2C39-4FA56A365540}"/>
              </a:ext>
            </a:extLst>
          </p:cNvPr>
          <p:cNvSpPr txBox="1"/>
          <p:nvPr/>
        </p:nvSpPr>
        <p:spPr>
          <a:xfrm>
            <a:off x="1504799" y="236669"/>
            <a:ext cx="9878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ПЕРВИЧНАЯ АККРЕДИТАЦИЯ ВЫСШЕЕ ОБРАЗОВАНИЕ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1A4EC23-A4F2-CFE6-2CF1-7C96591BF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686082"/>
              </p:ext>
            </p:extLst>
          </p:nvPr>
        </p:nvGraphicFramePr>
        <p:xfrm>
          <a:off x="231965" y="982519"/>
          <a:ext cx="11553710" cy="5353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593">
                  <a:extLst>
                    <a:ext uri="{9D8B030D-6E8A-4147-A177-3AD203B41FA5}">
                      <a16:colId xmlns:a16="http://schemas.microsoft.com/office/drawing/2014/main" val="43997989"/>
                    </a:ext>
                  </a:extLst>
                </a:gridCol>
                <a:gridCol w="1581374">
                  <a:extLst>
                    <a:ext uri="{9D8B030D-6E8A-4147-A177-3AD203B41FA5}">
                      <a16:colId xmlns:a16="http://schemas.microsoft.com/office/drawing/2014/main" val="3204500241"/>
                    </a:ext>
                  </a:extLst>
                </a:gridCol>
                <a:gridCol w="1807285">
                  <a:extLst>
                    <a:ext uri="{9D8B030D-6E8A-4147-A177-3AD203B41FA5}">
                      <a16:colId xmlns:a16="http://schemas.microsoft.com/office/drawing/2014/main" val="3183911084"/>
                    </a:ext>
                  </a:extLst>
                </a:gridCol>
                <a:gridCol w="2126552">
                  <a:extLst>
                    <a:ext uri="{9D8B030D-6E8A-4147-A177-3AD203B41FA5}">
                      <a16:colId xmlns:a16="http://schemas.microsoft.com/office/drawing/2014/main" val="1260451128"/>
                    </a:ext>
                  </a:extLst>
                </a:gridCol>
                <a:gridCol w="1145754">
                  <a:extLst>
                    <a:ext uri="{9D8B030D-6E8A-4147-A177-3AD203B41FA5}">
                      <a16:colId xmlns:a16="http://schemas.microsoft.com/office/drawing/2014/main" val="3572566540"/>
                    </a:ext>
                  </a:extLst>
                </a:gridCol>
                <a:gridCol w="1052268">
                  <a:extLst>
                    <a:ext uri="{9D8B030D-6E8A-4147-A177-3AD203B41FA5}">
                      <a16:colId xmlns:a16="http://schemas.microsoft.com/office/drawing/2014/main" val="297432035"/>
                    </a:ext>
                  </a:extLst>
                </a:gridCol>
                <a:gridCol w="1247884">
                  <a:extLst>
                    <a:ext uri="{9D8B030D-6E8A-4147-A177-3AD203B41FA5}">
                      <a16:colId xmlns:a16="http://schemas.microsoft.com/office/drawing/2014/main" val="1075190735"/>
                    </a:ext>
                  </a:extLst>
                </a:gridCol>
              </a:tblGrid>
              <a:tr h="103552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ДОПУЩЕНО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УСПЕШНО</a:t>
                      </a:r>
                    </a:p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ЗАВЕРШИЛИ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ПРИЗНАНЫ НЕ ПРОШЕДШИМИ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КАКОЙ ЭТАП НЕ СМОГЛИ ПРОЙТИ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750383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Лечебное дело русские студенты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тесты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практика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задачи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404542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Лечебное дело иностранные студенты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тесты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задачи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11049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Педиатрия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969834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Стоматология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263242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Медико-профилактическое дело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тесты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27272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Медицинская биохимия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тесты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491070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Фармация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35390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Сестринское дело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тесты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72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07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8F2DEE6-975B-BD45-B641-F1026D319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34546"/>
              </p:ext>
            </p:extLst>
          </p:nvPr>
        </p:nvGraphicFramePr>
        <p:xfrm>
          <a:off x="188934" y="1281583"/>
          <a:ext cx="11655236" cy="5416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271">
                  <a:extLst>
                    <a:ext uri="{9D8B030D-6E8A-4147-A177-3AD203B41FA5}">
                      <a16:colId xmlns:a16="http://schemas.microsoft.com/office/drawing/2014/main" val="43997989"/>
                    </a:ext>
                  </a:extLst>
                </a:gridCol>
                <a:gridCol w="1675721">
                  <a:extLst>
                    <a:ext uri="{9D8B030D-6E8A-4147-A177-3AD203B41FA5}">
                      <a16:colId xmlns:a16="http://schemas.microsoft.com/office/drawing/2014/main" val="3204500241"/>
                    </a:ext>
                  </a:extLst>
                </a:gridCol>
                <a:gridCol w="1915110">
                  <a:extLst>
                    <a:ext uri="{9D8B030D-6E8A-4147-A177-3AD203B41FA5}">
                      <a16:colId xmlns:a16="http://schemas.microsoft.com/office/drawing/2014/main" val="3183911084"/>
                    </a:ext>
                  </a:extLst>
                </a:gridCol>
                <a:gridCol w="2051903">
                  <a:extLst>
                    <a:ext uri="{9D8B030D-6E8A-4147-A177-3AD203B41FA5}">
                      <a16:colId xmlns:a16="http://schemas.microsoft.com/office/drawing/2014/main" val="1260451128"/>
                    </a:ext>
                  </a:extLst>
                </a:gridCol>
                <a:gridCol w="1954292">
                  <a:extLst>
                    <a:ext uri="{9D8B030D-6E8A-4147-A177-3AD203B41FA5}">
                      <a16:colId xmlns:a16="http://schemas.microsoft.com/office/drawing/2014/main" val="357256654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97432035"/>
                    </a:ext>
                  </a:extLst>
                </a:gridCol>
              </a:tblGrid>
              <a:tr h="1035526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ДОПУЩЕНО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УСПЕШНО</a:t>
                      </a:r>
                    </a:p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ЗАВЕРШИЛИ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ПРИЗНАНЫ НЕ ПРОШЕДШИМИ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КАКОЙ ЭТАП НЕ СМОГЛИ ПРОЙТИ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750383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Общая врачебная практика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тесты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практ.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404542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Онкология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тесты-отказ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11049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Педиатрия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тесты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969834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Рентгенология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тесты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263242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Стоматология хирургическая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тесты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27272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Терапия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тесты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491070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Ультразвуковая диагностика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тесты-отказ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35390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Функциональная диагностика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практ.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726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314B130-A95D-B750-AAF5-73331162A1E8}"/>
              </a:ext>
            </a:extLst>
          </p:cNvPr>
          <p:cNvSpPr txBox="1"/>
          <p:nvPr/>
        </p:nvSpPr>
        <p:spPr>
          <a:xfrm>
            <a:off x="93239" y="160530"/>
            <a:ext cx="116751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ПЕРВИЧНАЯ СПЕЦИАЛИЗИРОВАННАЯ АККРЕДИТАЦИЯ –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специальностей</a:t>
            </a:r>
          </a:p>
          <a:p>
            <a:pPr algn="ctr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СПЕЦИАЛЬНОСТИ, ПО КОТОРЫМ ЕСТЬ НЕ ПРОШЕДШИЕ ПРОЦЕДУРУ –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</a:p>
        </p:txBody>
      </p:sp>
    </p:spTree>
    <p:extLst>
      <p:ext uri="{BB962C8B-B14F-4D97-AF65-F5344CB8AC3E}">
        <p14:creationId xmlns:p14="http://schemas.microsoft.com/office/powerpoint/2010/main" val="361588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E17919A-D426-15AF-3A9A-11F5438A3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254018"/>
              </p:ext>
            </p:extLst>
          </p:nvPr>
        </p:nvGraphicFramePr>
        <p:xfrm>
          <a:off x="268382" y="2721685"/>
          <a:ext cx="11655236" cy="2057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271">
                  <a:extLst>
                    <a:ext uri="{9D8B030D-6E8A-4147-A177-3AD203B41FA5}">
                      <a16:colId xmlns:a16="http://schemas.microsoft.com/office/drawing/2014/main" val="43997989"/>
                    </a:ext>
                  </a:extLst>
                </a:gridCol>
                <a:gridCol w="1675721">
                  <a:extLst>
                    <a:ext uri="{9D8B030D-6E8A-4147-A177-3AD203B41FA5}">
                      <a16:colId xmlns:a16="http://schemas.microsoft.com/office/drawing/2014/main" val="3204500241"/>
                    </a:ext>
                  </a:extLst>
                </a:gridCol>
                <a:gridCol w="1915110">
                  <a:extLst>
                    <a:ext uri="{9D8B030D-6E8A-4147-A177-3AD203B41FA5}">
                      <a16:colId xmlns:a16="http://schemas.microsoft.com/office/drawing/2014/main" val="3183911084"/>
                    </a:ext>
                  </a:extLst>
                </a:gridCol>
                <a:gridCol w="2051903">
                  <a:extLst>
                    <a:ext uri="{9D8B030D-6E8A-4147-A177-3AD203B41FA5}">
                      <a16:colId xmlns:a16="http://schemas.microsoft.com/office/drawing/2014/main" val="1260451128"/>
                    </a:ext>
                  </a:extLst>
                </a:gridCol>
                <a:gridCol w="1954292">
                  <a:extLst>
                    <a:ext uri="{9D8B030D-6E8A-4147-A177-3AD203B41FA5}">
                      <a16:colId xmlns:a16="http://schemas.microsoft.com/office/drawing/2014/main" val="357256654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97432035"/>
                    </a:ext>
                  </a:extLst>
                </a:gridCol>
              </a:tblGrid>
              <a:tr h="102538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ДОПУЩЕНО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УСПЕШНО</a:t>
                      </a:r>
                    </a:p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ЗАВЕРШИЛИ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ПРИЗНАНЫ НЕ ПРОШЕДШИМИ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КАКОЙ ЭТАП НЕ СМОГЛИ ПРОЙТИ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750383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Инструктор-методист ЛФК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тесты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404542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Медицинский психолог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1104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997AEA-6956-CFA6-3B8C-DA4F1736055C}"/>
              </a:ext>
            </a:extLst>
          </p:cNvPr>
          <p:cNvSpPr txBox="1"/>
          <p:nvPr/>
        </p:nvSpPr>
        <p:spPr>
          <a:xfrm>
            <a:off x="907900" y="580078"/>
            <a:ext cx="1006737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ПЕРВИЧНАЯ СПЕЦИАЛИЗИРОВАННАЯ АККРЕДИТАЦИЯ 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ЛИЦА С НЕМЕДИЦИНСКИМ ОБРАЗОВАНИЕМ </a:t>
            </a:r>
          </a:p>
        </p:txBody>
      </p:sp>
    </p:spTree>
    <p:extLst>
      <p:ext uri="{BB962C8B-B14F-4D97-AF65-F5344CB8AC3E}">
        <p14:creationId xmlns:p14="http://schemas.microsoft.com/office/powerpoint/2010/main" val="920785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E50A9C-3615-40FD-2628-175E681B1E9B}"/>
              </a:ext>
            </a:extLst>
          </p:cNvPr>
          <p:cNvSpPr txBox="1"/>
          <p:nvPr/>
        </p:nvSpPr>
        <p:spPr>
          <a:xfrm>
            <a:off x="3194164" y="580078"/>
            <a:ext cx="54948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ПЕРВИЧНАЯ АККРЕДИТАЦИЯ СПО 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0BC3774-E54F-6D6B-63B4-EFDDADA07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672994"/>
              </p:ext>
            </p:extLst>
          </p:nvPr>
        </p:nvGraphicFramePr>
        <p:xfrm>
          <a:off x="268382" y="1785252"/>
          <a:ext cx="11655236" cy="3794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271">
                  <a:extLst>
                    <a:ext uri="{9D8B030D-6E8A-4147-A177-3AD203B41FA5}">
                      <a16:colId xmlns:a16="http://schemas.microsoft.com/office/drawing/2014/main" val="43997989"/>
                    </a:ext>
                  </a:extLst>
                </a:gridCol>
                <a:gridCol w="1675721">
                  <a:extLst>
                    <a:ext uri="{9D8B030D-6E8A-4147-A177-3AD203B41FA5}">
                      <a16:colId xmlns:a16="http://schemas.microsoft.com/office/drawing/2014/main" val="3204500241"/>
                    </a:ext>
                  </a:extLst>
                </a:gridCol>
                <a:gridCol w="1915110">
                  <a:extLst>
                    <a:ext uri="{9D8B030D-6E8A-4147-A177-3AD203B41FA5}">
                      <a16:colId xmlns:a16="http://schemas.microsoft.com/office/drawing/2014/main" val="3183911084"/>
                    </a:ext>
                  </a:extLst>
                </a:gridCol>
                <a:gridCol w="2051903">
                  <a:extLst>
                    <a:ext uri="{9D8B030D-6E8A-4147-A177-3AD203B41FA5}">
                      <a16:colId xmlns:a16="http://schemas.microsoft.com/office/drawing/2014/main" val="1260451128"/>
                    </a:ext>
                  </a:extLst>
                </a:gridCol>
                <a:gridCol w="1954292">
                  <a:extLst>
                    <a:ext uri="{9D8B030D-6E8A-4147-A177-3AD203B41FA5}">
                      <a16:colId xmlns:a16="http://schemas.microsoft.com/office/drawing/2014/main" val="357256654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97432035"/>
                    </a:ext>
                  </a:extLst>
                </a:gridCol>
              </a:tblGrid>
              <a:tr h="102538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ДОПУЩЕНО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УСПЕШНО</a:t>
                      </a:r>
                    </a:p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ЗАВЕРШИЛИ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ПРИЗНАНЫ НЕ ПРОШЕДШИМИ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КАКОЙ ЭТАП НЕ СМОГЛИ ПРОЙТИ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750383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Лечебное дело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404542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Сестринское дело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11049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Лабораторная диагностика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668545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Стоматология ортопедическая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132040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Стоматология профилактическая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21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7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5A4536-D40C-A873-549F-0AE7F0C7A705}"/>
              </a:ext>
            </a:extLst>
          </p:cNvPr>
          <p:cNvSpPr txBox="1"/>
          <p:nvPr/>
        </p:nvSpPr>
        <p:spPr>
          <a:xfrm>
            <a:off x="1183489" y="580078"/>
            <a:ext cx="95161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ПЕРВИЧНАЯ СПЕЦИАЛИЗИРОВАННАЯ  АККРЕДИТАЦИЯ СПО 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2B2D647-C2BC-1D38-A501-A5F46ACB4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143395"/>
              </p:ext>
            </p:extLst>
          </p:nvPr>
        </p:nvGraphicFramePr>
        <p:xfrm>
          <a:off x="268382" y="1983554"/>
          <a:ext cx="11655236" cy="2120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271">
                  <a:extLst>
                    <a:ext uri="{9D8B030D-6E8A-4147-A177-3AD203B41FA5}">
                      <a16:colId xmlns:a16="http://schemas.microsoft.com/office/drawing/2014/main" val="43997989"/>
                    </a:ext>
                  </a:extLst>
                </a:gridCol>
                <a:gridCol w="1675721">
                  <a:extLst>
                    <a:ext uri="{9D8B030D-6E8A-4147-A177-3AD203B41FA5}">
                      <a16:colId xmlns:a16="http://schemas.microsoft.com/office/drawing/2014/main" val="3204500241"/>
                    </a:ext>
                  </a:extLst>
                </a:gridCol>
                <a:gridCol w="1915110">
                  <a:extLst>
                    <a:ext uri="{9D8B030D-6E8A-4147-A177-3AD203B41FA5}">
                      <a16:colId xmlns:a16="http://schemas.microsoft.com/office/drawing/2014/main" val="3183911084"/>
                    </a:ext>
                  </a:extLst>
                </a:gridCol>
                <a:gridCol w="2051903">
                  <a:extLst>
                    <a:ext uri="{9D8B030D-6E8A-4147-A177-3AD203B41FA5}">
                      <a16:colId xmlns:a16="http://schemas.microsoft.com/office/drawing/2014/main" val="1260451128"/>
                    </a:ext>
                  </a:extLst>
                </a:gridCol>
                <a:gridCol w="1954292">
                  <a:extLst>
                    <a:ext uri="{9D8B030D-6E8A-4147-A177-3AD203B41FA5}">
                      <a16:colId xmlns:a16="http://schemas.microsoft.com/office/drawing/2014/main" val="357256654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val="297432035"/>
                    </a:ext>
                  </a:extLst>
                </a:gridCol>
              </a:tblGrid>
              <a:tr h="1025387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ДОПУЩЕНО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УСПЕШНО</a:t>
                      </a:r>
                    </a:p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ЗАВЕРШИЛИ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ПРИЗНАНЫ НЕ ПРОШЕДШИМИ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КАКОЙ ЭТАП НЕ СМОГЛИ ПРОЙТИ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1750383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Скорая медицинская помощь (ЛД)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404542"/>
                  </a:ext>
                </a:extLst>
              </a:tr>
              <a:tr h="516125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Сестринское дело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411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195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0A98E2-56ED-806B-55CB-6E143C43BFD9}"/>
              </a:ext>
            </a:extLst>
          </p:cNvPr>
          <p:cNvSpPr txBox="1"/>
          <p:nvPr/>
        </p:nvSpPr>
        <p:spPr>
          <a:xfrm>
            <a:off x="2502195" y="322729"/>
            <a:ext cx="71876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ПРОБЛЕМЫ И СЛОЖНОСТИ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085CF7-FE7F-192A-5155-A928BE22E528}"/>
              </a:ext>
            </a:extLst>
          </p:cNvPr>
          <p:cNvSpPr txBox="1"/>
          <p:nvPr/>
        </p:nvSpPr>
        <p:spPr>
          <a:xfrm>
            <a:off x="441064" y="1473798"/>
            <a:ext cx="11187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Плохая подготовка к тестированию и решению задач (использование «МЕДИК ТЕСТ»)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Использование специализированных устройств для списывания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Отсутствует подготовка к процедуре первичной специализированной  аккредитации на некоторых  кафедрах, ординаторы предоставлены сами себе (во время учебного года центр предоставляет возможности для подготовки по заявкам кафедр)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Неявка или явка не в полном составе некоторых аккредитационных подкомиссий</a:t>
            </a:r>
          </a:p>
        </p:txBody>
      </p:sp>
    </p:spTree>
    <p:extLst>
      <p:ext uri="{BB962C8B-B14F-4D97-AF65-F5344CB8AC3E}">
        <p14:creationId xmlns:p14="http://schemas.microsoft.com/office/powerpoint/2010/main" val="32629755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411</Words>
  <Application>Microsoft Macintosh PowerPoint</Application>
  <PresentationFormat>Широкоэкранный</PresentationFormat>
  <Paragraphs>220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Роман Буланов</dc:creator>
  <cp:lastModifiedBy>Роман Буланов</cp:lastModifiedBy>
  <cp:revision>11</cp:revision>
  <dcterms:created xsi:type="dcterms:W3CDTF">2025-07-28T07:42:01Z</dcterms:created>
  <dcterms:modified xsi:type="dcterms:W3CDTF">2025-08-10T09:55:57Z</dcterms:modified>
</cp:coreProperties>
</file>