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75" r:id="rId3"/>
    <p:sldId id="257" r:id="rId4"/>
    <p:sldId id="274" r:id="rId5"/>
    <p:sldId id="273" r:id="rId6"/>
    <p:sldId id="268" r:id="rId7"/>
    <p:sldId id="259" r:id="rId8"/>
    <p:sldId id="260" r:id="rId9"/>
    <p:sldId id="261" r:id="rId10"/>
    <p:sldId id="270" r:id="rId11"/>
    <p:sldId id="272" r:id="rId12"/>
    <p:sldId id="267" r:id="rId13"/>
    <p:sldId id="271" r:id="rId14"/>
    <p:sldId id="269" r:id="rId15"/>
    <p:sldId id="265" r:id="rId16"/>
    <p:sldId id="266" r:id="rId17"/>
    <p:sldId id="276" r:id="rId18"/>
    <p:sldId id="277" r:id="rId19"/>
    <p:sldId id="278" r:id="rId20"/>
    <p:sldId id="279" r:id="rId21"/>
    <p:sldId id="281" r:id="rId22"/>
    <p:sldId id="280" r:id="rId23"/>
    <p:sldId id="282" r:id="rId24"/>
    <p:sldId id="299" r:id="rId25"/>
    <p:sldId id="284" r:id="rId26"/>
    <p:sldId id="285" r:id="rId27"/>
    <p:sldId id="295" r:id="rId28"/>
    <p:sldId id="294" r:id="rId29"/>
    <p:sldId id="286" r:id="rId30"/>
    <p:sldId id="303" r:id="rId31"/>
    <p:sldId id="287" r:id="rId32"/>
    <p:sldId id="297" r:id="rId33"/>
    <p:sldId id="298" r:id="rId34"/>
    <p:sldId id="289" r:id="rId35"/>
    <p:sldId id="296" r:id="rId36"/>
    <p:sldId id="300" r:id="rId37"/>
    <p:sldId id="290" r:id="rId38"/>
    <p:sldId id="301" r:id="rId39"/>
    <p:sldId id="291" r:id="rId40"/>
    <p:sldId id="29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20FF9-E510-42F3-B8B9-24E04A6D2AC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BA0A20-705A-4914-9F70-FE3E38376965}">
      <dgm:prSet phldrT="[Текст]" custT="1"/>
      <dgm:spPr>
        <a:solidFill>
          <a:srgbClr val="FF33CC"/>
        </a:solidFill>
      </dgm:spPr>
      <dgm:t>
        <a:bodyPr/>
        <a:lstStyle/>
        <a:p>
          <a:r>
            <a:rPr lang="ru-RU" sz="2400" b="1" dirty="0" smtClean="0">
              <a:solidFill>
                <a:schemeClr val="accent4">
                  <a:lumMod val="10000"/>
                </a:schemeClr>
              </a:solidFill>
            </a:rPr>
            <a:t>Базовый набор генов</a:t>
          </a:r>
          <a:endParaRPr lang="ru-RU" sz="2400" b="1" dirty="0">
            <a:solidFill>
              <a:schemeClr val="accent4">
                <a:lumMod val="10000"/>
              </a:schemeClr>
            </a:solidFill>
          </a:endParaRPr>
        </a:p>
      </dgm:t>
    </dgm:pt>
    <dgm:pt modelId="{4D998DDB-0516-4CFE-9D8B-24FA9C4B3E77}" type="parTrans" cxnId="{CEDEDB4D-FC8B-4311-962C-CC9B37EDA761}">
      <dgm:prSet/>
      <dgm:spPr/>
      <dgm:t>
        <a:bodyPr/>
        <a:lstStyle/>
        <a:p>
          <a:endParaRPr lang="ru-RU"/>
        </a:p>
      </dgm:t>
    </dgm:pt>
    <dgm:pt modelId="{DF68D2A5-EA65-4D91-B04F-00ABBAE61528}" type="sibTrans" cxnId="{CEDEDB4D-FC8B-4311-962C-CC9B37EDA761}">
      <dgm:prSet/>
      <dgm:spPr/>
      <dgm:t>
        <a:bodyPr/>
        <a:lstStyle/>
        <a:p>
          <a:endParaRPr lang="ru-RU"/>
        </a:p>
      </dgm:t>
    </dgm:pt>
    <dgm:pt modelId="{D12F69AB-71BA-4B21-88BB-3E853EE31478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2400" dirty="0" smtClean="0"/>
            <a:t>Системы репликации, транскрипции, трансляции</a:t>
          </a:r>
          <a:endParaRPr lang="ru-RU" sz="2400" dirty="0"/>
        </a:p>
      </dgm:t>
    </dgm:pt>
    <dgm:pt modelId="{33769684-F0AE-42EF-BB3A-F871FD9B0666}" type="parTrans" cxnId="{52DCBCD8-B7EA-4742-BE74-048EE92DD923}">
      <dgm:prSet/>
      <dgm:spPr/>
      <dgm:t>
        <a:bodyPr/>
        <a:lstStyle/>
        <a:p>
          <a:endParaRPr lang="ru-RU"/>
        </a:p>
      </dgm:t>
    </dgm:pt>
    <dgm:pt modelId="{58E98495-E339-474E-83FB-7EB2498F6E25}" type="sibTrans" cxnId="{52DCBCD8-B7EA-4742-BE74-048EE92DD923}">
      <dgm:prSet/>
      <dgm:spPr/>
      <dgm:t>
        <a:bodyPr/>
        <a:lstStyle/>
        <a:p>
          <a:endParaRPr lang="ru-RU"/>
        </a:p>
      </dgm:t>
    </dgm:pt>
    <dgm:pt modelId="{3D0466FC-81AD-427B-9C91-CE38A12287FC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2400" dirty="0" smtClean="0"/>
            <a:t>Ключевые пути метаболизма и формирования клеточных структур, определяющих видовую принадлежность</a:t>
          </a:r>
          <a:endParaRPr lang="ru-RU" sz="2400" dirty="0"/>
        </a:p>
      </dgm:t>
    </dgm:pt>
    <dgm:pt modelId="{46A1CBDE-5EA3-4BC2-999D-F154014B2855}" type="parTrans" cxnId="{6820F03E-0BC7-4C24-AA41-CAE1BD04CF54}">
      <dgm:prSet/>
      <dgm:spPr/>
      <dgm:t>
        <a:bodyPr/>
        <a:lstStyle/>
        <a:p>
          <a:endParaRPr lang="ru-RU"/>
        </a:p>
      </dgm:t>
    </dgm:pt>
    <dgm:pt modelId="{E31E93CD-73FB-4C4C-841B-2DFE8F4D182F}" type="sibTrans" cxnId="{6820F03E-0BC7-4C24-AA41-CAE1BD04CF54}">
      <dgm:prSet/>
      <dgm:spPr/>
      <dgm:t>
        <a:bodyPr/>
        <a:lstStyle/>
        <a:p>
          <a:endParaRPr lang="ru-RU"/>
        </a:p>
      </dgm:t>
    </dgm:pt>
    <dgm:pt modelId="{D855022E-EBC5-40E0-97E0-01A42F83ED13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ru-RU" sz="2400" b="1" dirty="0" err="1" smtClean="0">
              <a:solidFill>
                <a:schemeClr val="accent4">
                  <a:lumMod val="10000"/>
                </a:schemeClr>
              </a:solidFill>
            </a:rPr>
            <a:t>Вспомогатель</a:t>
          </a:r>
          <a:r>
            <a:rPr lang="ru-RU" sz="2400" b="1" dirty="0" smtClean="0">
              <a:solidFill>
                <a:schemeClr val="accent4">
                  <a:lumMod val="10000"/>
                </a:schemeClr>
              </a:solidFill>
            </a:rPr>
            <a:t>-</a:t>
          </a:r>
        </a:p>
        <a:p>
          <a:r>
            <a:rPr lang="ru-RU" sz="2400" b="1" dirty="0" err="1" smtClean="0">
              <a:solidFill>
                <a:schemeClr val="accent4">
                  <a:lumMod val="10000"/>
                </a:schemeClr>
              </a:solidFill>
            </a:rPr>
            <a:t>ный</a:t>
          </a:r>
          <a:r>
            <a:rPr lang="ru-RU" sz="2400" b="1" dirty="0" smtClean="0">
              <a:solidFill>
                <a:schemeClr val="accent4">
                  <a:lumMod val="10000"/>
                </a:schemeClr>
              </a:solidFill>
            </a:rPr>
            <a:t> набор генов</a:t>
          </a:r>
          <a:endParaRPr lang="ru-RU" sz="2400" b="1" dirty="0">
            <a:solidFill>
              <a:schemeClr val="accent4">
                <a:lumMod val="10000"/>
              </a:schemeClr>
            </a:solidFill>
          </a:endParaRPr>
        </a:p>
      </dgm:t>
    </dgm:pt>
    <dgm:pt modelId="{6FB94A19-E3D4-429D-96E9-0ACD9DE35C05}" type="parTrans" cxnId="{78853B55-0CB9-4F9C-9604-ECBD30BC7311}">
      <dgm:prSet/>
      <dgm:spPr/>
      <dgm:t>
        <a:bodyPr/>
        <a:lstStyle/>
        <a:p>
          <a:endParaRPr lang="ru-RU"/>
        </a:p>
      </dgm:t>
    </dgm:pt>
    <dgm:pt modelId="{7A395327-B5F6-4F93-883E-95E4E477EECF}" type="sibTrans" cxnId="{78853B55-0CB9-4F9C-9604-ECBD30BC7311}">
      <dgm:prSet/>
      <dgm:spPr/>
      <dgm:t>
        <a:bodyPr/>
        <a:lstStyle/>
        <a:p>
          <a:endParaRPr lang="ru-RU"/>
        </a:p>
      </dgm:t>
    </dgm:pt>
    <dgm:pt modelId="{12286C23-F81B-47EC-9A2E-D7D8FFEB89A8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400" dirty="0" smtClean="0"/>
            <a:t>Контролируют процессы метаболизма и морфофизиологические признаки, обеспечивающие приспособленность к экологической нише </a:t>
          </a:r>
          <a:endParaRPr lang="ru-RU" sz="2400" dirty="0"/>
        </a:p>
      </dgm:t>
    </dgm:pt>
    <dgm:pt modelId="{88F09D7B-3358-4CAD-91B0-F6373E919521}" type="parTrans" cxnId="{F99349A5-9BA1-4CD9-AD3E-61CB17404525}">
      <dgm:prSet/>
      <dgm:spPr/>
      <dgm:t>
        <a:bodyPr/>
        <a:lstStyle/>
        <a:p>
          <a:endParaRPr lang="ru-RU"/>
        </a:p>
      </dgm:t>
    </dgm:pt>
    <dgm:pt modelId="{5D62FAE3-3A20-404D-91A5-4F6BFDA6D7C8}" type="sibTrans" cxnId="{F99349A5-9BA1-4CD9-AD3E-61CB17404525}">
      <dgm:prSet/>
      <dgm:spPr/>
      <dgm:t>
        <a:bodyPr/>
        <a:lstStyle/>
        <a:p>
          <a:endParaRPr lang="ru-RU"/>
        </a:p>
      </dgm:t>
    </dgm:pt>
    <dgm:pt modelId="{68F0225B-5093-45A2-BC97-84A0CBE754E0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endParaRPr lang="ru-RU" sz="2400" dirty="0"/>
        </a:p>
      </dgm:t>
    </dgm:pt>
    <dgm:pt modelId="{1FC8C092-74EE-4E5F-9347-A929BF825A3F}" type="parTrans" cxnId="{380C2B08-7E72-471C-8831-6C61C5D70106}">
      <dgm:prSet/>
      <dgm:spPr/>
      <dgm:t>
        <a:bodyPr/>
        <a:lstStyle/>
        <a:p>
          <a:endParaRPr lang="ru-RU"/>
        </a:p>
      </dgm:t>
    </dgm:pt>
    <dgm:pt modelId="{52C92C26-2D7B-49C5-BEAE-9709250AB309}" type="sibTrans" cxnId="{380C2B08-7E72-471C-8831-6C61C5D70106}">
      <dgm:prSet/>
      <dgm:spPr/>
      <dgm:t>
        <a:bodyPr/>
        <a:lstStyle/>
        <a:p>
          <a:endParaRPr lang="ru-RU"/>
        </a:p>
      </dgm:t>
    </dgm:pt>
    <dgm:pt modelId="{082E1A92-8793-4D72-8CE3-18A6B0801E59}" type="pres">
      <dgm:prSet presAssocID="{25920FF9-E510-42F3-B8B9-24E04A6D2AC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1E4904-A497-431F-AA1E-6A16568C8685}" type="pres">
      <dgm:prSet presAssocID="{A3BA0A20-705A-4914-9F70-FE3E38376965}" presName="linNode" presStyleCnt="0"/>
      <dgm:spPr/>
    </dgm:pt>
    <dgm:pt modelId="{0B6B78CC-7AA8-4C9A-8D9C-5602D551B3BF}" type="pres">
      <dgm:prSet presAssocID="{A3BA0A20-705A-4914-9F70-FE3E38376965}" presName="parentShp" presStyleLbl="node1" presStyleIdx="0" presStyleCnt="2" custScaleX="70116" custScaleY="124369" custLinFactNeighborX="-652" custLinFactNeighborY="1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18678-4F97-46CA-BEC1-FEA6CDEF6115}" type="pres">
      <dgm:prSet presAssocID="{A3BA0A20-705A-4914-9F70-FE3E38376965}" presName="childShp" presStyleLbl="bgAccFollowNode1" presStyleIdx="0" presStyleCnt="2" custScaleX="117258" custScaleY="155583" custLinFactNeighborX="-522" custLinFactNeighborY="-4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31799-90E6-4EDD-ADCA-24FEE6A999B1}" type="pres">
      <dgm:prSet presAssocID="{DF68D2A5-EA65-4D91-B04F-00ABBAE61528}" presName="spacing" presStyleCnt="0"/>
      <dgm:spPr/>
    </dgm:pt>
    <dgm:pt modelId="{F7493FFB-196C-441F-9011-CFAEA4F04454}" type="pres">
      <dgm:prSet presAssocID="{D855022E-EBC5-40E0-97E0-01A42F83ED13}" presName="linNode" presStyleCnt="0"/>
      <dgm:spPr/>
    </dgm:pt>
    <dgm:pt modelId="{75D0BD6E-18AA-4A2D-B571-806201CA2020}" type="pres">
      <dgm:prSet presAssocID="{D855022E-EBC5-40E0-97E0-01A42F83ED13}" presName="parentShp" presStyleLbl="node1" presStyleIdx="1" presStyleCnt="2" custScaleX="68795" custScaleY="93034" custLinFactNeighborX="-2299" custLinFactNeighborY="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6570F-0FDF-4EA1-A2CB-FD1FCA9B3253}" type="pres">
      <dgm:prSet presAssocID="{D855022E-EBC5-40E0-97E0-01A42F83ED13}" presName="childShp" presStyleLbl="bgAccFollowNode1" presStyleIdx="1" presStyleCnt="2" custScaleX="118342" custScaleY="141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986A3A-8EAF-4D6B-8FBD-648749CE4A57}" type="presOf" srcId="{A3BA0A20-705A-4914-9F70-FE3E38376965}" destId="{0B6B78CC-7AA8-4C9A-8D9C-5602D551B3BF}" srcOrd="0" destOrd="0" presId="urn:microsoft.com/office/officeart/2005/8/layout/vList6"/>
    <dgm:cxn modelId="{DAB16C84-0492-4FF7-9B2F-99D0FA30DC9A}" type="presOf" srcId="{12286C23-F81B-47EC-9A2E-D7D8FFEB89A8}" destId="{1A16570F-0FDF-4EA1-A2CB-FD1FCA9B3253}" srcOrd="0" destOrd="0" presId="urn:microsoft.com/office/officeart/2005/8/layout/vList6"/>
    <dgm:cxn modelId="{C03E6044-BD7F-49D3-8E02-4E2D45D5E222}" type="presOf" srcId="{25920FF9-E510-42F3-B8B9-24E04A6D2ACA}" destId="{082E1A92-8793-4D72-8CE3-18A6B0801E59}" srcOrd="0" destOrd="0" presId="urn:microsoft.com/office/officeart/2005/8/layout/vList6"/>
    <dgm:cxn modelId="{4984276F-1854-44C2-AB82-2F80B0041213}" type="presOf" srcId="{D855022E-EBC5-40E0-97E0-01A42F83ED13}" destId="{75D0BD6E-18AA-4A2D-B571-806201CA2020}" srcOrd="0" destOrd="0" presId="urn:microsoft.com/office/officeart/2005/8/layout/vList6"/>
    <dgm:cxn modelId="{52DCBCD8-B7EA-4742-BE74-048EE92DD923}" srcId="{A3BA0A20-705A-4914-9F70-FE3E38376965}" destId="{D12F69AB-71BA-4B21-88BB-3E853EE31478}" srcOrd="0" destOrd="0" parTransId="{33769684-F0AE-42EF-BB3A-F871FD9B0666}" sibTransId="{58E98495-E339-474E-83FB-7EB2498F6E25}"/>
    <dgm:cxn modelId="{78853B55-0CB9-4F9C-9604-ECBD30BC7311}" srcId="{25920FF9-E510-42F3-B8B9-24E04A6D2ACA}" destId="{D855022E-EBC5-40E0-97E0-01A42F83ED13}" srcOrd="1" destOrd="0" parTransId="{6FB94A19-E3D4-429D-96E9-0ACD9DE35C05}" sibTransId="{7A395327-B5F6-4F93-883E-95E4E477EECF}"/>
    <dgm:cxn modelId="{380C2B08-7E72-471C-8831-6C61C5D70106}" srcId="{A3BA0A20-705A-4914-9F70-FE3E38376965}" destId="{68F0225B-5093-45A2-BC97-84A0CBE754E0}" srcOrd="1" destOrd="0" parTransId="{1FC8C092-74EE-4E5F-9347-A929BF825A3F}" sibTransId="{52C92C26-2D7B-49C5-BEAE-9709250AB309}"/>
    <dgm:cxn modelId="{F99349A5-9BA1-4CD9-AD3E-61CB17404525}" srcId="{D855022E-EBC5-40E0-97E0-01A42F83ED13}" destId="{12286C23-F81B-47EC-9A2E-D7D8FFEB89A8}" srcOrd="0" destOrd="0" parTransId="{88F09D7B-3358-4CAD-91B0-F6373E919521}" sibTransId="{5D62FAE3-3A20-404D-91A5-4F6BFDA6D7C8}"/>
    <dgm:cxn modelId="{6820F03E-0BC7-4C24-AA41-CAE1BD04CF54}" srcId="{A3BA0A20-705A-4914-9F70-FE3E38376965}" destId="{3D0466FC-81AD-427B-9C91-CE38A12287FC}" srcOrd="2" destOrd="0" parTransId="{46A1CBDE-5EA3-4BC2-999D-F154014B2855}" sibTransId="{E31E93CD-73FB-4C4C-841B-2DFE8F4D182F}"/>
    <dgm:cxn modelId="{CEDEDB4D-FC8B-4311-962C-CC9B37EDA761}" srcId="{25920FF9-E510-42F3-B8B9-24E04A6D2ACA}" destId="{A3BA0A20-705A-4914-9F70-FE3E38376965}" srcOrd="0" destOrd="0" parTransId="{4D998DDB-0516-4CFE-9D8B-24FA9C4B3E77}" sibTransId="{DF68D2A5-EA65-4D91-B04F-00ABBAE61528}"/>
    <dgm:cxn modelId="{5ED1ABA8-56BF-4158-AE18-4BF011916D0B}" type="presOf" srcId="{D12F69AB-71BA-4B21-88BB-3E853EE31478}" destId="{CC918678-4F97-46CA-BEC1-FEA6CDEF6115}" srcOrd="0" destOrd="0" presId="urn:microsoft.com/office/officeart/2005/8/layout/vList6"/>
    <dgm:cxn modelId="{D2C2DE94-8F71-4FD8-9A84-5E9C56CE9DB9}" type="presOf" srcId="{3D0466FC-81AD-427B-9C91-CE38A12287FC}" destId="{CC918678-4F97-46CA-BEC1-FEA6CDEF6115}" srcOrd="0" destOrd="2" presId="urn:microsoft.com/office/officeart/2005/8/layout/vList6"/>
    <dgm:cxn modelId="{141A3FBA-3A2E-46CD-8BAA-7DD538630F7B}" type="presOf" srcId="{68F0225B-5093-45A2-BC97-84A0CBE754E0}" destId="{CC918678-4F97-46CA-BEC1-FEA6CDEF6115}" srcOrd="0" destOrd="1" presId="urn:microsoft.com/office/officeart/2005/8/layout/vList6"/>
    <dgm:cxn modelId="{C033F41F-C36E-4656-AB75-59886078D61B}" type="presParOf" srcId="{082E1A92-8793-4D72-8CE3-18A6B0801E59}" destId="{D41E4904-A497-431F-AA1E-6A16568C8685}" srcOrd="0" destOrd="0" presId="urn:microsoft.com/office/officeart/2005/8/layout/vList6"/>
    <dgm:cxn modelId="{186BF04D-02DC-4883-B4E3-937FDEAAA4B5}" type="presParOf" srcId="{D41E4904-A497-431F-AA1E-6A16568C8685}" destId="{0B6B78CC-7AA8-4C9A-8D9C-5602D551B3BF}" srcOrd="0" destOrd="0" presId="urn:microsoft.com/office/officeart/2005/8/layout/vList6"/>
    <dgm:cxn modelId="{42917A01-2CC2-4FA7-9EAE-F4C0E1BA424F}" type="presParOf" srcId="{D41E4904-A497-431F-AA1E-6A16568C8685}" destId="{CC918678-4F97-46CA-BEC1-FEA6CDEF6115}" srcOrd="1" destOrd="0" presId="urn:microsoft.com/office/officeart/2005/8/layout/vList6"/>
    <dgm:cxn modelId="{992BC65A-4243-4C20-AE9A-55D2F741AC23}" type="presParOf" srcId="{082E1A92-8793-4D72-8CE3-18A6B0801E59}" destId="{C6431799-90E6-4EDD-ADCA-24FEE6A999B1}" srcOrd="1" destOrd="0" presId="urn:microsoft.com/office/officeart/2005/8/layout/vList6"/>
    <dgm:cxn modelId="{8F7DFAFC-61E6-489E-9F13-C08839E3BF59}" type="presParOf" srcId="{082E1A92-8793-4D72-8CE3-18A6B0801E59}" destId="{F7493FFB-196C-441F-9011-CFAEA4F04454}" srcOrd="2" destOrd="0" presId="urn:microsoft.com/office/officeart/2005/8/layout/vList6"/>
    <dgm:cxn modelId="{385F74EE-D723-4F59-BC6E-1784210AB10C}" type="presParOf" srcId="{F7493FFB-196C-441F-9011-CFAEA4F04454}" destId="{75D0BD6E-18AA-4A2D-B571-806201CA2020}" srcOrd="0" destOrd="0" presId="urn:microsoft.com/office/officeart/2005/8/layout/vList6"/>
    <dgm:cxn modelId="{9F5911D6-E644-4AA8-9CCF-6499B01F047B}" type="presParOf" srcId="{F7493FFB-196C-441F-9011-CFAEA4F04454}" destId="{1A16570F-0FDF-4EA1-A2CB-FD1FCA9B325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BEFE8A-2147-43DE-883F-4533B100ECB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658CF9-7A84-458C-8AE2-1FFA6F3D2D29}">
      <dgm:prSet phldrT="[Текст]" custT="1"/>
      <dgm:spPr>
        <a:solidFill>
          <a:srgbClr val="00B050"/>
        </a:solidFill>
        <a:ln w="50800" cmpd="sng">
          <a:solidFill>
            <a:srgbClr val="002060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Уникальные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B8728DF-0D4B-40F5-9137-04C9F944DAEE}" type="parTrans" cxnId="{501DF25D-ABE0-43FA-B2FD-C78D02893C10}">
      <dgm:prSet/>
      <dgm:spPr/>
      <dgm:t>
        <a:bodyPr/>
        <a:lstStyle/>
        <a:p>
          <a:endParaRPr lang="ru-RU"/>
        </a:p>
      </dgm:t>
    </dgm:pt>
    <dgm:pt modelId="{ABBD66E8-759E-411D-BC5D-DC97DDCBE189}" type="sibTrans" cxnId="{501DF25D-ABE0-43FA-B2FD-C78D02893C10}">
      <dgm:prSet/>
      <dgm:spPr/>
      <dgm:t>
        <a:bodyPr/>
        <a:lstStyle/>
        <a:p>
          <a:endParaRPr lang="ru-RU"/>
        </a:p>
      </dgm:t>
    </dgm:pt>
    <dgm:pt modelId="{3DBED170-83FF-43CD-99B0-DBD8BC5B08D3}">
      <dgm:prSet phldrT="[Текст]" custT="1"/>
      <dgm:spPr>
        <a:solidFill>
          <a:schemeClr val="bg1">
            <a:alpha val="90000"/>
          </a:schemeClr>
        </a:solidFill>
        <a:ln w="50800"/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до 10 повторов на геном 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0602A0-91E6-46B6-9A46-9821DB3CC18A}" type="parTrans" cxnId="{C62EB1D8-9C51-4804-BC90-97E3A5578715}">
      <dgm:prSet/>
      <dgm:spPr/>
      <dgm:t>
        <a:bodyPr/>
        <a:lstStyle/>
        <a:p>
          <a:endParaRPr lang="ru-RU"/>
        </a:p>
      </dgm:t>
    </dgm:pt>
    <dgm:pt modelId="{D42E5BED-C3D8-4AED-B258-BA57B31BE5EF}" type="sibTrans" cxnId="{C62EB1D8-9C51-4804-BC90-97E3A5578715}">
      <dgm:prSet/>
      <dgm:spPr/>
      <dgm:t>
        <a:bodyPr/>
        <a:lstStyle/>
        <a:p>
          <a:endParaRPr lang="ru-RU"/>
        </a:p>
      </dgm:t>
    </dgm:pt>
    <dgm:pt modelId="{7FEC489F-1807-4DBA-AD03-8EA9796F6CA9}">
      <dgm:prSet phldrT="[Текст]" custT="1"/>
      <dgm:spPr>
        <a:solidFill>
          <a:schemeClr val="bg1">
            <a:alpha val="90000"/>
          </a:schemeClr>
        </a:solidFill>
        <a:ln w="50800"/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структурные гены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10FDD5-BC27-4FF0-85CB-C8DE282623B8}" type="parTrans" cxnId="{C4EB5A8E-6B9D-48AE-AAAC-F651F3050FC2}">
      <dgm:prSet/>
      <dgm:spPr/>
      <dgm:t>
        <a:bodyPr/>
        <a:lstStyle/>
        <a:p>
          <a:endParaRPr lang="ru-RU"/>
        </a:p>
      </dgm:t>
    </dgm:pt>
    <dgm:pt modelId="{72B30666-A562-4792-9729-D603A596E06D}" type="sibTrans" cxnId="{C4EB5A8E-6B9D-48AE-AAAC-F651F3050FC2}">
      <dgm:prSet/>
      <dgm:spPr/>
      <dgm:t>
        <a:bodyPr/>
        <a:lstStyle/>
        <a:p>
          <a:endParaRPr lang="ru-RU"/>
        </a:p>
      </dgm:t>
    </dgm:pt>
    <dgm:pt modelId="{585225E5-7677-4A27-9A44-09C368153741}">
      <dgm:prSet phldrT="[Текст]" custT="1"/>
      <dgm:spPr>
        <a:solidFill>
          <a:srgbClr val="FF99CC"/>
        </a:solidFill>
        <a:ln w="50800" cmpd="sng">
          <a:solidFill>
            <a:srgbClr val="002060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Умеренно</a:t>
          </a:r>
        </a:p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повторяющиеся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565DB55-5413-49CE-B6BB-FFB6E43E2580}" type="parTrans" cxnId="{8184B948-7415-4EAF-AF44-396CB7CA0EBA}">
      <dgm:prSet/>
      <dgm:spPr/>
      <dgm:t>
        <a:bodyPr/>
        <a:lstStyle/>
        <a:p>
          <a:endParaRPr lang="ru-RU"/>
        </a:p>
      </dgm:t>
    </dgm:pt>
    <dgm:pt modelId="{FE6A22A7-D7C8-4EC9-9A0A-D65EACD78156}" type="sibTrans" cxnId="{8184B948-7415-4EAF-AF44-396CB7CA0EBA}">
      <dgm:prSet/>
      <dgm:spPr/>
      <dgm:t>
        <a:bodyPr/>
        <a:lstStyle/>
        <a:p>
          <a:endParaRPr lang="ru-RU"/>
        </a:p>
      </dgm:t>
    </dgm:pt>
    <dgm:pt modelId="{1878424E-718F-41E0-98BE-E50FDC444D7C}">
      <dgm:prSet phldrT="[Текст]" custT="1"/>
      <dgm:spPr>
        <a:solidFill>
          <a:schemeClr val="bg1">
            <a:alpha val="90000"/>
          </a:schemeClr>
        </a:solidFill>
        <a:ln w="50800"/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ru-RU" sz="2400" b="1" baseline="22000" dirty="0" smtClean="0"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- 10</a:t>
          </a:r>
          <a:r>
            <a:rPr lang="ru-RU" sz="2400" b="1" baseline="22000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повторов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BDA43A-A1D7-4D67-9BA8-DBF9477EBF3E}" type="parTrans" cxnId="{D7CC93E9-223C-46DA-A510-FD5EDF36E6A6}">
      <dgm:prSet/>
      <dgm:spPr/>
      <dgm:t>
        <a:bodyPr/>
        <a:lstStyle/>
        <a:p>
          <a:endParaRPr lang="ru-RU"/>
        </a:p>
      </dgm:t>
    </dgm:pt>
    <dgm:pt modelId="{30746765-63A8-455E-8BF7-54F1344C7951}" type="sibTrans" cxnId="{D7CC93E9-223C-46DA-A510-FD5EDF36E6A6}">
      <dgm:prSet/>
      <dgm:spPr/>
      <dgm:t>
        <a:bodyPr/>
        <a:lstStyle/>
        <a:p>
          <a:endParaRPr lang="ru-RU"/>
        </a:p>
      </dgm:t>
    </dgm:pt>
    <dgm:pt modelId="{A31EB1C8-7E37-44CF-99C0-167F81D9D706}">
      <dgm:prSet phldrT="[Текст]" custT="1"/>
      <dgm:spPr>
        <a:solidFill>
          <a:schemeClr val="bg1">
            <a:alpha val="90000"/>
          </a:schemeClr>
        </a:solidFill>
        <a:ln w="50800"/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регуляторные, </a:t>
          </a:r>
          <a:r>
            <a:rPr lang="ru-RU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гистоновые</a:t>
          </a:r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, гены </a:t>
          </a:r>
          <a:r>
            <a:rPr lang="ru-RU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т-РНК</a:t>
          </a:r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гены</a:t>
          </a:r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р-РНК</a:t>
          </a:r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мя-РНК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B0A60-A431-48DF-8AA5-8F4FCB831A25}" type="parTrans" cxnId="{157ED6AB-DE41-4CA3-9CE3-9661C7FCD9E8}">
      <dgm:prSet/>
      <dgm:spPr/>
      <dgm:t>
        <a:bodyPr/>
        <a:lstStyle/>
        <a:p>
          <a:endParaRPr lang="ru-RU"/>
        </a:p>
      </dgm:t>
    </dgm:pt>
    <dgm:pt modelId="{332C9440-A3B4-4947-B0BA-380DC28F327D}" type="sibTrans" cxnId="{157ED6AB-DE41-4CA3-9CE3-9661C7FCD9E8}">
      <dgm:prSet/>
      <dgm:spPr/>
      <dgm:t>
        <a:bodyPr/>
        <a:lstStyle/>
        <a:p>
          <a:endParaRPr lang="ru-RU"/>
        </a:p>
      </dgm:t>
    </dgm:pt>
    <dgm:pt modelId="{46ED7C87-8C70-47CD-8C54-AB06F8EBDB20}">
      <dgm:prSet phldrT="[Текст]" custT="1"/>
      <dgm:spPr>
        <a:solidFill>
          <a:srgbClr val="00B0F0"/>
        </a:solidFill>
        <a:ln w="50800" cmpd="sng">
          <a:solidFill>
            <a:srgbClr val="002060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Многократно</a:t>
          </a:r>
        </a:p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повторяющиеся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EB4BCAB-90C9-42E9-9069-8C378F55FA2A}" type="parTrans" cxnId="{A3510DBD-246D-45E7-ACC6-5BC7AB6B4BEC}">
      <dgm:prSet/>
      <dgm:spPr/>
      <dgm:t>
        <a:bodyPr/>
        <a:lstStyle/>
        <a:p>
          <a:endParaRPr lang="ru-RU"/>
        </a:p>
      </dgm:t>
    </dgm:pt>
    <dgm:pt modelId="{CBC91A97-80EE-44BF-87DC-4C96197A0FA2}" type="sibTrans" cxnId="{A3510DBD-246D-45E7-ACC6-5BC7AB6B4BEC}">
      <dgm:prSet/>
      <dgm:spPr/>
      <dgm:t>
        <a:bodyPr/>
        <a:lstStyle/>
        <a:p>
          <a:endParaRPr lang="ru-RU"/>
        </a:p>
      </dgm:t>
    </dgm:pt>
    <dgm:pt modelId="{B5878FB4-DF44-47FE-B13A-AFC8D8BC9B22}">
      <dgm:prSet phldrT="[Текст]" custT="1"/>
      <dgm:spPr>
        <a:solidFill>
          <a:schemeClr val="bg1">
            <a:alpha val="90000"/>
          </a:schemeClr>
        </a:solidFill>
        <a:ln w="50800"/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более 10</a:t>
          </a:r>
          <a:r>
            <a:rPr lang="ru-RU" sz="2400" b="1" baseline="22000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копий на геном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10BAE1-F005-4FDE-8C24-DE65C8375CD6}" type="parTrans" cxnId="{A511AEA8-B58E-48B7-8A0E-0AC658AFCC99}">
      <dgm:prSet/>
      <dgm:spPr/>
      <dgm:t>
        <a:bodyPr/>
        <a:lstStyle/>
        <a:p>
          <a:endParaRPr lang="ru-RU"/>
        </a:p>
      </dgm:t>
    </dgm:pt>
    <dgm:pt modelId="{0EA838A3-D9C0-475F-9621-5AAE3EFA30D1}" type="sibTrans" cxnId="{A511AEA8-B58E-48B7-8A0E-0AC658AFCC99}">
      <dgm:prSet/>
      <dgm:spPr/>
      <dgm:t>
        <a:bodyPr/>
        <a:lstStyle/>
        <a:p>
          <a:endParaRPr lang="ru-RU"/>
        </a:p>
      </dgm:t>
    </dgm:pt>
    <dgm:pt modelId="{ACB8975F-A5CE-4C66-BEDD-584092B114F3}">
      <dgm:prSet phldrT="[Текст]" custT="1"/>
      <dgm:spPr>
        <a:solidFill>
          <a:schemeClr val="bg1">
            <a:alpha val="90000"/>
          </a:schemeClr>
        </a:solidFill>
        <a:ln w="50800"/>
      </dgm:spPr>
      <dgm:t>
        <a:bodyPr/>
        <a:lstStyle/>
        <a:p>
          <a:r>
            <a:rPr lang="ru-RU" sz="2400" b="1" dirty="0" err="1" smtClean="0">
              <a:latin typeface="Arial" pitchFamily="34" charset="0"/>
              <a:cs typeface="Arial" pitchFamily="34" charset="0"/>
            </a:rPr>
            <a:t>Нетранскрибируемая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часть генома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4BF42FE3-1A78-4FB9-8C8A-52A4D34D582A}" type="parTrans" cxnId="{97FD43D7-4287-4FD8-B866-9AC8B7F12C16}">
      <dgm:prSet/>
      <dgm:spPr/>
      <dgm:t>
        <a:bodyPr/>
        <a:lstStyle/>
        <a:p>
          <a:endParaRPr lang="ru-RU"/>
        </a:p>
      </dgm:t>
    </dgm:pt>
    <dgm:pt modelId="{6D144439-EA02-4DBA-B3EE-1A4540D32146}" type="sibTrans" cxnId="{97FD43D7-4287-4FD8-B866-9AC8B7F12C16}">
      <dgm:prSet/>
      <dgm:spPr/>
      <dgm:t>
        <a:bodyPr/>
        <a:lstStyle/>
        <a:p>
          <a:endParaRPr lang="ru-RU"/>
        </a:p>
      </dgm:t>
    </dgm:pt>
    <dgm:pt modelId="{AA008783-983A-403F-B8B5-988569291022}" type="pres">
      <dgm:prSet presAssocID="{64BEFE8A-2147-43DE-883F-4533B100EC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071094-4DF4-4DC2-91EA-70FA2B2942FF}" type="pres">
      <dgm:prSet presAssocID="{1C658CF9-7A84-458C-8AE2-1FFA6F3D2D29}" presName="linNode" presStyleCnt="0"/>
      <dgm:spPr/>
    </dgm:pt>
    <dgm:pt modelId="{C481F3CE-5690-49FF-92D4-6DE0AFF94E4C}" type="pres">
      <dgm:prSet presAssocID="{1C658CF9-7A84-458C-8AE2-1FFA6F3D2D2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358F5-EE9F-44C1-A382-F4419CDD1ED1}" type="pres">
      <dgm:prSet presAssocID="{1C658CF9-7A84-458C-8AE2-1FFA6F3D2D29}" presName="descendantText" presStyleLbl="alignAccFollowNode1" presStyleIdx="0" presStyleCnt="3" custScaleY="11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3A2B4-BD61-4931-96C7-B33F4F76E3E8}" type="pres">
      <dgm:prSet presAssocID="{ABBD66E8-759E-411D-BC5D-DC97DDCBE189}" presName="sp" presStyleCnt="0"/>
      <dgm:spPr/>
    </dgm:pt>
    <dgm:pt modelId="{EF3CA1CF-5ADB-40D5-A586-C49FD00E0CF2}" type="pres">
      <dgm:prSet presAssocID="{585225E5-7677-4A27-9A44-09C368153741}" presName="linNode" presStyleCnt="0"/>
      <dgm:spPr/>
    </dgm:pt>
    <dgm:pt modelId="{6A5E06D9-032F-4E21-B60A-05167CEADAC0}" type="pres">
      <dgm:prSet presAssocID="{585225E5-7677-4A27-9A44-09C3681537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F1244-12D5-4A03-95ED-90FB79AC1824}" type="pres">
      <dgm:prSet presAssocID="{585225E5-7677-4A27-9A44-09C368153741}" presName="descendantText" presStyleLbl="alignAccFollowNode1" presStyleIdx="1" presStyleCnt="3" custScaleY="120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8F445-C538-4F38-BCEC-617AE502B73F}" type="pres">
      <dgm:prSet presAssocID="{FE6A22A7-D7C8-4EC9-9A0A-D65EACD78156}" presName="sp" presStyleCnt="0"/>
      <dgm:spPr/>
    </dgm:pt>
    <dgm:pt modelId="{06DD3E45-B9C3-49D8-AA8C-9C0AB08435B3}" type="pres">
      <dgm:prSet presAssocID="{46ED7C87-8C70-47CD-8C54-AB06F8EBDB20}" presName="linNode" presStyleCnt="0"/>
      <dgm:spPr/>
    </dgm:pt>
    <dgm:pt modelId="{97EC2434-C0E3-45C1-818C-BBCFFA0943B1}" type="pres">
      <dgm:prSet presAssocID="{46ED7C87-8C70-47CD-8C54-AB06F8EBDB2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D9E73-BA18-4D6E-8D8D-61A6979F0E4E}" type="pres">
      <dgm:prSet presAssocID="{46ED7C87-8C70-47CD-8C54-AB06F8EBDB20}" presName="descendantText" presStyleLbl="alignAccFollowNode1" presStyleIdx="2" presStyleCnt="3" custScaleY="114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CC93E9-223C-46DA-A510-FD5EDF36E6A6}" srcId="{585225E5-7677-4A27-9A44-09C368153741}" destId="{1878424E-718F-41E0-98BE-E50FDC444D7C}" srcOrd="0" destOrd="0" parTransId="{71BDA43A-A1D7-4D67-9BA8-DBF9477EBF3E}" sibTransId="{30746765-63A8-455E-8BF7-54F1344C7951}"/>
    <dgm:cxn modelId="{4827AF80-D777-47B0-AE2C-06819B6B5054}" type="presOf" srcId="{1878424E-718F-41E0-98BE-E50FDC444D7C}" destId="{3CBF1244-12D5-4A03-95ED-90FB79AC1824}" srcOrd="0" destOrd="0" presId="urn:microsoft.com/office/officeart/2005/8/layout/vList5"/>
    <dgm:cxn modelId="{C4EB5A8E-6B9D-48AE-AAAC-F651F3050FC2}" srcId="{1C658CF9-7A84-458C-8AE2-1FFA6F3D2D29}" destId="{7FEC489F-1807-4DBA-AD03-8EA9796F6CA9}" srcOrd="1" destOrd="0" parTransId="{E410FDD5-BC27-4FF0-85CB-C8DE282623B8}" sibTransId="{72B30666-A562-4792-9729-D603A596E06D}"/>
    <dgm:cxn modelId="{9E741DE1-6FD9-47B5-AECE-F3767861AED1}" type="presOf" srcId="{B5878FB4-DF44-47FE-B13A-AFC8D8BC9B22}" destId="{B5BD9E73-BA18-4D6E-8D8D-61A6979F0E4E}" srcOrd="0" destOrd="0" presId="urn:microsoft.com/office/officeart/2005/8/layout/vList5"/>
    <dgm:cxn modelId="{8184B948-7415-4EAF-AF44-396CB7CA0EBA}" srcId="{64BEFE8A-2147-43DE-883F-4533B100ECBA}" destId="{585225E5-7677-4A27-9A44-09C368153741}" srcOrd="1" destOrd="0" parTransId="{3565DB55-5413-49CE-B6BB-FFB6E43E2580}" sibTransId="{FE6A22A7-D7C8-4EC9-9A0A-D65EACD78156}"/>
    <dgm:cxn modelId="{501DF25D-ABE0-43FA-B2FD-C78D02893C10}" srcId="{64BEFE8A-2147-43DE-883F-4533B100ECBA}" destId="{1C658CF9-7A84-458C-8AE2-1FFA6F3D2D29}" srcOrd="0" destOrd="0" parTransId="{2B8728DF-0D4B-40F5-9137-04C9F944DAEE}" sibTransId="{ABBD66E8-759E-411D-BC5D-DC97DDCBE189}"/>
    <dgm:cxn modelId="{A511AEA8-B58E-48B7-8A0E-0AC658AFCC99}" srcId="{46ED7C87-8C70-47CD-8C54-AB06F8EBDB20}" destId="{B5878FB4-DF44-47FE-B13A-AFC8D8BC9B22}" srcOrd="0" destOrd="0" parTransId="{4D10BAE1-F005-4FDE-8C24-DE65C8375CD6}" sibTransId="{0EA838A3-D9C0-475F-9621-5AAE3EFA30D1}"/>
    <dgm:cxn modelId="{D27FC8CA-4D3A-43B5-9283-30436AA20D41}" type="presOf" srcId="{46ED7C87-8C70-47CD-8C54-AB06F8EBDB20}" destId="{97EC2434-C0E3-45C1-818C-BBCFFA0943B1}" srcOrd="0" destOrd="0" presId="urn:microsoft.com/office/officeart/2005/8/layout/vList5"/>
    <dgm:cxn modelId="{361BCFCD-71B0-44C8-A1CE-F6504D84EE1E}" type="presOf" srcId="{1C658CF9-7A84-458C-8AE2-1FFA6F3D2D29}" destId="{C481F3CE-5690-49FF-92D4-6DE0AFF94E4C}" srcOrd="0" destOrd="0" presId="urn:microsoft.com/office/officeart/2005/8/layout/vList5"/>
    <dgm:cxn modelId="{27112C2B-9796-42D6-A0CA-ABE856E3FB92}" type="presOf" srcId="{ACB8975F-A5CE-4C66-BEDD-584092B114F3}" destId="{B5BD9E73-BA18-4D6E-8D8D-61A6979F0E4E}" srcOrd="0" destOrd="1" presId="urn:microsoft.com/office/officeart/2005/8/layout/vList5"/>
    <dgm:cxn modelId="{97FD43D7-4287-4FD8-B866-9AC8B7F12C16}" srcId="{46ED7C87-8C70-47CD-8C54-AB06F8EBDB20}" destId="{ACB8975F-A5CE-4C66-BEDD-584092B114F3}" srcOrd="1" destOrd="0" parTransId="{4BF42FE3-1A78-4FB9-8C8A-52A4D34D582A}" sibTransId="{6D144439-EA02-4DBA-B3EE-1A4540D32146}"/>
    <dgm:cxn modelId="{8D1C842C-C3A7-40AE-88F9-8358A8AFF586}" type="presOf" srcId="{585225E5-7677-4A27-9A44-09C368153741}" destId="{6A5E06D9-032F-4E21-B60A-05167CEADAC0}" srcOrd="0" destOrd="0" presId="urn:microsoft.com/office/officeart/2005/8/layout/vList5"/>
    <dgm:cxn modelId="{C92B012C-BA86-4D01-A108-EBBEF85EC2F7}" type="presOf" srcId="{3DBED170-83FF-43CD-99B0-DBD8BC5B08D3}" destId="{7DA358F5-EE9F-44C1-A382-F4419CDD1ED1}" srcOrd="0" destOrd="0" presId="urn:microsoft.com/office/officeart/2005/8/layout/vList5"/>
    <dgm:cxn modelId="{CAA13E7E-3533-484A-B851-64FEC8476983}" type="presOf" srcId="{64BEFE8A-2147-43DE-883F-4533B100ECBA}" destId="{AA008783-983A-403F-B8B5-988569291022}" srcOrd="0" destOrd="0" presId="urn:microsoft.com/office/officeart/2005/8/layout/vList5"/>
    <dgm:cxn modelId="{EC0212DC-4CA0-4600-B635-83865A198872}" type="presOf" srcId="{A31EB1C8-7E37-44CF-99C0-167F81D9D706}" destId="{3CBF1244-12D5-4A03-95ED-90FB79AC1824}" srcOrd="0" destOrd="1" presId="urn:microsoft.com/office/officeart/2005/8/layout/vList5"/>
    <dgm:cxn modelId="{157ED6AB-DE41-4CA3-9CE3-9661C7FCD9E8}" srcId="{585225E5-7677-4A27-9A44-09C368153741}" destId="{A31EB1C8-7E37-44CF-99C0-167F81D9D706}" srcOrd="1" destOrd="0" parTransId="{05CB0A60-A431-48DF-8AA5-8F4FCB831A25}" sibTransId="{332C9440-A3B4-4947-B0BA-380DC28F327D}"/>
    <dgm:cxn modelId="{C62EB1D8-9C51-4804-BC90-97E3A5578715}" srcId="{1C658CF9-7A84-458C-8AE2-1FFA6F3D2D29}" destId="{3DBED170-83FF-43CD-99B0-DBD8BC5B08D3}" srcOrd="0" destOrd="0" parTransId="{0C0602A0-91E6-46B6-9A46-9821DB3CC18A}" sibTransId="{D42E5BED-C3D8-4AED-B258-BA57B31BE5EF}"/>
    <dgm:cxn modelId="{A3510DBD-246D-45E7-ACC6-5BC7AB6B4BEC}" srcId="{64BEFE8A-2147-43DE-883F-4533B100ECBA}" destId="{46ED7C87-8C70-47CD-8C54-AB06F8EBDB20}" srcOrd="2" destOrd="0" parTransId="{EEB4BCAB-90C9-42E9-9069-8C378F55FA2A}" sibTransId="{CBC91A97-80EE-44BF-87DC-4C96197A0FA2}"/>
    <dgm:cxn modelId="{C0771AE0-9F91-4A24-8EE7-958BCB9DAAF8}" type="presOf" srcId="{7FEC489F-1807-4DBA-AD03-8EA9796F6CA9}" destId="{7DA358F5-EE9F-44C1-A382-F4419CDD1ED1}" srcOrd="0" destOrd="1" presId="urn:microsoft.com/office/officeart/2005/8/layout/vList5"/>
    <dgm:cxn modelId="{60E7863B-E481-4B2B-BE34-E4009C0237DC}" type="presParOf" srcId="{AA008783-983A-403F-B8B5-988569291022}" destId="{E9071094-4DF4-4DC2-91EA-70FA2B2942FF}" srcOrd="0" destOrd="0" presId="urn:microsoft.com/office/officeart/2005/8/layout/vList5"/>
    <dgm:cxn modelId="{5E750558-3090-4D15-8FAA-0CEDA632F18A}" type="presParOf" srcId="{E9071094-4DF4-4DC2-91EA-70FA2B2942FF}" destId="{C481F3CE-5690-49FF-92D4-6DE0AFF94E4C}" srcOrd="0" destOrd="0" presId="urn:microsoft.com/office/officeart/2005/8/layout/vList5"/>
    <dgm:cxn modelId="{B20C2109-7196-4575-8A74-7F4DCD284FE7}" type="presParOf" srcId="{E9071094-4DF4-4DC2-91EA-70FA2B2942FF}" destId="{7DA358F5-EE9F-44C1-A382-F4419CDD1ED1}" srcOrd="1" destOrd="0" presId="urn:microsoft.com/office/officeart/2005/8/layout/vList5"/>
    <dgm:cxn modelId="{FAC6D588-0D78-4E97-B382-824F0DB5377C}" type="presParOf" srcId="{AA008783-983A-403F-B8B5-988569291022}" destId="{CD43A2B4-BD61-4931-96C7-B33F4F76E3E8}" srcOrd="1" destOrd="0" presId="urn:microsoft.com/office/officeart/2005/8/layout/vList5"/>
    <dgm:cxn modelId="{D88112B7-2B02-43F1-B14F-6507B5607141}" type="presParOf" srcId="{AA008783-983A-403F-B8B5-988569291022}" destId="{EF3CA1CF-5ADB-40D5-A586-C49FD00E0CF2}" srcOrd="2" destOrd="0" presId="urn:microsoft.com/office/officeart/2005/8/layout/vList5"/>
    <dgm:cxn modelId="{599E6D51-5695-4C61-9252-C3C72992F09C}" type="presParOf" srcId="{EF3CA1CF-5ADB-40D5-A586-C49FD00E0CF2}" destId="{6A5E06D9-032F-4E21-B60A-05167CEADAC0}" srcOrd="0" destOrd="0" presId="urn:microsoft.com/office/officeart/2005/8/layout/vList5"/>
    <dgm:cxn modelId="{82DD0907-D204-4020-A832-CF40D27AE961}" type="presParOf" srcId="{EF3CA1CF-5ADB-40D5-A586-C49FD00E0CF2}" destId="{3CBF1244-12D5-4A03-95ED-90FB79AC1824}" srcOrd="1" destOrd="0" presId="urn:microsoft.com/office/officeart/2005/8/layout/vList5"/>
    <dgm:cxn modelId="{35BFFCBD-4D3A-434A-9C51-5F8741F13F67}" type="presParOf" srcId="{AA008783-983A-403F-B8B5-988569291022}" destId="{5C18F445-C538-4F38-BCEC-617AE502B73F}" srcOrd="3" destOrd="0" presId="urn:microsoft.com/office/officeart/2005/8/layout/vList5"/>
    <dgm:cxn modelId="{89E1330D-D398-4ABE-BE9C-87E9518C0023}" type="presParOf" srcId="{AA008783-983A-403F-B8B5-988569291022}" destId="{06DD3E45-B9C3-49D8-AA8C-9C0AB08435B3}" srcOrd="4" destOrd="0" presId="urn:microsoft.com/office/officeart/2005/8/layout/vList5"/>
    <dgm:cxn modelId="{9C5618F2-253A-40C9-B48A-65CF66B42E4D}" type="presParOf" srcId="{06DD3E45-B9C3-49D8-AA8C-9C0AB08435B3}" destId="{97EC2434-C0E3-45C1-818C-BBCFFA0943B1}" srcOrd="0" destOrd="0" presId="urn:microsoft.com/office/officeart/2005/8/layout/vList5"/>
    <dgm:cxn modelId="{CC62229F-4812-40D2-AFFD-5401E4D969D8}" type="presParOf" srcId="{06DD3E45-B9C3-49D8-AA8C-9C0AB08435B3}" destId="{B5BD9E73-BA18-4D6E-8D8D-61A6979F0E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918678-4F97-46CA-BEC1-FEA6CDEF6115}">
      <dsp:nvSpPr>
        <dsp:cNvPr id="0" name=""/>
        <dsp:cNvSpPr/>
      </dsp:nvSpPr>
      <dsp:spPr>
        <a:xfrm>
          <a:off x="2415767" y="0"/>
          <a:ext cx="5924895" cy="3216812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Системы репликации, транскрипции, трансляции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Ключевые пути метаболизма и формирования клеточных структур, определяющих видовую принадлежность</a:t>
          </a:r>
          <a:endParaRPr lang="ru-RU" sz="2400" kern="1200" dirty="0"/>
        </a:p>
      </dsp:txBody>
      <dsp:txXfrm>
        <a:off x="2415767" y="0"/>
        <a:ext cx="5924895" cy="3216812"/>
      </dsp:txXfrm>
    </dsp:sp>
    <dsp:sp modelId="{0B6B78CC-7AA8-4C9A-8D9C-5602D551B3BF}">
      <dsp:nvSpPr>
        <dsp:cNvPr id="0" name=""/>
        <dsp:cNvSpPr/>
      </dsp:nvSpPr>
      <dsp:spPr>
        <a:xfrm>
          <a:off x="38492" y="357191"/>
          <a:ext cx="2361914" cy="2571435"/>
        </a:xfrm>
        <a:prstGeom prst="roundRect">
          <a:avLst/>
        </a:prstGeom>
        <a:solidFill>
          <a:srgbClr val="FF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>
                  <a:lumMod val="10000"/>
                </a:schemeClr>
              </a:solidFill>
            </a:rPr>
            <a:t>Базовый набор генов</a:t>
          </a:r>
          <a:endParaRPr lang="ru-RU" sz="2400" b="1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38492" y="357191"/>
        <a:ext cx="2361914" cy="2571435"/>
      </dsp:txXfrm>
    </dsp:sp>
    <dsp:sp modelId="{1A16570F-0FDF-4EA1-A2CB-FD1FCA9B3253}">
      <dsp:nvSpPr>
        <dsp:cNvPr id="0" name=""/>
        <dsp:cNvSpPr/>
      </dsp:nvSpPr>
      <dsp:spPr>
        <a:xfrm>
          <a:off x="2383715" y="3424682"/>
          <a:ext cx="5979668" cy="2932188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Контролируют процессы метаболизма и морфофизиологические признаки, обеспечивающие приспособленность к экологической нише </a:t>
          </a:r>
          <a:endParaRPr lang="ru-RU" sz="2400" kern="1200" dirty="0"/>
        </a:p>
      </dsp:txBody>
      <dsp:txXfrm>
        <a:off x="2383715" y="3424682"/>
        <a:ext cx="5979668" cy="2932188"/>
      </dsp:txXfrm>
    </dsp:sp>
    <dsp:sp modelId="{75D0BD6E-18AA-4A2D-B571-806201CA2020}">
      <dsp:nvSpPr>
        <dsp:cNvPr id="0" name=""/>
        <dsp:cNvSpPr/>
      </dsp:nvSpPr>
      <dsp:spPr>
        <a:xfrm>
          <a:off x="0" y="3934786"/>
          <a:ext cx="2317415" cy="1923557"/>
        </a:xfrm>
        <a:prstGeom prst="roundRect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accent4">
                  <a:lumMod val="10000"/>
                </a:schemeClr>
              </a:solidFill>
            </a:rPr>
            <a:t>Вспомогатель</a:t>
          </a:r>
          <a:r>
            <a:rPr lang="ru-RU" sz="2400" b="1" kern="1200" dirty="0" smtClean="0">
              <a:solidFill>
                <a:schemeClr val="accent4">
                  <a:lumMod val="10000"/>
                </a:schemeClr>
              </a:solidFill>
            </a:rPr>
            <a:t>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accent4">
                  <a:lumMod val="10000"/>
                </a:schemeClr>
              </a:solidFill>
            </a:rPr>
            <a:t>ный</a:t>
          </a:r>
          <a:r>
            <a:rPr lang="ru-RU" sz="2400" b="1" kern="1200" dirty="0" smtClean="0">
              <a:solidFill>
                <a:schemeClr val="accent4">
                  <a:lumMod val="10000"/>
                </a:schemeClr>
              </a:solidFill>
            </a:rPr>
            <a:t> набор генов</a:t>
          </a:r>
          <a:endParaRPr lang="ru-RU" sz="2400" b="1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0" y="3934786"/>
        <a:ext cx="2317415" cy="19235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C6761-49E5-4761-B07F-8CAD1C98DF45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BA702-5166-4AF3-8C6C-8C18EC93B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74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F3A278-9CB4-4DC2-84A2-934C6F9781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3AF5-899E-440F-8F4B-0F2F0F0A1497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BFD1-AF79-4222-A662-BE97AD936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3AF5-899E-440F-8F4B-0F2F0F0A1497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BFD1-AF79-4222-A662-BE97AD936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3AF5-899E-440F-8F4B-0F2F0F0A1497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BFD1-AF79-4222-A662-BE97AD936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3AF5-899E-440F-8F4B-0F2F0F0A1497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BFD1-AF79-4222-A662-BE97AD936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3AF5-899E-440F-8F4B-0F2F0F0A1497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BFD1-AF79-4222-A662-BE97AD936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3AF5-899E-440F-8F4B-0F2F0F0A1497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BFD1-AF79-4222-A662-BE97AD936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3AF5-899E-440F-8F4B-0F2F0F0A1497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BFD1-AF79-4222-A662-BE97AD936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3AF5-899E-440F-8F4B-0F2F0F0A1497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BFD1-AF79-4222-A662-BE97AD936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3AF5-899E-440F-8F4B-0F2F0F0A1497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BFD1-AF79-4222-A662-BE97AD936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3AF5-899E-440F-8F4B-0F2F0F0A1497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BFD1-AF79-4222-A662-BE97AD936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3AF5-899E-440F-8F4B-0F2F0F0A1497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BFD1-AF79-4222-A662-BE97AD936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B3AF5-899E-440F-8F4B-0F2F0F0A1497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4BFD1-AF79-4222-A662-BE97AD936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rinitas.ru/rus/doc/0016/001c/pic/1718/08nik5.gi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генома и экспрессия генов у прокариот и эукариот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Регуляция генной активности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Информативная емкость генома человека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Белок кодирующие последовательности составляют  только 2% генома.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22373"/>
            <a:ext cx="2736304" cy="1448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 startAt="2004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– 20000-25000 генов </a:t>
            </a:r>
          </a:p>
          <a:p>
            <a:pPr marL="342900" indent="-342900" algn="ctr">
              <a:buAutoNum type="arabicPlain" startAt="2004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3530315"/>
            <a:ext cx="288032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 г. – 20500 генов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3933056"/>
            <a:ext cx="2592288" cy="123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г. – 22500 генов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44522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GTEx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 оценкам авторов в геноме человека всего насчитывается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43 162 гена, из которых 21 306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кодируют белки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21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856 –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РНК-кодирующие гены.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5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904204" y="188913"/>
            <a:ext cx="4105275" cy="7191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CC0000"/>
                </a:solidFill>
                <a:latin typeface="Tahoma" pitchFamily="34" charset="0"/>
              </a:rPr>
              <a:t>Гены эукариот</a:t>
            </a: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924591" y="1565811"/>
            <a:ext cx="3851275" cy="7921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Белок-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кодирующие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4965529" y="1597307"/>
            <a:ext cx="3455987" cy="7191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РНК-кодирующие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234156" y="2924944"/>
            <a:ext cx="4553868" cy="7921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Гены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«домашнего хозяйства»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181768" y="4158957"/>
            <a:ext cx="4606255" cy="765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Гены терминальной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дифференцировки</a:t>
            </a:r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>
            <a:off x="2051050" y="47244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>
            <a:off x="2051050" y="58769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Rectangle 15"/>
          <p:cNvSpPr>
            <a:spLocks noChangeArrowheads="1"/>
          </p:cNvSpPr>
          <p:nvPr/>
        </p:nvSpPr>
        <p:spPr bwMode="auto">
          <a:xfrm>
            <a:off x="152604" y="5301208"/>
            <a:ext cx="4635419" cy="13681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Гены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транскрипционных </a:t>
            </a:r>
            <a:endParaRPr lang="ru-RU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факторов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2540894" y="2433150"/>
            <a:ext cx="0" cy="430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Стрелка вниз 1"/>
          <p:cNvSpPr/>
          <p:nvPr/>
        </p:nvSpPr>
        <p:spPr>
          <a:xfrm>
            <a:off x="3275856" y="1052736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266107" y="1052736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286500"/>
          </a:xfrm>
        </p:spPr>
        <p:txBody>
          <a:bodyPr/>
          <a:lstStyle/>
          <a:p>
            <a:pPr algn="just">
              <a:defRPr/>
            </a:pP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организации генома эукариот заложен принцип чередования уникальных и повторяющихся последовательностей (</a:t>
            </a:r>
            <a:r>
              <a:rPr lang="ru-RU" sz="28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интерсперсия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</a:p>
          <a:p>
            <a:pPr algn="just">
              <a:defRPr/>
            </a:pP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ходе эволюции геном изменялся в результате ряда генетических механизмов: рекомбинаций, транспозиций, переноса генов, </a:t>
            </a:r>
            <a:r>
              <a:rPr lang="ru-RU" sz="28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делеций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дупликаций.</a:t>
            </a:r>
          </a:p>
          <a:p>
            <a:pPr algn="just">
              <a:defRPr/>
            </a:pP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Большой объем генома эукариот обусловлен дупликациями.</a:t>
            </a:r>
          </a:p>
          <a:p>
            <a:pPr>
              <a:defRPr/>
            </a:pPr>
            <a:endParaRPr lang="ru-RU" sz="2400" dirty="0" smtClean="0">
              <a:effectLst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2" name="Стрелка вниз 1"/>
          <p:cNvSpPr/>
          <p:nvPr/>
        </p:nvSpPr>
        <p:spPr>
          <a:xfrm>
            <a:off x="3131840" y="4797152"/>
            <a:ext cx="3096344" cy="57606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27684" y="587727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itchFamily="34" charset="0"/>
              </a:rPr>
              <a:t>Избыточность ДНК в геноме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7114041"/>
              </p:ext>
            </p:extLst>
          </p:nvPr>
        </p:nvGraphicFramePr>
        <p:xfrm>
          <a:off x="251520" y="980728"/>
          <a:ext cx="8229600" cy="5392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85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Дуплицирующиеся гены</a:t>
            </a:r>
          </a:p>
        </p:txBody>
      </p:sp>
    </p:spTree>
    <p:extLst>
      <p:ext uri="{BB962C8B-B14F-4D97-AF65-F5344CB8AC3E}">
        <p14:creationId xmlns:p14="http://schemas.microsoft.com/office/powerpoint/2010/main" xmlns="" val="20463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20472" cy="857250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Нетранскрибируемая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3600" b="1" dirty="0" smtClean="0">
                <a:solidFill>
                  <a:srgbClr val="002060"/>
                </a:solidFill>
                <a:latin typeface="Arial" charset="0"/>
              </a:rPr>
              <a:t>ДНК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3"/>
            <a:ext cx="8435280" cy="5806976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Тандемные повторы  </a:t>
            </a:r>
            <a:r>
              <a:rPr lang="ru-RU" dirty="0" smtClean="0">
                <a:latin typeface="Arial" charset="0"/>
              </a:rPr>
              <a:t>- расположены друг за другом.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dirty="0" err="1" smtClean="0">
                <a:latin typeface="Arial" charset="0"/>
              </a:rPr>
              <a:t>Центромерная</a:t>
            </a:r>
            <a:r>
              <a:rPr lang="ru-RU" dirty="0" smtClean="0">
                <a:latin typeface="Arial" charset="0"/>
              </a:rPr>
              <a:t> ДНК (</a:t>
            </a:r>
            <a:r>
              <a:rPr lang="ru-RU" dirty="0" err="1" smtClean="0">
                <a:latin typeface="Arial" charset="0"/>
              </a:rPr>
              <a:t>альфоидная</a:t>
            </a:r>
            <a:r>
              <a:rPr lang="ru-RU" dirty="0" smtClean="0">
                <a:latin typeface="Arial" charset="0"/>
              </a:rPr>
              <a:t>)  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dirty="0" err="1" smtClean="0">
                <a:latin typeface="Arial" charset="0"/>
              </a:rPr>
              <a:t>Теломерная</a:t>
            </a:r>
            <a:r>
              <a:rPr lang="ru-RU" dirty="0" smtClean="0">
                <a:latin typeface="Arial" charset="0"/>
              </a:rPr>
              <a:t> ДНК – </a:t>
            </a:r>
            <a:r>
              <a:rPr lang="en-US" dirty="0" smtClean="0">
                <a:latin typeface="Arial" charset="0"/>
              </a:rPr>
              <a:t>GGGTTA</a:t>
            </a:r>
            <a:endParaRPr lang="ru-RU" dirty="0" smtClean="0">
              <a:latin typeface="Arial" charset="0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dirty="0" err="1" smtClean="0">
                <a:latin typeface="Arial" charset="0"/>
              </a:rPr>
              <a:t>Рибосомная</a:t>
            </a:r>
            <a:r>
              <a:rPr lang="ru-RU" dirty="0" smtClean="0">
                <a:latin typeface="Arial" charset="0"/>
              </a:rPr>
              <a:t> ДНК</a:t>
            </a:r>
          </a:p>
          <a:p>
            <a:pPr eaLnBrk="1" hangingPunct="1"/>
            <a:r>
              <a:rPr lang="ru-RU" b="1" dirty="0" smtClean="0">
                <a:solidFill>
                  <a:srgbClr val="CC0000"/>
                </a:solidFill>
                <a:latin typeface="Arial" charset="0"/>
              </a:rPr>
              <a:t>Диспергированные повторы</a:t>
            </a:r>
            <a:r>
              <a:rPr lang="ru-RU" dirty="0" smtClean="0">
                <a:latin typeface="Arial" charset="0"/>
              </a:rPr>
              <a:t> – разбросаны по всему геному: </a:t>
            </a:r>
            <a:r>
              <a:rPr lang="en-US" dirty="0" smtClean="0">
                <a:latin typeface="Arial" charset="0"/>
              </a:rPr>
              <a:t>LINE </a:t>
            </a:r>
            <a:r>
              <a:rPr lang="ru-RU" dirty="0" smtClean="0">
                <a:latin typeface="Arial" charset="0"/>
              </a:rPr>
              <a:t>и </a:t>
            </a:r>
            <a:r>
              <a:rPr lang="en-US" dirty="0" smtClean="0">
                <a:latin typeface="Arial" charset="0"/>
              </a:rPr>
              <a:t>SINE – </a:t>
            </a:r>
            <a:r>
              <a:rPr lang="ru-RU" dirty="0" smtClean="0">
                <a:latin typeface="Arial" charset="0"/>
              </a:rPr>
              <a:t>МГЭ (мобильные генетические элементы)</a:t>
            </a:r>
          </a:p>
          <a:p>
            <a:r>
              <a:rPr lang="ru-RU" dirty="0">
                <a:latin typeface="Arial" charset="0"/>
                <a:cs typeface="Arial" charset="0"/>
              </a:rPr>
              <a:t>Впервые МГЭ обнаружены в 1947 г. Барбарой Мак </a:t>
            </a:r>
            <a:r>
              <a:rPr lang="ru-RU" dirty="0" smtClean="0">
                <a:latin typeface="Arial" charset="0"/>
                <a:cs typeface="Arial" charset="0"/>
              </a:rPr>
              <a:t>- </a:t>
            </a:r>
            <a:r>
              <a:rPr lang="ru-RU" dirty="0" err="1" smtClean="0">
                <a:latin typeface="Arial" charset="0"/>
                <a:cs typeface="Arial" charset="0"/>
              </a:rPr>
              <a:t>Клинток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>
                <a:latin typeface="Arial" charset="0"/>
                <a:cs typeface="Arial" charset="0"/>
              </a:rPr>
              <a:t>у кукурузы (система </a:t>
            </a:r>
            <a:r>
              <a:rPr lang="en-US" dirty="0">
                <a:latin typeface="Arial" charset="0"/>
                <a:cs typeface="Arial" charset="0"/>
              </a:rPr>
              <a:t>A</a:t>
            </a:r>
            <a:r>
              <a:rPr lang="ru-RU" dirty="0">
                <a:latin typeface="Arial" charset="0"/>
                <a:cs typeface="Arial" charset="0"/>
              </a:rPr>
              <a:t>с</a:t>
            </a:r>
            <a:r>
              <a:rPr lang="en-US" dirty="0">
                <a:latin typeface="Arial" charset="0"/>
                <a:cs typeface="Arial" charset="0"/>
              </a:rPr>
              <a:t>-Ds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  <a:r>
              <a:rPr lang="ru-RU" dirty="0" smtClean="0">
                <a:latin typeface="Arial" charset="0"/>
                <a:cs typeface="Arial" charset="0"/>
              </a:rPr>
              <a:t>:  </a:t>
            </a:r>
            <a:r>
              <a:rPr lang="ru-RU" dirty="0">
                <a:latin typeface="Arial" charset="0"/>
                <a:cs typeface="Arial" charset="0"/>
              </a:rPr>
              <a:t>фенотип зерен зависит от экспрессии этих генов в клетках эндосперма.</a:t>
            </a:r>
          </a:p>
          <a:p>
            <a:endParaRPr lang="ru-RU" dirty="0" smtClean="0">
              <a:latin typeface="Arial" charset="0"/>
            </a:endParaRPr>
          </a:p>
          <a:p>
            <a:pPr eaLnBrk="1" hangingPunct="1"/>
            <a:endParaRPr lang="ru-RU" dirty="0" smtClean="0"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ru-RU" b="1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565212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93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МГЭ млекопитающих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357813"/>
          </a:xfrm>
        </p:spPr>
        <p:txBody>
          <a:bodyPr/>
          <a:lstStyle/>
          <a:p>
            <a:pPr algn="just">
              <a:defRPr/>
            </a:pPr>
            <a:r>
              <a:rPr lang="ru-RU" b="1" dirty="0" smtClean="0">
                <a:cs typeface="Arial" pitchFamily="34" charset="0"/>
              </a:rPr>
              <a:t>Семейство </a:t>
            </a:r>
            <a:r>
              <a:rPr lang="en-US" b="1" dirty="0" smtClean="0">
                <a:cs typeface="Arial" pitchFamily="34" charset="0"/>
              </a:rPr>
              <a:t>LINE </a:t>
            </a:r>
            <a:r>
              <a:rPr lang="en-US" dirty="0" smtClean="0">
                <a:cs typeface="Arial" pitchFamily="34" charset="0"/>
              </a:rPr>
              <a:t>–</a:t>
            </a:r>
            <a:r>
              <a:rPr lang="ru-RU" dirty="0" smtClean="0">
                <a:cs typeface="Arial" pitchFamily="34" charset="0"/>
              </a:rPr>
              <a:t> 7000 </a:t>
            </a:r>
            <a:r>
              <a:rPr lang="ru-RU" dirty="0" err="1" smtClean="0">
                <a:cs typeface="Arial" pitchFamily="34" charset="0"/>
              </a:rPr>
              <a:t>п.н</a:t>
            </a:r>
            <a:r>
              <a:rPr lang="ru-RU" dirty="0" smtClean="0">
                <a:cs typeface="Arial" pitchFamily="34" charset="0"/>
              </a:rPr>
              <a:t>. (21% генома)</a:t>
            </a:r>
          </a:p>
          <a:p>
            <a:pPr algn="just">
              <a:defRPr/>
            </a:pPr>
            <a:r>
              <a:rPr lang="ru-RU" b="1" dirty="0" smtClean="0">
                <a:cs typeface="Arial" pitchFamily="34" charset="0"/>
              </a:rPr>
              <a:t>Семейство </a:t>
            </a:r>
            <a:r>
              <a:rPr lang="en-US" b="1" dirty="0" smtClean="0">
                <a:cs typeface="Arial" pitchFamily="34" charset="0"/>
              </a:rPr>
              <a:t>SINE </a:t>
            </a:r>
            <a:r>
              <a:rPr lang="en-US" dirty="0" smtClean="0">
                <a:cs typeface="Arial" pitchFamily="34" charset="0"/>
              </a:rPr>
              <a:t>–</a:t>
            </a:r>
            <a:r>
              <a:rPr lang="ru-RU" dirty="0" smtClean="0">
                <a:cs typeface="Arial" pitchFamily="34" charset="0"/>
              </a:rPr>
              <a:t> 100-500 </a:t>
            </a:r>
            <a:r>
              <a:rPr lang="ru-RU" dirty="0" err="1" smtClean="0">
                <a:cs typeface="Arial" pitchFamily="34" charset="0"/>
              </a:rPr>
              <a:t>п.н</a:t>
            </a:r>
            <a:r>
              <a:rPr lang="ru-RU" dirty="0" smtClean="0">
                <a:cs typeface="Arial" pitchFamily="34" charset="0"/>
              </a:rPr>
              <a:t>. (10-12% генома).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US" b="1" dirty="0" err="1" smtClean="0">
                <a:cs typeface="Arial" pitchFamily="34" charset="0"/>
              </a:rPr>
              <a:t>Alu</a:t>
            </a:r>
            <a:r>
              <a:rPr lang="en-US" b="1" dirty="0" smtClean="0">
                <a:cs typeface="Arial" pitchFamily="34" charset="0"/>
              </a:rPr>
              <a:t> – </a:t>
            </a:r>
            <a:r>
              <a:rPr lang="ru-RU" b="1" dirty="0" smtClean="0">
                <a:cs typeface="Arial" pitchFamily="34" charset="0"/>
              </a:rPr>
              <a:t>повторы </a:t>
            </a:r>
            <a:r>
              <a:rPr lang="ru-RU" dirty="0" smtClean="0">
                <a:cs typeface="Arial" pitchFamily="34" charset="0"/>
              </a:rPr>
              <a:t>(200-300 п.н.) - специфическая характеристика генома приматов. </a:t>
            </a:r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65405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effectLst/>
                <a:cs typeface="Arial" charset="0"/>
              </a:rPr>
              <a:t>Роль МГЭ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928688"/>
            <a:ext cx="8401050" cy="55451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Вызывают мутации генов. Уровень мутаций может значительно превышать уровень спонтанных мутаций, характерных для вида (</a:t>
            </a:r>
            <a:r>
              <a:rPr lang="en-US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Koga, 2006)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Формируют структурные и эпигенетические перестройки генома</a:t>
            </a:r>
          </a:p>
          <a:p>
            <a:pPr eaLnBrk="1" hangingPunct="1"/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Изменяют активность и функции генов (примеры: </a:t>
            </a:r>
            <a:r>
              <a:rPr lang="ru-RU" sz="28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энхансеры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сайленсеры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Достраивание хромосом после редупликации ( у дрозофилы)</a:t>
            </a:r>
          </a:p>
          <a:p>
            <a:pPr eaLnBrk="1" hangingPunct="1"/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Используют для трансформации генов, клонировании генов.</a:t>
            </a:r>
          </a:p>
          <a:p>
            <a:pPr eaLnBrk="1" hangingPunct="1">
              <a:buNone/>
            </a:pPr>
            <a:endParaRPr lang="ru-RU" sz="24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002060"/>
                </a:solidFill>
                <a:latin typeface="Arial" charset="0"/>
              </a:rPr>
              <a:t>Экспрессия генов у прокариот и эукариот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684213" y="1600200"/>
          <a:ext cx="7704137" cy="5068888"/>
        </p:xfrm>
        <a:graphic>
          <a:graphicData uri="http://schemas.openxmlformats.org/presentationml/2006/ole">
            <p:oleObj spid="_x0000_s2063" name="Документ" r:id="rId3" imgW="6054679" imgH="4572563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934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Процессинг  и-РНК у эукариот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altLang="ru-RU" smtClean="0">
                <a:latin typeface="Arial" charset="0"/>
                <a:cs typeface="Arial" charset="0"/>
              </a:rPr>
              <a:t>Проходит в ядре клетки</a:t>
            </a:r>
          </a:p>
          <a:p>
            <a:pPr algn="just" eaLnBrk="1" hangingPunct="1"/>
            <a:r>
              <a:rPr lang="ru-RU" altLang="ru-RU" smtClean="0">
                <a:latin typeface="Arial" charset="0"/>
                <a:cs typeface="Arial" charset="0"/>
              </a:rPr>
              <a:t>Пре-и-РНК содержит участки комплементарные экзонам и интронам в молекуле ДНК</a:t>
            </a:r>
          </a:p>
          <a:p>
            <a:pPr algn="just" eaLnBrk="1" hangingPunct="1"/>
            <a:r>
              <a:rPr lang="ru-RU" altLang="ru-RU" smtClean="0">
                <a:latin typeface="Arial" charset="0"/>
                <a:cs typeface="Arial" charset="0"/>
              </a:rPr>
              <a:t>Зрелая и-РНК – содержит участки комплементарные только экзонам</a:t>
            </a:r>
          </a:p>
          <a:p>
            <a:pPr eaLnBrk="1" hangingPunct="1"/>
            <a:endParaRPr lang="ru-RU" altLang="ru-RU" sz="3600" smtClean="0"/>
          </a:p>
          <a:p>
            <a:pPr eaLnBrk="1" hangingPunct="1"/>
            <a:endParaRPr lang="ru-RU" altLang="ru-RU" sz="3600" smtClean="0"/>
          </a:p>
        </p:txBody>
      </p:sp>
    </p:spTree>
    <p:extLst>
      <p:ext uri="{BB962C8B-B14F-4D97-AF65-F5344CB8AC3E}">
        <p14:creationId xmlns:p14="http://schemas.microsoft.com/office/powerpoint/2010/main" xmlns="" val="405366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Этапы процессинга и-РНК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8153400" cy="4972050"/>
          </a:xfrm>
        </p:spPr>
        <p:txBody>
          <a:bodyPr rtlCol="0">
            <a:normAutofit fontScale="92500" lnSpcReduction="20000"/>
          </a:bodyPr>
          <a:lstStyle/>
          <a:p>
            <a:pPr marL="609600" indent="-609600" algn="just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Фермент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рестриктаза</a:t>
            </a:r>
            <a:r>
              <a:rPr lang="ru-RU" dirty="0">
                <a:latin typeface="Arial" pitchFamily="34" charset="0"/>
                <a:cs typeface="Arial" pitchFamily="34" charset="0"/>
              </a:rPr>
              <a:t> дробит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пре-и-РНК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интроны</a:t>
            </a:r>
            <a:r>
              <a:rPr lang="ru-RU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экзоны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609600" indent="-609600" algn="just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Интроны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удаляются,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экзоны</a:t>
            </a:r>
            <a:r>
              <a:rPr lang="ru-RU" dirty="0">
                <a:latin typeface="Arial" pitchFamily="34" charset="0"/>
                <a:cs typeface="Arial" pitchFamily="34" charset="0"/>
              </a:rPr>
              <a:t> сшиваются ферментами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лигазами</a:t>
            </a:r>
            <a:r>
              <a:rPr lang="ru-RU" dirty="0">
                <a:latin typeface="Arial" pitchFamily="34" charset="0"/>
                <a:cs typeface="Arial" pitchFamily="34" charset="0"/>
              </a:rPr>
              <a:t> в кодирующую зону 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сплайсинг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609600" indent="-6096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Образование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КЭП-структуры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области 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-конца матрицы</a:t>
            </a:r>
          </a:p>
          <a:p>
            <a:pPr marL="609600" indent="-6096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Образование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Poly-A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(«хвост») в области 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-конца </a:t>
            </a:r>
          </a:p>
          <a:p>
            <a:pPr marL="609600" indent="-6096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Образование информосомы с белками –переносчиками и выход зрелой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и-РНК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из ядра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22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лекции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929411"/>
          </a:xfrm>
        </p:spPr>
        <p:txBody>
          <a:bodyPr/>
          <a:lstStyle/>
          <a:p>
            <a:r>
              <a:rPr lang="ru-RU" dirty="0" smtClean="0"/>
              <a:t>Организация генома прокариот и эукариот.</a:t>
            </a:r>
          </a:p>
          <a:p>
            <a:r>
              <a:rPr lang="ru-RU" dirty="0" smtClean="0"/>
              <a:t>Особенности экспрессии генов у эукариот. Процессинг.</a:t>
            </a:r>
          </a:p>
          <a:p>
            <a:r>
              <a:rPr lang="ru-RU" dirty="0" smtClean="0"/>
              <a:t>Регуляция генной активности у прокариот.</a:t>
            </a:r>
          </a:p>
          <a:p>
            <a:r>
              <a:rPr lang="ru-RU" dirty="0" smtClean="0"/>
              <a:t>Регуляция генной активности у эукариот.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99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Зрелая информационная РНК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2772" name="Picture 4" descr="Картинка 2 из 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2804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40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ru-RU" dirty="0" smtClean="0"/>
              <a:t>Регуляция экспрессии генов у прокариот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2924944"/>
            <a:ext cx="7848872" cy="2713856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ЭКСПРЕССИЯ ГЕНА  на молекулярном уровне -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преобразования генетической информации в определенный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функциональный  продукт. </a:t>
            </a:r>
            <a:endParaRPr lang="ru-RU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Общая теория регуляции генов</a:t>
            </a:r>
            <a:br>
              <a:rPr lang="ru-RU" altLang="ru-RU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Ф.Жакоб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200" b="1" dirty="0">
                <a:solidFill>
                  <a:srgbClr val="002060"/>
                </a:solidFill>
                <a:latin typeface="Arial" charset="0"/>
                <a:cs typeface="Arial" charset="0"/>
              </a:rPr>
              <a:t>и </a:t>
            </a:r>
            <a:r>
              <a:rPr lang="ru-RU" altLang="ru-RU" sz="32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Ж.Моно</a:t>
            </a:r>
            <a:r>
              <a:rPr lang="ru-RU" altLang="ru-RU" sz="32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1961)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0006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3200" dirty="0" smtClean="0">
                <a:latin typeface="Arial" charset="0"/>
                <a:cs typeface="Arial" charset="0"/>
              </a:rPr>
              <a:t>Сущность теории сводится к «выключению» или «включению» генов как функционирующих единиц, к возможности или невозможности проявления их способности передавать информацию о структуре белка.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3200" dirty="0" smtClean="0">
                <a:latin typeface="Arial" charset="0"/>
                <a:cs typeface="Arial" charset="0"/>
              </a:rPr>
              <a:t>У прокариот гены, контролирующие синтез белков-ферментов, катализирующих ход последовательных биохимических реакций, объединяются в структурно-функциональную единицу – </a:t>
            </a: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оперон.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sz="32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2657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5338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Виды оперонов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Индуцибельный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- регулятором является исходный продукт (субстрат). Субстрат стимулирует реакции своего метаболизма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Репрессибельный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- регулятором является конечный продукт  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корепрессор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). Он тормозит реакции, ведущие к его образованию.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14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429250"/>
          </a:xfrm>
        </p:spPr>
        <p:txBody>
          <a:bodyPr/>
          <a:lstStyle/>
          <a:p>
            <a:pPr algn="just" eaLnBrk="1" hangingPunct="1"/>
            <a:r>
              <a:rPr lang="ru-RU" alt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Промотор</a:t>
            </a:r>
            <a:r>
              <a:rPr lang="ru-RU" altLang="ru-RU" sz="2400" dirty="0" smtClean="0">
                <a:latin typeface="Arial" charset="0"/>
                <a:cs typeface="Arial" charset="0"/>
              </a:rPr>
              <a:t> – участок молекулы ДНК, к которому присоединяется РНК-полимераза</a:t>
            </a:r>
          </a:p>
          <a:p>
            <a:pPr algn="just" eaLnBrk="1" hangingPunct="1"/>
            <a:r>
              <a:rPr lang="ru-RU" alt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Оператор</a:t>
            </a:r>
            <a:r>
              <a:rPr lang="ru-RU" altLang="ru-RU" sz="2400" dirty="0" smtClean="0">
                <a:latin typeface="Arial" charset="0"/>
                <a:cs typeface="Arial" charset="0"/>
              </a:rPr>
              <a:t> – участок молекулы ДНК, место связывания с регуляторным белком-репрессором.</a:t>
            </a:r>
          </a:p>
          <a:p>
            <a:pPr algn="just" eaLnBrk="1" hangingPunct="1"/>
            <a:r>
              <a:rPr lang="ru-RU" alt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Структурные гены</a:t>
            </a:r>
            <a:r>
              <a:rPr lang="ru-RU" altLang="ru-RU" sz="2400" dirty="0" smtClean="0">
                <a:latin typeface="Arial" charset="0"/>
                <a:cs typeface="Arial" charset="0"/>
              </a:rPr>
              <a:t>, кодирующие белки-ферменты</a:t>
            </a:r>
          </a:p>
          <a:p>
            <a:pPr algn="just" eaLnBrk="1" hangingPunct="1"/>
            <a:r>
              <a:rPr lang="ru-RU" alt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Терминатор</a:t>
            </a:r>
            <a:r>
              <a:rPr lang="ru-RU" altLang="ru-RU" sz="2400" dirty="0" smtClean="0">
                <a:latin typeface="Arial" charset="0"/>
                <a:cs typeface="Arial" charset="0"/>
              </a:rPr>
              <a:t> – стоп-кодон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sz="2400" dirty="0" smtClean="0">
                <a:latin typeface="Arial" charset="0"/>
                <a:cs typeface="Arial" charset="0"/>
              </a:rPr>
              <a:t>   </a:t>
            </a:r>
            <a:r>
              <a:rPr lang="ru-RU" altLang="ru-RU" sz="2400" b="1" i="1" dirty="0" smtClean="0">
                <a:latin typeface="Arial" charset="0"/>
                <a:cs typeface="Arial" charset="0"/>
              </a:rPr>
              <a:t>Работа оперона зависит от наличия в клетке метаболита, который выполняет роль индуктора и связываясь с белком-репрессором  переводит его в неактивную форму.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sz="2400" dirty="0" smtClean="0">
                <a:latin typeface="Arial" charset="0"/>
                <a:cs typeface="Arial" charset="0"/>
              </a:rPr>
              <a:t>Синтез белка – репрессора контролируется геном- регулятором. Белок-репрессор  обладает сродством и к оператору и к метаболиту.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" y="285750"/>
            <a:ext cx="8320409" cy="5509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индуцибельного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оперона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4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857250"/>
          </a:xfrm>
        </p:spPr>
        <p:txBody>
          <a:bodyPr/>
          <a:lstStyle/>
          <a:p>
            <a:pPr algn="ctr"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Лактозный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оперон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E.coli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143500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работает когда в нет лактозы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57188" y="2214563"/>
            <a:ext cx="8286750" cy="78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14563" y="2286000"/>
            <a:ext cx="1214437" cy="6429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промотор</a:t>
            </a:r>
          </a:p>
        </p:txBody>
      </p:sp>
      <p:sp>
        <p:nvSpPr>
          <p:cNvPr id="6" name="Овал 5"/>
          <p:cNvSpPr/>
          <p:nvPr/>
        </p:nvSpPr>
        <p:spPr>
          <a:xfrm>
            <a:off x="3429000" y="2214563"/>
            <a:ext cx="857250" cy="714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0" y="2357438"/>
            <a:ext cx="714375" cy="5000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5" y="2357438"/>
            <a:ext cx="714375" cy="5000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S2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5000" y="2357438"/>
            <a:ext cx="714375" cy="5000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S3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357188" y="2357438"/>
            <a:ext cx="1428750" cy="50006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R-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ген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785813" y="3000375"/>
            <a:ext cx="285750" cy="192881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ятно 2 13"/>
          <p:cNvSpPr/>
          <p:nvPr/>
        </p:nvSpPr>
        <p:spPr>
          <a:xfrm>
            <a:off x="500063" y="4929188"/>
            <a:ext cx="1500187" cy="1071562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589" name="TextBox 15"/>
          <p:cNvSpPr txBox="1">
            <a:spLocks noChangeArrowheads="1"/>
          </p:cNvSpPr>
          <p:nvPr/>
        </p:nvSpPr>
        <p:spPr bwMode="auto">
          <a:xfrm>
            <a:off x="9715500" y="55006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" name="TextBox 16"/>
          <p:cNvSpPr txBox="1"/>
          <p:nvPr/>
        </p:nvSpPr>
        <p:spPr>
          <a:xfrm>
            <a:off x="1071563" y="6000750"/>
            <a:ext cx="30718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Белок- репрессор активный</a:t>
            </a:r>
          </a:p>
        </p:txBody>
      </p:sp>
      <p:sp>
        <p:nvSpPr>
          <p:cNvPr id="24591" name="TextBox 17"/>
          <p:cNvSpPr txBox="1">
            <a:spLocks noChangeArrowheads="1"/>
          </p:cNvSpPr>
          <p:nvPr/>
        </p:nvSpPr>
        <p:spPr bwMode="auto">
          <a:xfrm>
            <a:off x="2071688" y="2928938"/>
            <a:ext cx="1411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/>
              <a:t>РНК-поли</a:t>
            </a:r>
          </a:p>
          <a:p>
            <a:pPr eaLnBrk="1" hangingPunct="1"/>
            <a:r>
              <a:rPr lang="ru-RU" altLang="ru-RU" sz="2000" b="1"/>
              <a:t>мераза</a:t>
            </a:r>
          </a:p>
        </p:txBody>
      </p:sp>
      <p:cxnSp>
        <p:nvCxnSpPr>
          <p:cNvPr id="22" name="Скругленная соединительная линия 21"/>
          <p:cNvCxnSpPr/>
          <p:nvPr/>
        </p:nvCxnSpPr>
        <p:spPr>
          <a:xfrm rot="5400000" flipH="1" flipV="1">
            <a:off x="1750219" y="3393282"/>
            <a:ext cx="2428875" cy="1785937"/>
          </a:xfrm>
          <a:prstGeom prst="curvedConnector3">
            <a:avLst>
              <a:gd name="adj1" fmla="val 50000"/>
            </a:avLst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3429001" y="2214562"/>
            <a:ext cx="857250" cy="71437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393281" y="2250282"/>
            <a:ext cx="1000125" cy="6429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071938" y="3071813"/>
            <a:ext cx="2008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Оператор </a:t>
            </a:r>
          </a:p>
          <a:p>
            <a:pPr eaLnBrk="1" hangingPunct="1"/>
            <a:r>
              <a:rPr lang="ru-RU" altLang="ru-RU" sz="2400" b="1"/>
              <a:t>блокирован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43875" y="1857375"/>
            <a:ext cx="857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29375" y="2214563"/>
            <a:ext cx="1000125" cy="714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терминатор</a:t>
            </a:r>
          </a:p>
        </p:txBody>
      </p:sp>
    </p:spTree>
    <p:extLst>
      <p:ext uri="{BB962C8B-B14F-4D97-AF65-F5344CB8AC3E}">
        <p14:creationId xmlns:p14="http://schemas.microsoft.com/office/powerpoint/2010/main" xmlns="" val="241199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824412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Работает когда есть лактоза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Лактозный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оперон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E.coli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57188" y="2214563"/>
            <a:ext cx="8286750" cy="78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>
            <a:off x="357188" y="2357438"/>
            <a:ext cx="1428750" cy="50006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R-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286000"/>
            <a:ext cx="1214438" cy="6429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промотор</a:t>
            </a:r>
          </a:p>
        </p:txBody>
      </p:sp>
      <p:sp>
        <p:nvSpPr>
          <p:cNvPr id="8" name="Овал 7"/>
          <p:cNvSpPr/>
          <p:nvPr/>
        </p:nvSpPr>
        <p:spPr>
          <a:xfrm>
            <a:off x="3500438" y="2286000"/>
            <a:ext cx="928687" cy="714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9125" y="2357438"/>
            <a:ext cx="714375" cy="5000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S1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3500" y="2357438"/>
            <a:ext cx="714375" cy="5000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S2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57875" y="2357438"/>
            <a:ext cx="714375" cy="5000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S3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TextBox 11"/>
          <p:cNvSpPr txBox="1">
            <a:spLocks noChangeArrowheads="1"/>
          </p:cNvSpPr>
          <p:nvPr/>
        </p:nvSpPr>
        <p:spPr bwMode="auto">
          <a:xfrm>
            <a:off x="2071688" y="2928938"/>
            <a:ext cx="1411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/>
              <a:t>РНК-поли</a:t>
            </a:r>
          </a:p>
          <a:p>
            <a:pPr eaLnBrk="1" hangingPunct="1"/>
            <a:r>
              <a:rPr lang="ru-RU" altLang="ru-RU" sz="2000" b="1"/>
              <a:t>мераза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785813" y="3000375"/>
            <a:ext cx="285750" cy="192881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ятно 2 13"/>
          <p:cNvSpPr/>
          <p:nvPr/>
        </p:nvSpPr>
        <p:spPr>
          <a:xfrm>
            <a:off x="500063" y="4929188"/>
            <a:ext cx="1500187" cy="1071562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4375" y="5657850"/>
            <a:ext cx="2714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Белок- репрессор неактивный</a:t>
            </a:r>
          </a:p>
        </p:txBody>
      </p:sp>
      <p:sp>
        <p:nvSpPr>
          <p:cNvPr id="17" name="16-конечная звезда 16"/>
          <p:cNvSpPr/>
          <p:nvPr/>
        </p:nvSpPr>
        <p:spPr>
          <a:xfrm>
            <a:off x="5072063" y="5072063"/>
            <a:ext cx="1143000" cy="714375"/>
          </a:xfrm>
          <a:prstGeom prst="star16">
            <a:avLst/>
          </a:prstGeom>
          <a:solidFill>
            <a:srgbClr val="C610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00625" y="5929313"/>
            <a:ext cx="15605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Метаболит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лактоза</a:t>
            </a:r>
          </a:p>
        </p:txBody>
      </p:sp>
      <p:cxnSp>
        <p:nvCxnSpPr>
          <p:cNvPr id="20" name="Скругленная соединительная линия 19"/>
          <p:cNvCxnSpPr/>
          <p:nvPr/>
        </p:nvCxnSpPr>
        <p:spPr>
          <a:xfrm rot="10800000">
            <a:off x="2143125" y="5143500"/>
            <a:ext cx="2928938" cy="500063"/>
          </a:xfrm>
          <a:prstGeom prst="curvedConnector3">
            <a:avLst>
              <a:gd name="adj1" fmla="val 50000"/>
            </a:avLst>
          </a:prstGeom>
          <a:ln w="76200">
            <a:solidFill>
              <a:srgbClr val="A5002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572000" y="3286125"/>
            <a:ext cx="3429000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072438" y="1714500"/>
            <a:ext cx="920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72250" y="2214563"/>
            <a:ext cx="1000125" cy="714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терминатор</a:t>
            </a:r>
          </a:p>
        </p:txBody>
      </p:sp>
    </p:spTree>
    <p:extLst>
      <p:ext uri="{BB962C8B-B14F-4D97-AF65-F5344CB8AC3E}">
        <p14:creationId xmlns:p14="http://schemas.microsoft.com/office/powerpoint/2010/main" xmlns="" val="104375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0023 L 0.3125 -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Grp="1" noChangeArrowheads="1"/>
          </p:cNvSpPr>
          <p:nvPr>
            <p:ph type="title"/>
          </p:nvPr>
        </p:nvSpPr>
        <p:spPr>
          <a:xfrm>
            <a:off x="928662" y="2643182"/>
            <a:ext cx="7924800" cy="18573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РЕГУЛЯЦИЯ ЭКСПРЕССИИ ГЕНОВ  У  ЭУКАРИОТ</a:t>
            </a:r>
          </a:p>
        </p:txBody>
      </p:sp>
    </p:spTree>
    <p:extLst>
      <p:ext uri="{BB962C8B-B14F-4D97-AF65-F5344CB8AC3E}">
        <p14:creationId xmlns:p14="http://schemas.microsoft.com/office/powerpoint/2010/main" xmlns="" val="407981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/>
          </a:bodyPr>
          <a:lstStyle/>
          <a:p>
            <a:pPr algn="just"/>
            <a:r>
              <a:rPr lang="ru-RU" altLang="ru-RU" dirty="0" smtClean="0"/>
              <a:t>Регуляция активности генов у эукариот проходит на всех этапах реализации генетической информации, что связано с особенностями генома и организацией хроматина, а также разделением транскрипции и трансляции во времени и в пространстве. </a:t>
            </a:r>
          </a:p>
          <a:p>
            <a:pPr algn="just"/>
            <a:r>
              <a:rPr lang="ru-RU" altLang="ru-RU" dirty="0" smtClean="0"/>
              <a:t>На процессы включения и выключения генов влияют различные хромосомные перестройки, МГЭ, изменяющие эффект положения гена.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7153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2463"/>
          </a:xfrm>
        </p:spPr>
        <p:txBody>
          <a:bodyPr>
            <a:normAutofit fontScale="90000"/>
          </a:bodyPr>
          <a:lstStyle/>
          <a:p>
            <a:pPr marL="274320" indent="-274320">
              <a:defRPr/>
            </a:pPr>
            <a:r>
              <a:rPr lang="ru-RU" sz="4000" u="sng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На уровне транскрипции: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085" y="836712"/>
            <a:ext cx="4620948" cy="6021288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основу регуляции положено взаимодействие определенных участков ДНК с белками - транскрипционными факторами 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TF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Регуляторные белки имеют два домена: ДНК-связывающий домен и транс-активирующий домен, таким образом распознают специфические последовательности ДНК (сайты).</a:t>
            </a:r>
            <a:endParaRPr lang="ru-RU" sz="2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F:\Информационные материалы по генетике\лейциновая мол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245" y="3717020"/>
            <a:ext cx="2918128" cy="315540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293" y="836712"/>
            <a:ext cx="2054032" cy="329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F:\Информационные материалы по генетике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7851" y="2386064"/>
            <a:ext cx="2195736" cy="3065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05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28625"/>
            <a:ext cx="8186738" cy="85725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</a:rPr>
              <a:t>Термин «геном» - </a:t>
            </a:r>
            <a:r>
              <a:rPr lang="ru-RU" sz="3200" dirty="0" smtClean="0">
                <a:solidFill>
                  <a:schemeClr val="tx1"/>
                </a:solidFill>
              </a:rPr>
              <a:t>Ганс </a:t>
            </a:r>
            <a:r>
              <a:rPr lang="ru-RU" sz="3200" dirty="0" err="1" smtClean="0">
                <a:solidFill>
                  <a:schemeClr val="tx1"/>
                </a:solidFill>
              </a:rPr>
              <a:t>Винклер</a:t>
            </a:r>
            <a:r>
              <a:rPr lang="ru-RU" sz="3200" dirty="0" smtClean="0">
                <a:solidFill>
                  <a:schemeClr val="tx1"/>
                </a:solidFill>
              </a:rPr>
              <a:t> (1920)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500" y="1412776"/>
            <a:ext cx="8115300" cy="5230912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Геном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 генетический материал ядра в гаплоидном наборе хромосом определенного вида</a:t>
            </a:r>
          </a:p>
          <a:p>
            <a:pPr algn="just" eaLnBrk="1" hangingPunct="1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Геном</a:t>
            </a:r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суммарная длина молекул ДНК в гаплоидном наборе хромосом.</a:t>
            </a:r>
          </a:p>
          <a:p>
            <a:pPr algn="just" eaLnBrk="1" hangingPunct="1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Геном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– вся совокупность наследственного материала, содержащегося в клетке и несущего биологическую информацию необходимую для развития и функционирования организма.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Вавиловский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журнал генетики и селекции,2014</a:t>
            </a:r>
            <a:r>
              <a:rPr lang="ru-RU" sz="2000" i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регуляции транскрипции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TF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–факторы связываются </a:t>
            </a:r>
            <a:r>
              <a:rPr lang="ru-RU" dirty="0">
                <a:latin typeface="Arial" pitchFamily="34" charset="0"/>
                <a:cs typeface="Arial" pitchFamily="34" charset="0"/>
              </a:rPr>
              <a:t>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промотором (бокс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Хогнеса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ru-RU" dirty="0">
                <a:latin typeface="Arial" pitchFamily="34" charset="0"/>
                <a:cs typeface="Arial" pitchFamily="34" charset="0"/>
              </a:rPr>
              <a:t>обеспечивая присоединение РНК-полимеразы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Энхансеры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latin typeface="Arial" pitchFamily="34" charset="0"/>
                <a:cs typeface="Arial" pitchFamily="34" charset="0"/>
              </a:rPr>
              <a:t>усилители транскрипции.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Сайленсеры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– ослабляют транскрипцию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altLang="ru-RU" u="sng" dirty="0" err="1" smtClean="0">
                <a:latin typeface="Arial" charset="0"/>
                <a:cs typeface="Arial" charset="0"/>
              </a:rPr>
              <a:t>Инсуляторы</a:t>
            </a:r>
            <a:r>
              <a:rPr lang="ru-RU" altLang="ru-RU" dirty="0" smtClean="0">
                <a:latin typeface="Arial" charset="0"/>
                <a:cs typeface="Arial" charset="0"/>
              </a:rPr>
              <a:t> – блокируют взаимодействие </a:t>
            </a:r>
            <a:r>
              <a:rPr lang="ru-RU" altLang="ru-RU" dirty="0" err="1" smtClean="0">
                <a:latin typeface="Arial" charset="0"/>
                <a:cs typeface="Arial" charset="0"/>
              </a:rPr>
              <a:t>энхансеров</a:t>
            </a:r>
            <a:r>
              <a:rPr lang="ru-RU" altLang="ru-RU" dirty="0" smtClean="0">
                <a:latin typeface="Arial" charset="0"/>
                <a:cs typeface="Arial" charset="0"/>
              </a:rPr>
              <a:t> и промотора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altLang="ru-RU" u="sng" dirty="0" smtClean="0">
                <a:latin typeface="Arial" charset="0"/>
                <a:cs typeface="Arial" charset="0"/>
              </a:rPr>
              <a:t>Изоляторы </a:t>
            </a:r>
            <a:r>
              <a:rPr lang="ru-RU" altLang="ru-RU" dirty="0" smtClean="0">
                <a:latin typeface="Arial" charset="0"/>
                <a:cs typeface="Arial" charset="0"/>
              </a:rPr>
              <a:t>– метят границы в хроматине, за пределы которых не может распространяться действие </a:t>
            </a:r>
            <a:r>
              <a:rPr lang="ru-RU" altLang="ru-RU" dirty="0" err="1" smtClean="0">
                <a:latin typeface="Arial" charset="0"/>
                <a:cs typeface="Arial" charset="0"/>
              </a:rPr>
              <a:t>энхансеров</a:t>
            </a:r>
            <a:r>
              <a:rPr lang="ru-RU" altLang="ru-RU" dirty="0" smtClean="0">
                <a:latin typeface="Arial" charset="0"/>
                <a:cs typeface="Arial" charset="0"/>
              </a:rPr>
              <a:t> и </a:t>
            </a:r>
            <a:r>
              <a:rPr lang="ru-RU" altLang="ru-RU" dirty="0" err="1" smtClean="0">
                <a:latin typeface="Arial" charset="0"/>
                <a:cs typeface="Arial" charset="0"/>
              </a:rPr>
              <a:t>сайленсеров</a:t>
            </a:r>
            <a:r>
              <a:rPr lang="ru-RU" altLang="ru-RU" dirty="0" smtClean="0">
                <a:latin typeface="Arial" charset="0"/>
                <a:cs typeface="Arial" charset="0"/>
              </a:rPr>
              <a:t>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4. </a:t>
            </a:r>
            <a:r>
              <a:rPr lang="ru-RU" altLang="ru-RU" dirty="0" err="1" smtClean="0">
                <a:latin typeface="Arial" charset="0"/>
                <a:cs typeface="Arial" charset="0"/>
              </a:rPr>
              <a:t>Метилирование</a:t>
            </a:r>
            <a:r>
              <a:rPr lang="ru-RU" altLang="ru-RU" dirty="0" smtClean="0">
                <a:latin typeface="Arial" charset="0"/>
                <a:cs typeface="Arial" charset="0"/>
              </a:rPr>
              <a:t> </a:t>
            </a:r>
            <a:r>
              <a:rPr lang="ru-RU" altLang="ru-RU" dirty="0">
                <a:latin typeface="Arial" charset="0"/>
                <a:cs typeface="Arial" charset="0"/>
              </a:rPr>
              <a:t>ДНК, обычно </a:t>
            </a:r>
            <a:r>
              <a:rPr lang="ru-RU" altLang="ru-RU" dirty="0" smtClean="0">
                <a:latin typeface="Arial" charset="0"/>
                <a:cs typeface="Arial" charset="0"/>
              </a:rPr>
              <a:t>по </a:t>
            </a:r>
            <a:r>
              <a:rPr lang="ru-RU" altLang="ru-RU" dirty="0" err="1" smtClean="0">
                <a:latin typeface="Arial" charset="0"/>
                <a:cs typeface="Arial" charset="0"/>
              </a:rPr>
              <a:t>цитозину</a:t>
            </a:r>
            <a:r>
              <a:rPr lang="ru-RU" altLang="ru-RU" dirty="0" smtClean="0">
                <a:latin typeface="Arial" charset="0"/>
                <a:cs typeface="Arial" charset="0"/>
              </a:rPr>
              <a:t> </a:t>
            </a:r>
            <a:r>
              <a:rPr lang="ru-RU" altLang="ru-RU" dirty="0">
                <a:latin typeface="Arial" charset="0"/>
                <a:cs typeface="Arial" charset="0"/>
              </a:rPr>
              <a:t>в ЦГ парах, затрудняет транскрипцию.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Изменение структуры хроматина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90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58175" cy="71437"/>
          </a:xfrm>
        </p:spPr>
        <p:txBody>
          <a:bodyPr>
            <a:normAutofit fontScale="90000"/>
          </a:bodyPr>
          <a:lstStyle/>
          <a:p>
            <a:endParaRPr lang="ru-RU" alt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753100"/>
          </a:xfrm>
        </p:spPr>
        <p:txBody>
          <a:bodyPr>
            <a:noAutofit/>
          </a:bodyPr>
          <a:lstStyle/>
          <a:p>
            <a:pPr algn="just"/>
            <a:r>
              <a:rPr lang="ru-RU" altLang="ru-RU" sz="2800" dirty="0" smtClean="0">
                <a:latin typeface="Arial" charset="0"/>
                <a:cs typeface="Arial" charset="0"/>
              </a:rPr>
              <a:t>Для прохождения транскрипции необходима </a:t>
            </a:r>
            <a:r>
              <a:rPr lang="ru-RU" altLang="ru-RU" sz="2800" dirty="0" err="1" smtClean="0">
                <a:latin typeface="Arial" charset="0"/>
                <a:cs typeface="Arial" charset="0"/>
              </a:rPr>
              <a:t>деконденсация</a:t>
            </a:r>
            <a:r>
              <a:rPr lang="ru-RU" altLang="ru-RU" sz="2800" dirty="0" smtClean="0">
                <a:latin typeface="Arial" charset="0"/>
                <a:cs typeface="Arial" charset="0"/>
              </a:rPr>
              <a:t> хроматина на соответствующем участке ДНК. Происходит освобождение </a:t>
            </a:r>
            <a:r>
              <a:rPr lang="ru-RU" altLang="ru-RU" sz="2800" dirty="0" err="1" smtClean="0">
                <a:latin typeface="Arial" charset="0"/>
                <a:cs typeface="Arial" charset="0"/>
              </a:rPr>
              <a:t>нуклеосомных</a:t>
            </a:r>
            <a:r>
              <a:rPr lang="ru-RU" altLang="ru-RU" sz="2800" dirty="0" smtClean="0">
                <a:latin typeface="Arial" charset="0"/>
                <a:cs typeface="Arial" charset="0"/>
              </a:rPr>
              <a:t> белков  от ДНК. </a:t>
            </a:r>
          </a:p>
          <a:p>
            <a:pPr algn="just"/>
            <a:r>
              <a:rPr lang="ru-RU" altLang="ru-RU" sz="2800" dirty="0" err="1" smtClean="0">
                <a:latin typeface="Arial" charset="0"/>
                <a:cs typeface="Arial" charset="0"/>
              </a:rPr>
              <a:t>Ремоделирование</a:t>
            </a:r>
            <a:r>
              <a:rPr lang="ru-RU" altLang="ru-RU" sz="2800" dirty="0" smtClean="0">
                <a:latin typeface="Arial" charset="0"/>
                <a:cs typeface="Arial" charset="0"/>
              </a:rPr>
              <a:t>   структуры хроматина. Процесс </a:t>
            </a:r>
            <a:r>
              <a:rPr lang="ru-RU" altLang="ru-RU" sz="2800" dirty="0" err="1" smtClean="0">
                <a:latin typeface="Arial" charset="0"/>
                <a:cs typeface="Arial" charset="0"/>
              </a:rPr>
              <a:t>ремоделирования</a:t>
            </a:r>
            <a:r>
              <a:rPr lang="ru-RU" altLang="ru-RU" sz="2800" dirty="0" smtClean="0">
                <a:latin typeface="Arial" charset="0"/>
                <a:cs typeface="Arial" charset="0"/>
              </a:rPr>
              <a:t> связан с модификацией гистонов Н3 и Н4 (</a:t>
            </a:r>
            <a:r>
              <a:rPr lang="ru-RU" altLang="ru-RU" sz="2800" dirty="0" err="1" smtClean="0">
                <a:latin typeface="Arial" charset="0"/>
                <a:cs typeface="Arial" charset="0"/>
              </a:rPr>
              <a:t>метилирование</a:t>
            </a:r>
            <a:r>
              <a:rPr lang="ru-RU" altLang="ru-RU" sz="2800" dirty="0" smtClean="0">
                <a:latin typeface="Arial" charset="0"/>
                <a:cs typeface="Arial" charset="0"/>
              </a:rPr>
              <a:t>, </a:t>
            </a:r>
            <a:r>
              <a:rPr lang="ru-RU" altLang="ru-RU" sz="2800" dirty="0" err="1" smtClean="0">
                <a:latin typeface="Arial" charset="0"/>
                <a:cs typeface="Arial" charset="0"/>
              </a:rPr>
              <a:t>ацетилирование</a:t>
            </a:r>
            <a:r>
              <a:rPr lang="ru-RU" altLang="ru-RU" sz="2800" dirty="0" smtClean="0">
                <a:latin typeface="Arial" charset="0"/>
                <a:cs typeface="Arial" charset="0"/>
              </a:rPr>
              <a:t>, </a:t>
            </a:r>
            <a:r>
              <a:rPr lang="ru-RU" altLang="ru-RU" sz="2800" dirty="0" err="1" smtClean="0">
                <a:latin typeface="Arial" charset="0"/>
                <a:cs typeface="Arial" charset="0"/>
              </a:rPr>
              <a:t>фосфорилирование</a:t>
            </a:r>
            <a:r>
              <a:rPr lang="ru-RU" altLang="ru-RU" sz="2800" dirty="0" smtClean="0">
                <a:latin typeface="Arial" charset="0"/>
                <a:cs typeface="Arial" charset="0"/>
              </a:rPr>
              <a:t>) под действие ферментов (</a:t>
            </a:r>
            <a:r>
              <a:rPr lang="ru-RU" altLang="ru-RU" sz="2800" dirty="0" err="1" smtClean="0">
                <a:latin typeface="Arial" charset="0"/>
                <a:cs typeface="Arial" charset="0"/>
              </a:rPr>
              <a:t>метилазы</a:t>
            </a:r>
            <a:r>
              <a:rPr lang="ru-RU" altLang="ru-RU" sz="2800" dirty="0" smtClean="0">
                <a:latin typeface="Arial" charset="0"/>
                <a:cs typeface="Arial" charset="0"/>
              </a:rPr>
              <a:t>, </a:t>
            </a:r>
            <a:r>
              <a:rPr lang="ru-RU" altLang="ru-RU" sz="2800" dirty="0" err="1" smtClean="0">
                <a:latin typeface="Arial" charset="0"/>
                <a:cs typeface="Arial" charset="0"/>
              </a:rPr>
              <a:t>ацетилазы</a:t>
            </a:r>
            <a:r>
              <a:rPr lang="ru-RU" altLang="ru-RU" sz="2800" dirty="0" smtClean="0">
                <a:latin typeface="Arial" charset="0"/>
                <a:cs typeface="Arial" charset="0"/>
              </a:rPr>
              <a:t>, </a:t>
            </a:r>
            <a:r>
              <a:rPr lang="ru-RU" altLang="ru-RU" sz="2800" dirty="0" err="1" smtClean="0">
                <a:latin typeface="Arial" charset="0"/>
                <a:cs typeface="Arial" charset="0"/>
              </a:rPr>
              <a:t>киназы</a:t>
            </a:r>
            <a:r>
              <a:rPr lang="ru-RU" altLang="ru-RU" sz="2800" dirty="0" smtClean="0">
                <a:latin typeface="Arial" charset="0"/>
                <a:cs typeface="Arial" charset="0"/>
              </a:rPr>
              <a:t> </a:t>
            </a:r>
            <a:r>
              <a:rPr lang="ru-RU" altLang="ru-RU" sz="2800" dirty="0" err="1" smtClean="0">
                <a:latin typeface="Arial" charset="0"/>
                <a:cs typeface="Arial" charset="0"/>
              </a:rPr>
              <a:t>фосфорилирования</a:t>
            </a:r>
            <a:r>
              <a:rPr lang="ru-RU" altLang="ru-RU" sz="2800" dirty="0" smtClean="0">
                <a:latin typeface="Arial" charset="0"/>
                <a:cs typeface="Arial" charset="0"/>
              </a:rPr>
              <a:t>). </a:t>
            </a:r>
          </a:p>
          <a:p>
            <a:pPr algn="just"/>
            <a:endParaRPr lang="ru-RU" altLang="ru-RU" sz="2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6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5214950"/>
            <a:ext cx="5214974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Гормональная регуляция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Текст 8"/>
          <p:cNvSpPr>
            <a:spLocks noGrp="1"/>
          </p:cNvSpPr>
          <p:nvPr>
            <p:ph type="body" idx="2"/>
          </p:nvPr>
        </p:nvSpPr>
        <p:spPr>
          <a:xfrm>
            <a:off x="6000750" y="1357313"/>
            <a:ext cx="2571750" cy="5214937"/>
          </a:xfrm>
        </p:spPr>
        <p:txBody>
          <a:bodyPr/>
          <a:lstStyle/>
          <a:p>
            <a:pPr algn="just"/>
            <a:r>
              <a:rPr lang="ru-RU" altLang="ru-RU" sz="2400" smtClean="0">
                <a:latin typeface="Arial" charset="0"/>
                <a:cs typeface="Arial" charset="0"/>
              </a:rPr>
              <a:t>Стероидные гормоны связываются с белком-рецептором в клетке, данный комплекс проникает в ядро, связывается с определенными участками ДНК, регулируя транскрипцию.</a:t>
            </a:r>
          </a:p>
          <a:p>
            <a:endParaRPr lang="ru-RU" altLang="ru-RU" smtClean="0"/>
          </a:p>
        </p:txBody>
      </p:sp>
      <p:pic>
        <p:nvPicPr>
          <p:cNvPr id="34820" name="Picture 3" descr="G:\Мама\рецептор стероидных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428625"/>
            <a:ext cx="5929313" cy="4786313"/>
          </a:xfrm>
        </p:spPr>
      </p:pic>
    </p:spTree>
    <p:extLst>
      <p:ext uri="{BB962C8B-B14F-4D97-AF65-F5344CB8AC3E}">
        <p14:creationId xmlns:p14="http://schemas.microsoft.com/office/powerpoint/2010/main" xmlns="" val="38531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5643578"/>
            <a:ext cx="4157666" cy="623902"/>
          </a:xfrm>
        </p:spPr>
        <p:txBody>
          <a:bodyPr/>
          <a:lstStyle/>
          <a:p>
            <a:pPr>
              <a:defRPr/>
            </a:pPr>
            <a:r>
              <a:rPr lang="ru-RU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Гормональная регуляция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5843" name="Текст 4"/>
          <p:cNvSpPr>
            <a:spLocks noGrp="1"/>
          </p:cNvSpPr>
          <p:nvPr>
            <p:ph type="body" idx="2"/>
          </p:nvPr>
        </p:nvSpPr>
        <p:spPr>
          <a:xfrm>
            <a:off x="5286375" y="1928813"/>
            <a:ext cx="3643313" cy="4340225"/>
          </a:xfrm>
        </p:spPr>
        <p:txBody>
          <a:bodyPr>
            <a:normAutofit lnSpcReduction="10000"/>
          </a:bodyPr>
          <a:lstStyle/>
          <a:p>
            <a:r>
              <a:rPr lang="ru-RU" altLang="ru-RU" sz="2400" smtClean="0">
                <a:latin typeface="Arial" charset="0"/>
                <a:cs typeface="Arial" charset="0"/>
              </a:rPr>
              <a:t>Пептидные гормоны связываются с белками – рецепторами на мембране и передают сигнал внутрь клетки на белки цитоплазмы, в ответ на внутриклеточные изменения в ядро поступает сигнал, регулирующий экспрессию. </a:t>
            </a:r>
          </a:p>
          <a:p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4371975" cy="4572000"/>
          </a:xfrm>
        </p:spPr>
        <p:txBody>
          <a:bodyPr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5845" name="Picture 2" descr="C:\Users\Елена\Desktop\пептидный гормон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485775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454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500063"/>
            <a:ext cx="8501063" cy="60007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0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На уровне процессинга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ru-RU" altLang="ru-RU" sz="3000" dirty="0" smtClean="0">
                <a:latin typeface="Arial" charset="0"/>
                <a:cs typeface="Arial" charset="0"/>
              </a:rPr>
              <a:t>  Точность </a:t>
            </a:r>
            <a:r>
              <a:rPr lang="ru-RU" altLang="ru-RU" sz="3000" dirty="0" err="1" smtClean="0">
                <a:latin typeface="Arial" charset="0"/>
                <a:cs typeface="Arial" charset="0"/>
              </a:rPr>
              <a:t>сплайсинга</a:t>
            </a:r>
            <a:r>
              <a:rPr lang="ru-RU" altLang="ru-RU" sz="3000" dirty="0" smtClean="0">
                <a:latin typeface="Arial" charset="0"/>
                <a:cs typeface="Arial" charset="0"/>
              </a:rPr>
              <a:t> обеспечивается взаимодействием белков-</a:t>
            </a:r>
            <a:r>
              <a:rPr lang="ru-RU" altLang="ru-RU" sz="3000" dirty="0" err="1" smtClean="0">
                <a:latin typeface="Arial" charset="0"/>
                <a:cs typeface="Arial" charset="0"/>
              </a:rPr>
              <a:t>сплайсинга</a:t>
            </a:r>
            <a:r>
              <a:rPr lang="ru-RU" altLang="ru-RU" sz="3000" dirty="0" smtClean="0">
                <a:latin typeface="Arial" charset="0"/>
                <a:cs typeface="Arial" charset="0"/>
              </a:rPr>
              <a:t> и </a:t>
            </a:r>
            <a:r>
              <a:rPr lang="ru-RU" altLang="ru-RU" sz="3000" dirty="0" err="1" smtClean="0">
                <a:latin typeface="Arial" charset="0"/>
                <a:cs typeface="Arial" charset="0"/>
              </a:rPr>
              <a:t>мя</a:t>
            </a:r>
            <a:r>
              <a:rPr lang="ru-RU" altLang="ru-RU" sz="3000" dirty="0" smtClean="0">
                <a:latin typeface="Arial" charset="0"/>
                <a:cs typeface="Arial" charset="0"/>
              </a:rPr>
              <a:t>-РНК (комплекс </a:t>
            </a:r>
            <a:r>
              <a:rPr lang="ru-RU" altLang="ru-RU" sz="3000" dirty="0" err="1" smtClean="0">
                <a:latin typeface="Arial" charset="0"/>
                <a:cs typeface="Arial" charset="0"/>
              </a:rPr>
              <a:t>сплайсосома</a:t>
            </a:r>
            <a:r>
              <a:rPr lang="ru-RU" altLang="ru-RU" sz="3000" dirty="0" smtClean="0">
                <a:latin typeface="Arial" charset="0"/>
                <a:cs typeface="Arial" charset="0"/>
              </a:rPr>
              <a:t>). 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altLang="ru-RU" sz="3000" dirty="0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ru-RU" altLang="ru-RU" sz="3000" dirty="0" smtClean="0">
                <a:latin typeface="Arial" charset="0"/>
                <a:cs typeface="Arial" charset="0"/>
              </a:rPr>
              <a:t>2. </a:t>
            </a:r>
            <a:r>
              <a:rPr lang="ru-RU" altLang="ru-RU" sz="3000" dirty="0" err="1" smtClean="0">
                <a:latin typeface="Arial" charset="0"/>
                <a:cs typeface="Arial" charset="0"/>
              </a:rPr>
              <a:t>Сплайсосома</a:t>
            </a:r>
            <a:r>
              <a:rPr lang="ru-RU" altLang="ru-RU" sz="3000" dirty="0" smtClean="0">
                <a:latin typeface="Arial" charset="0"/>
                <a:cs typeface="Arial" charset="0"/>
              </a:rPr>
              <a:t> связывается   с концевыми участками </a:t>
            </a:r>
            <a:r>
              <a:rPr lang="ru-RU" altLang="ru-RU" sz="3000" dirty="0" err="1" smtClean="0">
                <a:latin typeface="Arial" charset="0"/>
                <a:cs typeface="Arial" charset="0"/>
              </a:rPr>
              <a:t>интрона</a:t>
            </a:r>
            <a:r>
              <a:rPr lang="ru-RU" altLang="ru-RU" sz="3000" dirty="0" smtClean="0">
                <a:latin typeface="Arial" charset="0"/>
                <a:cs typeface="Arial" charset="0"/>
              </a:rPr>
              <a:t> ( 5</a:t>
            </a:r>
            <a:r>
              <a:rPr lang="ru-RU" altLang="ru-RU" sz="3000" baseline="30000" dirty="0" smtClean="0">
                <a:latin typeface="Arial" charset="0"/>
                <a:cs typeface="Arial" charset="0"/>
              </a:rPr>
              <a:t>′</a:t>
            </a:r>
            <a:r>
              <a:rPr lang="ru-RU" altLang="ru-RU" sz="3000" dirty="0" smtClean="0">
                <a:latin typeface="Arial" charset="0"/>
                <a:cs typeface="Arial" charset="0"/>
              </a:rPr>
              <a:t> -конец</a:t>
            </a:r>
            <a:r>
              <a:rPr lang="ru-RU" altLang="ru-RU" sz="3000" baseline="30000" dirty="0" smtClean="0">
                <a:latin typeface="Arial" charset="0"/>
                <a:cs typeface="Arial" charset="0"/>
              </a:rPr>
              <a:t> </a:t>
            </a:r>
            <a:r>
              <a:rPr lang="ru-RU" altLang="ru-RU" sz="3000" dirty="0" smtClean="0">
                <a:latin typeface="Arial" charset="0"/>
                <a:cs typeface="Arial" charset="0"/>
              </a:rPr>
              <a:t>  </a:t>
            </a:r>
            <a:r>
              <a:rPr lang="ru-RU" altLang="ru-RU" sz="3000" dirty="0" err="1" smtClean="0">
                <a:latin typeface="Arial" charset="0"/>
                <a:cs typeface="Arial" charset="0"/>
              </a:rPr>
              <a:t>интрона</a:t>
            </a:r>
            <a:r>
              <a:rPr lang="ru-RU" altLang="ru-RU" sz="3000" dirty="0" smtClean="0">
                <a:latin typeface="Arial" charset="0"/>
                <a:cs typeface="Arial" charset="0"/>
              </a:rPr>
              <a:t> почти всегда содержит ГУ, а </a:t>
            </a:r>
            <a:r>
              <a:rPr lang="ru-RU" altLang="ru-RU" sz="3000" baseline="30000" dirty="0" smtClean="0">
                <a:latin typeface="Arial" charset="0"/>
                <a:cs typeface="Arial" charset="0"/>
              </a:rPr>
              <a:t> </a:t>
            </a:r>
            <a:r>
              <a:rPr lang="ru-RU" altLang="ru-RU" sz="3000" dirty="0" smtClean="0">
                <a:latin typeface="Arial" charset="0"/>
                <a:cs typeface="Arial" charset="0"/>
              </a:rPr>
              <a:t>3</a:t>
            </a:r>
            <a:r>
              <a:rPr lang="ru-RU" altLang="ru-RU" sz="3000" baseline="30000" dirty="0" smtClean="0">
                <a:latin typeface="Arial" charset="0"/>
                <a:cs typeface="Arial" charset="0"/>
              </a:rPr>
              <a:t>′</a:t>
            </a:r>
            <a:r>
              <a:rPr lang="ru-RU" altLang="ru-RU" sz="3000" dirty="0" smtClean="0">
                <a:latin typeface="Arial" charset="0"/>
                <a:cs typeface="Arial" charset="0"/>
              </a:rPr>
              <a:t>- конец</a:t>
            </a:r>
            <a:r>
              <a:rPr lang="ru-RU" altLang="ru-RU" sz="3000" baseline="30000" dirty="0" smtClean="0">
                <a:latin typeface="Arial" charset="0"/>
                <a:cs typeface="Arial" charset="0"/>
              </a:rPr>
              <a:t> </a:t>
            </a:r>
            <a:r>
              <a:rPr lang="ru-RU" altLang="ru-RU" sz="3000" dirty="0" smtClean="0">
                <a:latin typeface="Arial" charset="0"/>
                <a:cs typeface="Arial" charset="0"/>
              </a:rPr>
              <a:t> </a:t>
            </a:r>
            <a:r>
              <a:rPr lang="ru-RU" altLang="ru-RU" sz="3000" dirty="0" err="1" smtClean="0">
                <a:latin typeface="Arial" charset="0"/>
                <a:cs typeface="Arial" charset="0"/>
              </a:rPr>
              <a:t>интрона</a:t>
            </a:r>
            <a:r>
              <a:rPr lang="ru-RU" altLang="ru-RU" sz="3000" dirty="0" smtClean="0">
                <a:latin typeface="Arial" charset="0"/>
                <a:cs typeface="Arial" charset="0"/>
              </a:rPr>
              <a:t> содержит АГ), что способствует точному вырезанию </a:t>
            </a:r>
            <a:r>
              <a:rPr lang="ru-RU" altLang="ru-RU" sz="3000" dirty="0" err="1" smtClean="0">
                <a:latin typeface="Arial" charset="0"/>
                <a:cs typeface="Arial" charset="0"/>
              </a:rPr>
              <a:t>интронов</a:t>
            </a:r>
            <a:r>
              <a:rPr lang="ru-RU" altLang="ru-RU" sz="3000" dirty="0" smtClean="0">
                <a:latin typeface="Arial" charset="0"/>
                <a:cs typeface="Arial" charset="0"/>
              </a:rPr>
              <a:t> ферментами </a:t>
            </a:r>
            <a:r>
              <a:rPr lang="ru-RU" altLang="ru-RU" sz="3000" dirty="0" err="1" smtClean="0">
                <a:latin typeface="Arial" charset="0"/>
                <a:cs typeface="Arial" charset="0"/>
              </a:rPr>
              <a:t>рестриктазами</a:t>
            </a:r>
            <a:r>
              <a:rPr lang="ru-RU" altLang="ru-RU" sz="3000" dirty="0" smtClean="0"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 typeface="Calibri" pitchFamily="34" charset="0"/>
              <a:buAutoNum type="arabicPeriod"/>
            </a:pPr>
            <a:endParaRPr lang="ru-RU" altLang="ru-RU" sz="24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altLang="ru-RU" sz="24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Calibri" pitchFamily="34" charset="0"/>
              <a:buAutoNum type="arabicPeriod"/>
            </a:pPr>
            <a:endParaRPr lang="ru-RU" altLang="ru-RU" sz="24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200" dirty="0" smtClean="0"/>
          </a:p>
          <a:p>
            <a:pPr eaLnBrk="1" hangingPunct="1">
              <a:lnSpc>
                <a:spcPct val="90000"/>
              </a:lnSpc>
            </a:pPr>
            <a:endParaRPr lang="ru-RU" alt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21482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57188" y="2928938"/>
            <a:ext cx="8572500" cy="1587"/>
          </a:xfrm>
          <a:prstGeom prst="line">
            <a:avLst/>
          </a:prstGeom>
          <a:ln w="63500" cap="rnd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2000250"/>
            <a:ext cx="727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/>
              <a:t>5</a:t>
            </a:r>
            <a:r>
              <a:rPr lang="ru-RU" altLang="ru-RU" sz="4000">
                <a:latin typeface="Georgia" pitchFamily="18" charset="0"/>
              </a:rPr>
              <a:t>´</a:t>
            </a:r>
            <a:endParaRPr lang="ru-RU" altLang="ru-RU" sz="4000"/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8215313" y="2000250"/>
            <a:ext cx="727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/>
              <a:t>3</a:t>
            </a:r>
            <a:r>
              <a:rPr lang="ru-RU" altLang="ru-RU" sz="4000">
                <a:latin typeface="Georgia" pitchFamily="18" charset="0"/>
              </a:rPr>
              <a:t>´</a:t>
            </a:r>
            <a:endParaRPr lang="ru-RU" altLang="ru-RU" sz="400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6513" y="2963863"/>
            <a:ext cx="642937" cy="1587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5" name="TextBox 15"/>
          <p:cNvSpPr txBox="1">
            <a:spLocks noChangeArrowheads="1"/>
          </p:cNvSpPr>
          <p:nvPr/>
        </p:nvSpPr>
        <p:spPr bwMode="auto">
          <a:xfrm>
            <a:off x="2102362" y="2110084"/>
            <a:ext cx="1573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 err="1" smtClean="0">
                <a:solidFill>
                  <a:srgbClr val="FF0000"/>
                </a:solidFill>
              </a:rPr>
              <a:t>Интрон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1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1751013" y="2892425"/>
            <a:ext cx="641350" cy="0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7" name="TextBox 20"/>
          <p:cNvSpPr txBox="1">
            <a:spLocks noChangeArrowheads="1"/>
          </p:cNvSpPr>
          <p:nvPr/>
        </p:nvSpPr>
        <p:spPr bwMode="auto">
          <a:xfrm>
            <a:off x="500063" y="2928938"/>
            <a:ext cx="128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экзон 1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3322638" y="2892425"/>
            <a:ext cx="642938" cy="1587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9" name="TextBox 27"/>
          <p:cNvSpPr txBox="1">
            <a:spLocks noChangeArrowheads="1"/>
          </p:cNvSpPr>
          <p:nvPr/>
        </p:nvSpPr>
        <p:spPr bwMode="auto">
          <a:xfrm>
            <a:off x="4000500" y="3000375"/>
            <a:ext cx="1216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экзон 2</a:t>
            </a:r>
          </a:p>
        </p:txBody>
      </p:sp>
      <p:sp>
        <p:nvSpPr>
          <p:cNvPr id="37900" name="TextBox 30"/>
          <p:cNvSpPr txBox="1">
            <a:spLocks noChangeArrowheads="1"/>
          </p:cNvSpPr>
          <p:nvPr/>
        </p:nvSpPr>
        <p:spPr bwMode="auto">
          <a:xfrm>
            <a:off x="7572375" y="3000375"/>
            <a:ext cx="1216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экзон 3</a:t>
            </a:r>
          </a:p>
        </p:txBody>
      </p:sp>
      <p:sp>
        <p:nvSpPr>
          <p:cNvPr id="34" name="Овал 33"/>
          <p:cNvSpPr/>
          <p:nvPr/>
        </p:nvSpPr>
        <p:spPr>
          <a:xfrm>
            <a:off x="1714500" y="3214688"/>
            <a:ext cx="785813" cy="5715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ГУ</a:t>
            </a:r>
          </a:p>
        </p:txBody>
      </p:sp>
      <p:sp>
        <p:nvSpPr>
          <p:cNvPr id="35" name="Овал 34"/>
          <p:cNvSpPr/>
          <p:nvPr/>
        </p:nvSpPr>
        <p:spPr>
          <a:xfrm>
            <a:off x="3214688" y="3214688"/>
            <a:ext cx="785812" cy="5715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АГ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>
            <a:off x="5001419" y="2928144"/>
            <a:ext cx="714375" cy="1587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Кольцо 38"/>
          <p:cNvSpPr/>
          <p:nvPr/>
        </p:nvSpPr>
        <p:spPr>
          <a:xfrm>
            <a:off x="3857625" y="4643438"/>
            <a:ext cx="9144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10800000">
            <a:off x="4143375" y="5715000"/>
            <a:ext cx="642938" cy="571500"/>
          </a:xfrm>
          <a:prstGeom prst="straightConnector1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857750" y="6000750"/>
            <a:ext cx="1008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белок</a:t>
            </a:r>
          </a:p>
        </p:txBody>
      </p:sp>
      <p:sp>
        <p:nvSpPr>
          <p:cNvPr id="43" name="Солнце 42"/>
          <p:cNvSpPr/>
          <p:nvPr/>
        </p:nvSpPr>
        <p:spPr>
          <a:xfrm>
            <a:off x="6143625" y="4643438"/>
            <a:ext cx="914400" cy="914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 rot="10800000">
            <a:off x="6643688" y="5572125"/>
            <a:ext cx="642937" cy="571500"/>
          </a:xfrm>
          <a:prstGeom prst="straightConnector1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358063" y="5929313"/>
            <a:ext cx="1273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мя-РНК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rot="5400000">
            <a:off x="4786313" y="4214813"/>
            <a:ext cx="571500" cy="571500"/>
          </a:xfrm>
          <a:prstGeom prst="straightConnector1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429250" y="4000500"/>
            <a:ext cx="1911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сплайосома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5400000">
            <a:off x="6823075" y="2892425"/>
            <a:ext cx="642938" cy="1588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3" name="TextBox 57"/>
          <p:cNvSpPr txBox="1">
            <a:spLocks noChangeArrowheads="1"/>
          </p:cNvSpPr>
          <p:nvPr/>
        </p:nvSpPr>
        <p:spPr bwMode="auto">
          <a:xfrm>
            <a:off x="5361781" y="2035663"/>
            <a:ext cx="1639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 err="1" smtClean="0">
                <a:solidFill>
                  <a:srgbClr val="FF0000"/>
                </a:solidFill>
              </a:rPr>
              <a:t>Интрон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2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rot="16200000" flipV="1">
            <a:off x="3500437" y="4071938"/>
            <a:ext cx="714375" cy="285750"/>
          </a:xfrm>
          <a:prstGeom prst="straightConnector1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10800000">
            <a:off x="2286000" y="3857625"/>
            <a:ext cx="1428750" cy="1214438"/>
          </a:xfrm>
          <a:prstGeom prst="straightConnector1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863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 animBg="1"/>
      <p:bldP spid="43" grpId="1" animBg="1"/>
      <p:bldP spid="45" grpId="0"/>
      <p:bldP spid="45" grpId="1"/>
      <p:bldP spid="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Альтернативный </a:t>
            </a:r>
            <a:r>
              <a:rPr lang="ru-RU" b="1" dirty="0" err="1" smtClean="0">
                <a:solidFill>
                  <a:srgbClr val="002060"/>
                </a:solidFill>
              </a:rPr>
              <a:t>сплайсинг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Возможность альтернативного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сплайсинга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позволяет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синтезировать различные матричные последовательности РНК, а следовательно несколько полипептидов на базе одного гена.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Мутации генов, контролирующих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сплайсинг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вносят вклад в развитие генетических заболеваний (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миотоническая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дистрофия)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4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286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На уровне трансляции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28625" y="928688"/>
            <a:ext cx="8229600" cy="5461000"/>
          </a:xfrm>
        </p:spPr>
        <p:txBody>
          <a:bodyPr>
            <a:normAutofit/>
          </a:bodyPr>
          <a:lstStyle/>
          <a:p>
            <a:pPr algn="just"/>
            <a:r>
              <a:rPr lang="ru-RU" altLang="ru-RU" sz="2400" b="1" dirty="0" smtClean="0">
                <a:latin typeface="Arial" charset="0"/>
                <a:cs typeface="Arial" charset="0"/>
              </a:rPr>
              <a:t>Общий контроль: </a:t>
            </a:r>
            <a:r>
              <a:rPr lang="ru-RU" altLang="ru-RU" sz="2400" dirty="0" smtClean="0">
                <a:latin typeface="Arial" charset="0"/>
                <a:cs typeface="Arial" charset="0"/>
              </a:rPr>
              <a:t>белковые факторы инициации соединяются с КЭП структурой на 5-конце м-РНК, в результате происходит соединение с малой субъединицей рибосомы, другой набор белков - </a:t>
            </a:r>
            <a:r>
              <a:rPr lang="en-US" altLang="ru-RU" sz="2400" dirty="0" smtClean="0">
                <a:latin typeface="Arial" charset="0"/>
                <a:cs typeface="Arial" charset="0"/>
              </a:rPr>
              <a:t>FI </a:t>
            </a:r>
            <a:r>
              <a:rPr lang="ru-RU" altLang="ru-RU" sz="2400" dirty="0" smtClean="0">
                <a:latin typeface="Arial" charset="0"/>
                <a:cs typeface="Arial" charset="0"/>
              </a:rPr>
              <a:t>присоединяется к </a:t>
            </a:r>
            <a:r>
              <a:rPr lang="ru-RU" altLang="ru-RU" sz="2400" dirty="0" err="1" smtClean="0">
                <a:latin typeface="Arial" charset="0"/>
                <a:cs typeface="Arial" charset="0"/>
              </a:rPr>
              <a:t>полиаденилатной</a:t>
            </a:r>
            <a:r>
              <a:rPr lang="ru-RU" altLang="ru-RU" sz="2400" dirty="0" smtClean="0">
                <a:latin typeface="Arial" charset="0"/>
                <a:cs typeface="Arial" charset="0"/>
              </a:rPr>
              <a:t> последовательности на 3-конце. В этом случае м-РНК является активно  транслируемой. </a:t>
            </a:r>
          </a:p>
          <a:p>
            <a:pPr algn="just"/>
            <a:r>
              <a:rPr lang="ru-RU" altLang="ru-RU" sz="2400" b="1" dirty="0" smtClean="0">
                <a:latin typeface="Arial" charset="0"/>
                <a:cs typeface="Arial" charset="0"/>
              </a:rPr>
              <a:t>Негативная регуляция: </a:t>
            </a:r>
            <a:r>
              <a:rPr lang="ru-RU" altLang="ru-RU" sz="2400" dirty="0" smtClean="0">
                <a:latin typeface="Arial" charset="0"/>
                <a:cs typeface="Arial" charset="0"/>
              </a:rPr>
              <a:t>синтезируемый полипептид связывается с собственной м-РНК и блокирует дальнейший синтез.</a:t>
            </a:r>
          </a:p>
          <a:p>
            <a:pPr algn="just"/>
            <a:r>
              <a:rPr lang="ru-RU" altLang="ru-RU" sz="2400" b="1" dirty="0" err="1" smtClean="0">
                <a:latin typeface="Arial" charset="0"/>
                <a:cs typeface="Arial" charset="0"/>
              </a:rPr>
              <a:t>Фосфорилирование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 белков </a:t>
            </a:r>
            <a:r>
              <a:rPr lang="ru-RU" altLang="ru-RU" sz="2400" dirty="0" smtClean="0">
                <a:latin typeface="Arial" charset="0"/>
                <a:cs typeface="Arial" charset="0"/>
              </a:rPr>
              <a:t>- факторов инициации (</a:t>
            </a:r>
            <a:r>
              <a:rPr lang="en-US" altLang="ru-RU" sz="2400" dirty="0" err="1" smtClean="0">
                <a:latin typeface="Arial" charset="0"/>
                <a:cs typeface="Arial" charset="0"/>
              </a:rPr>
              <a:t>eIF</a:t>
            </a:r>
            <a:r>
              <a:rPr lang="ru-RU" altLang="ru-RU" sz="2400" dirty="0" smtClean="0">
                <a:latin typeface="Arial" charset="0"/>
                <a:cs typeface="Arial" charset="0"/>
              </a:rPr>
              <a:t>) специальным ферментом, приводит к нарушению связывания мет-</a:t>
            </a:r>
            <a:r>
              <a:rPr lang="ru-RU" altLang="ru-RU" sz="2400" dirty="0" err="1" smtClean="0">
                <a:latin typeface="Arial" charset="0"/>
                <a:cs typeface="Arial" charset="0"/>
              </a:rPr>
              <a:t>тРНК</a:t>
            </a:r>
            <a:r>
              <a:rPr lang="ru-RU" altLang="ru-RU" sz="2400" dirty="0" smtClean="0">
                <a:latin typeface="Arial" charset="0"/>
                <a:cs typeface="Arial" charset="0"/>
              </a:rPr>
              <a:t> с малой субъединицей рибосомы и синтез белка блокируется.</a:t>
            </a:r>
          </a:p>
          <a:p>
            <a:pPr algn="just"/>
            <a:endParaRPr lang="ru-RU" altLang="ru-RU" sz="2400" dirty="0" smtClean="0">
              <a:latin typeface="Arial" charset="0"/>
              <a:cs typeface="Arial" charset="0"/>
            </a:endParaRP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22079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Микро-РНК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Гормональная регуляция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46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latin typeface="Arial" charset="0"/>
              </a:rPr>
              <a:t/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>
                <a:latin typeface="Arial" charset="0"/>
              </a:rPr>
              <a:t/>
            </a:r>
            <a:br>
              <a:rPr lang="ru-RU" altLang="ru-RU" sz="2400" b="1" dirty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/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>
                <a:latin typeface="Arial" charset="0"/>
              </a:rPr>
              <a:t/>
            </a:r>
            <a:br>
              <a:rPr lang="ru-RU" altLang="ru-RU" sz="2400" b="1" dirty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/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>
                <a:latin typeface="Arial" charset="0"/>
              </a:rPr>
              <a:t/>
            </a:r>
            <a:br>
              <a:rPr lang="ru-RU" altLang="ru-RU" sz="2400" b="1" dirty="0">
                <a:latin typeface="Arial" charset="0"/>
              </a:rPr>
            </a:br>
            <a:r>
              <a:rPr lang="ru-RU" altLang="ru-RU" sz="3100" b="1" u="sng" dirty="0" err="1" smtClean="0">
                <a:solidFill>
                  <a:srgbClr val="C00000"/>
                </a:solidFill>
                <a:latin typeface="Arial" charset="0"/>
              </a:rPr>
              <a:t>Посттрансляционная</a:t>
            </a:r>
            <a:r>
              <a:rPr lang="ru-RU" altLang="ru-RU" sz="3100" b="1" u="sng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altLang="ru-RU" sz="3100" b="1" u="sng" dirty="0">
                <a:solidFill>
                  <a:srgbClr val="C00000"/>
                </a:solidFill>
                <a:latin typeface="Arial" charset="0"/>
              </a:rPr>
              <a:t>регуляция</a:t>
            </a:r>
            <a:br>
              <a:rPr lang="ru-RU" altLang="ru-RU" sz="3100" b="1" u="sng" dirty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3100" b="1" u="sng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altLang="ru-RU" sz="3100" b="1" u="sng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Изменение </a:t>
            </a:r>
            <a:r>
              <a:rPr lang="ru-RU" altLang="ru-RU" sz="2400" b="1" dirty="0" err="1" smtClean="0">
                <a:latin typeface="Arial" charset="0"/>
              </a:rPr>
              <a:t>конформации</a:t>
            </a:r>
            <a:r>
              <a:rPr lang="ru-RU" altLang="ru-RU" sz="2400" b="1" dirty="0" smtClean="0">
                <a:latin typeface="Arial" charset="0"/>
              </a:rPr>
              <a:t> белков – важнейший способ изменения их биологической активности!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Обеспечение правильного </a:t>
            </a:r>
            <a:r>
              <a:rPr lang="ru-RU" altLang="ru-RU" sz="2400" b="1" dirty="0" err="1" smtClean="0">
                <a:latin typeface="Arial" charset="0"/>
              </a:rPr>
              <a:t>фолдинга</a:t>
            </a:r>
            <a:r>
              <a:rPr lang="ru-RU" altLang="ru-RU" sz="2400" b="1" dirty="0" smtClean="0">
                <a:latin typeface="Arial" charset="0"/>
              </a:rPr>
              <a:t> и </a:t>
            </a:r>
            <a:r>
              <a:rPr lang="ru-RU" altLang="ru-RU" sz="2400" b="1" dirty="0" err="1" smtClean="0">
                <a:latin typeface="Arial" charset="0"/>
              </a:rPr>
              <a:t>рефолдинга</a:t>
            </a:r>
            <a:r>
              <a:rPr lang="ru-RU" altLang="ru-RU" sz="2400" b="1" dirty="0" smtClean="0">
                <a:latin typeface="Arial" charset="0"/>
              </a:rPr>
              <a:t> принадлежит белкам - </a:t>
            </a:r>
            <a:r>
              <a:rPr lang="ru-RU" altLang="ru-RU" sz="2400" b="1" dirty="0" err="1" smtClean="0">
                <a:latin typeface="Arial" charset="0"/>
              </a:rPr>
              <a:t>шаперонам</a:t>
            </a:r>
            <a:r>
              <a:rPr lang="ru-RU" altLang="ru-RU" sz="2400" b="1" dirty="0" smtClean="0">
                <a:latin typeface="Arial" charset="0"/>
              </a:rPr>
              <a:t>.</a:t>
            </a:r>
            <a:endParaRPr lang="ru-RU" altLang="ru-RU" sz="2400" dirty="0" smtClean="0">
              <a:latin typeface="Arial" charset="0"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457200" y="3000375"/>
            <a:ext cx="8229600" cy="3125788"/>
          </a:xfrm>
        </p:spPr>
        <p:txBody>
          <a:bodyPr/>
          <a:lstStyle/>
          <a:p>
            <a:r>
              <a:rPr lang="ru-RU" altLang="ru-RU" dirty="0" err="1" smtClean="0">
                <a:latin typeface="Arial" charset="0"/>
              </a:rPr>
              <a:t>проинсулин</a:t>
            </a:r>
            <a:endParaRPr lang="ru-RU" altLang="ru-RU" dirty="0" smtClean="0">
              <a:latin typeface="Arial" charset="0"/>
            </a:endParaRPr>
          </a:p>
        </p:txBody>
      </p:sp>
      <p:pic>
        <p:nvPicPr>
          <p:cNvPr id="38919" name="Picture 7" descr="stroyeniye_insul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636838"/>
            <a:ext cx="4788025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2" descr="С-пепти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74" name="AutoShape 4" descr="С-пепти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75" name="AutoShape 6" descr="C-Peptide ELISA Kit (96 wells) / C- пепти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277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" y="3000375"/>
            <a:ext cx="385591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044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Ген – функциональная единица генома</a:t>
            </a:r>
            <a:br>
              <a:rPr lang="ru-RU" altLang="ru-RU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altLang="ru-RU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Молекулярная структура генов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951538"/>
          </a:xfrm>
        </p:spPr>
        <p:txBody>
          <a:bodyPr/>
          <a:lstStyle/>
          <a:p>
            <a:pPr algn="just" eaLnBrk="1" hangingPunct="1"/>
            <a:endParaRPr lang="ru-RU" altLang="ru-RU" dirty="0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ru-RU" altLang="ru-RU" dirty="0" smtClean="0">
                <a:latin typeface="Arial" charset="0"/>
                <a:cs typeface="Arial" charset="0"/>
              </a:rPr>
              <a:t>Ген прокариот – непрерывная последовательность триплетов, кодирующая коллинеарную последовательность аминокислот в полипептиде. Имеет </a:t>
            </a:r>
            <a:r>
              <a:rPr lang="ru-RU" altLang="ru-RU" dirty="0" err="1" smtClean="0">
                <a:latin typeface="Arial" charset="0"/>
                <a:cs typeface="Arial" charset="0"/>
              </a:rPr>
              <a:t>цистронное</a:t>
            </a:r>
            <a:r>
              <a:rPr lang="ru-RU" altLang="ru-RU" dirty="0" smtClean="0">
                <a:latin typeface="Arial" charset="0"/>
                <a:cs typeface="Arial" charset="0"/>
              </a:rPr>
              <a:t> строение (</a:t>
            </a:r>
            <a:r>
              <a:rPr lang="ru-RU" altLang="ru-RU" dirty="0" err="1" smtClean="0">
                <a:latin typeface="Arial" charset="0"/>
                <a:cs typeface="Arial" charset="0"/>
              </a:rPr>
              <a:t>С.Бензер</a:t>
            </a:r>
            <a:r>
              <a:rPr lang="ru-RU" altLang="ru-RU" dirty="0" smtClean="0">
                <a:latin typeface="Arial" charset="0"/>
                <a:cs typeface="Arial" charset="0"/>
              </a:rPr>
              <a:t>). </a:t>
            </a:r>
          </a:p>
          <a:p>
            <a:pPr algn="just" eaLnBrk="1" hangingPunct="1"/>
            <a:r>
              <a:rPr lang="ru-RU" altLang="ru-RU" dirty="0" smtClean="0">
                <a:latin typeface="Arial" charset="0"/>
                <a:cs typeface="Arial" charset="0"/>
              </a:rPr>
              <a:t>Ген эукариот содержит кодирующие участки – </a:t>
            </a:r>
            <a:r>
              <a:rPr lang="ru-RU" altLang="ru-RU" dirty="0" err="1" smtClean="0">
                <a:latin typeface="Arial" charset="0"/>
                <a:cs typeface="Arial" charset="0"/>
              </a:rPr>
              <a:t>экзоны</a:t>
            </a:r>
            <a:r>
              <a:rPr lang="ru-RU" altLang="ru-RU" dirty="0" smtClean="0">
                <a:latin typeface="Arial" charset="0"/>
                <a:cs typeface="Arial" charset="0"/>
              </a:rPr>
              <a:t>, </a:t>
            </a:r>
            <a:r>
              <a:rPr lang="ru-RU" altLang="ru-RU" dirty="0" err="1" smtClean="0">
                <a:latin typeface="Arial" charset="0"/>
                <a:cs typeface="Arial" charset="0"/>
              </a:rPr>
              <a:t>некодирующие</a:t>
            </a:r>
            <a:r>
              <a:rPr lang="ru-RU" altLang="ru-RU" dirty="0" smtClean="0">
                <a:latin typeface="Arial" charset="0"/>
                <a:cs typeface="Arial" charset="0"/>
              </a:rPr>
              <a:t> – </a:t>
            </a:r>
            <a:r>
              <a:rPr lang="ru-RU" altLang="ru-RU" dirty="0" err="1" smtClean="0">
                <a:latin typeface="Arial" charset="0"/>
                <a:cs typeface="Arial" charset="0"/>
              </a:rPr>
              <a:t>интроны</a:t>
            </a:r>
            <a:r>
              <a:rPr lang="ru-RU" altLang="ru-RU" dirty="0" smtClean="0">
                <a:latin typeface="Arial" charset="0"/>
                <a:cs typeface="Arial" charset="0"/>
              </a:rPr>
              <a:t> (мозаичное строение)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800" dirty="0" smtClean="0">
                <a:latin typeface="Arial" charset="0"/>
                <a:cs typeface="Arial" charset="0"/>
              </a:rPr>
              <a:t>(</a:t>
            </a:r>
            <a:r>
              <a:rPr lang="ru-RU" altLang="ru-RU" sz="2800" dirty="0" smtClean="0"/>
              <a:t>Р. Робертс и Ф. Шарп, Нобелевская премия в 1993 г)</a:t>
            </a:r>
            <a:endParaRPr lang="ru-RU" altLang="ru-RU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ru-RU" altLang="ru-RU" sz="3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7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74688"/>
            <a:ext cx="7772400" cy="1470025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БЛАГОДАРЮ ЗА ВНИМАНИЕ</a:t>
            </a:r>
            <a:endParaRPr lang="ru-RU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altLang="ru-RU" dirty="0" smtClean="0"/>
          </a:p>
        </p:txBody>
      </p:sp>
      <p:sp>
        <p:nvSpPr>
          <p:cNvPr id="33796" name="AutoShape 4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797" name="AutoShape 6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3798" name="Picture 10" descr="g1101010-topoisomerase_1_dna_complex-sp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38" y="2329656"/>
            <a:ext cx="8444234" cy="39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13"/>
          <p:cNvSpPr txBox="1">
            <a:spLocks noChangeArrowheads="1"/>
          </p:cNvSpPr>
          <p:nvPr/>
        </p:nvSpPr>
        <p:spPr bwMode="auto">
          <a:xfrm>
            <a:off x="376238" y="214471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059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82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28625" y="-214313"/>
            <a:ext cx="8215313" cy="928688"/>
          </a:xfrm>
        </p:spPr>
        <p:txBody>
          <a:bodyPr/>
          <a:lstStyle/>
          <a:p>
            <a:pPr algn="ctr" eaLnBrk="1" hangingPunct="1"/>
            <a:endParaRPr lang="ru-RU" sz="4000" b="1" smtClean="0">
              <a:solidFill>
                <a:srgbClr val="002060"/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42875" y="928688"/>
            <a:ext cx="8572500" cy="5643562"/>
          </a:xfrm>
        </p:spPr>
        <p:txBody>
          <a:bodyPr/>
          <a:lstStyle/>
          <a:p>
            <a:pPr algn="just" eaLnBrk="1" hangingPunct="1"/>
            <a:r>
              <a:rPr lang="ru-RU" sz="28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Геномика</a:t>
            </a:r>
            <a:r>
              <a:rPr lang="ru-RU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- </a:t>
            </a:r>
            <a:r>
              <a:rPr lang="ru-RU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н</a:t>
            </a:r>
            <a:r>
              <a:rPr lang="ru-RU" sz="2800" dirty="0" smtClean="0">
                <a:latin typeface="Arial" charset="0"/>
                <a:cs typeface="Arial" charset="0"/>
              </a:rPr>
              <a:t>аправление в молекулярной биологии, занимающееся исследованием структуры и функций всей совокупности генов организма или значительной их части.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(</a:t>
            </a:r>
            <a:r>
              <a:rPr lang="ru-RU" sz="2800" dirty="0" err="1" smtClean="0">
                <a:latin typeface="Arial" charset="0"/>
                <a:cs typeface="Arial" charset="0"/>
              </a:rPr>
              <a:t>Г.В.Васильев</a:t>
            </a:r>
            <a:r>
              <a:rPr lang="ru-RU" sz="2800" dirty="0" smtClean="0">
                <a:latin typeface="Arial" charset="0"/>
                <a:cs typeface="Arial" charset="0"/>
              </a:rPr>
              <a:t>, Новосибирск, 2014)</a:t>
            </a:r>
          </a:p>
          <a:p>
            <a:pPr eaLnBrk="1" hangingPunct="1">
              <a:buFont typeface="Wingdings 2" pitchFamily="18" charset="2"/>
              <a:buNone/>
            </a:pPr>
            <a:endParaRPr lang="ru-R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r>
              <a:rPr lang="ru-RU" sz="28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Протеомика</a:t>
            </a:r>
            <a:r>
              <a:rPr lang="ru-RU" sz="2800" dirty="0" smtClean="0">
                <a:latin typeface="Arial" charset="0"/>
                <a:cs typeface="Arial" charset="0"/>
              </a:rPr>
              <a:t> – наука, изучающая белковый состав биологических объектов, а также модификации и структурно-функциональные свойства белковых молекул.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(</a:t>
            </a:r>
            <a:r>
              <a:rPr lang="ru-RU" sz="2800" dirty="0" err="1" smtClean="0">
                <a:latin typeface="Arial" charset="0"/>
                <a:cs typeface="Arial" charset="0"/>
              </a:rPr>
              <a:t>А.И.Арчаков</a:t>
            </a:r>
            <a:r>
              <a:rPr lang="ru-RU" sz="2800" dirty="0" smtClean="0">
                <a:latin typeface="Arial" charset="0"/>
                <a:cs typeface="Arial" charset="0"/>
              </a:rPr>
              <a:t>, 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8572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cs typeface="Arial" pitchFamily="34" charset="0"/>
              </a:rPr>
              <a:t>Геном прокариот</a:t>
            </a:r>
            <a:endParaRPr lang="ru-RU" sz="40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071563"/>
            <a:ext cx="8715375" cy="5253037"/>
          </a:xfrm>
        </p:spPr>
        <p:txBody>
          <a:bodyPr>
            <a:normAutofit fontScale="92500" lnSpcReduction="10000"/>
          </a:bodyPr>
          <a:lstStyle/>
          <a:p>
            <a:pPr marL="514350" indent="-51435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800" dirty="0" smtClean="0">
                <a:cs typeface="Arial" charset="0"/>
              </a:rPr>
              <a:t>Бактерий – 1000-2000 мкм (3-6 млн. п.н.)</a:t>
            </a:r>
          </a:p>
          <a:p>
            <a:pPr marL="514350" indent="-51435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800" dirty="0" smtClean="0">
                <a:cs typeface="Arial" pitchFamily="34" charset="0"/>
              </a:rPr>
              <a:t>Объем генома </a:t>
            </a:r>
            <a:r>
              <a:rPr lang="en-US" sz="2800" dirty="0" err="1" smtClean="0">
                <a:cs typeface="Arial" pitchFamily="34" charset="0"/>
              </a:rPr>
              <a:t>E.coli</a:t>
            </a:r>
            <a:r>
              <a:rPr lang="en-US" sz="2800" dirty="0" smtClean="0">
                <a:cs typeface="Arial" pitchFamily="34" charset="0"/>
              </a:rPr>
              <a:t> – 1200</a:t>
            </a:r>
            <a:r>
              <a:rPr lang="ru-RU" sz="2800" dirty="0" smtClean="0">
                <a:cs typeface="Arial" pitchFamily="34" charset="0"/>
              </a:rPr>
              <a:t> мкн (1,2 мм) </a:t>
            </a:r>
          </a:p>
          <a:p>
            <a:pPr marL="514350" indent="-51435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800" dirty="0" smtClean="0">
                <a:cs typeface="Arial" pitchFamily="34" charset="0"/>
              </a:rPr>
              <a:t>Информативная емкость генома – 2000-4000 генов (</a:t>
            </a:r>
            <a:r>
              <a:rPr lang="en-US" sz="2800" dirty="0" err="1" smtClean="0">
                <a:cs typeface="Arial" pitchFamily="34" charset="0"/>
              </a:rPr>
              <a:t>E.coli</a:t>
            </a:r>
            <a:r>
              <a:rPr lang="en-US" sz="2800" dirty="0" smtClean="0">
                <a:cs typeface="Arial" pitchFamily="34" charset="0"/>
              </a:rPr>
              <a:t> – 4397</a:t>
            </a:r>
            <a:r>
              <a:rPr lang="ru-RU" sz="2800" dirty="0" smtClean="0">
                <a:cs typeface="Arial" pitchFamily="34" charset="0"/>
              </a:rPr>
              <a:t>генов)</a:t>
            </a: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800" dirty="0" smtClean="0"/>
              <a:t>Геном прокариот на 95%  состоит из кодирующих последовательностей. </a:t>
            </a: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800" dirty="0" smtClean="0">
                <a:cs typeface="Arial" pitchFamily="34" charset="0"/>
              </a:rPr>
              <a:t>Нет дуплицирующихся генов</a:t>
            </a: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800" dirty="0" smtClean="0">
                <a:cs typeface="Arial" charset="0"/>
              </a:rPr>
              <a:t>Высокая плотность генов.</a:t>
            </a: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800" dirty="0" smtClean="0">
                <a:cs typeface="Arial" pitchFamily="34" charset="0"/>
              </a:rPr>
              <a:t>Классы генов по </a:t>
            </a:r>
            <a:r>
              <a:rPr lang="ru-RU" sz="2800" dirty="0" err="1" smtClean="0">
                <a:cs typeface="Arial" pitchFamily="34" charset="0"/>
              </a:rPr>
              <a:t>генопродуктам</a:t>
            </a:r>
            <a:r>
              <a:rPr lang="ru-RU" sz="2800" dirty="0" smtClean="0">
                <a:cs typeface="Arial" pitchFamily="34" charset="0"/>
              </a:rPr>
              <a:t>:</a:t>
            </a: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cs typeface="Arial" pitchFamily="34" charset="0"/>
              </a:rPr>
              <a:t>Структурные – кодируют белки</a:t>
            </a: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cs typeface="Arial" pitchFamily="34" charset="0"/>
              </a:rPr>
              <a:t>Регуляторные – кодируют белки-репрессоры</a:t>
            </a: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cs typeface="Arial" pitchFamily="34" charset="0"/>
              </a:rPr>
              <a:t>Гены </a:t>
            </a:r>
            <a:r>
              <a:rPr lang="ru-RU" sz="2800" dirty="0" err="1" smtClean="0">
                <a:cs typeface="Arial" pitchFamily="34" charset="0"/>
              </a:rPr>
              <a:t>т-РНК</a:t>
            </a:r>
            <a:r>
              <a:rPr lang="ru-RU" sz="2800" dirty="0" smtClean="0">
                <a:cs typeface="Arial" pitchFamily="34" charset="0"/>
              </a:rPr>
              <a:t> – кодируют молекулы </a:t>
            </a:r>
            <a:r>
              <a:rPr lang="ru-RU" sz="2800" dirty="0" err="1" smtClean="0">
                <a:cs typeface="Arial" pitchFamily="34" charset="0"/>
              </a:rPr>
              <a:t>т-РНК</a:t>
            </a:r>
            <a:endParaRPr lang="ru-RU" sz="2800" dirty="0" smtClean="0">
              <a:cs typeface="Arial" pitchFamily="34" charset="0"/>
            </a:endParaRP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cs typeface="Arial" pitchFamily="34" charset="0"/>
              </a:rPr>
              <a:t>Гены </a:t>
            </a:r>
            <a:r>
              <a:rPr lang="ru-RU" sz="2800" dirty="0" err="1" smtClean="0">
                <a:cs typeface="Arial" pitchFamily="34" charset="0"/>
              </a:rPr>
              <a:t>р-РНК</a:t>
            </a:r>
            <a:r>
              <a:rPr lang="ru-RU" sz="2800" dirty="0" smtClean="0">
                <a:cs typeface="Arial" pitchFamily="34" charset="0"/>
              </a:rPr>
              <a:t> – кодируют молекулы </a:t>
            </a:r>
            <a:r>
              <a:rPr lang="ru-RU" sz="2800" dirty="0" err="1" smtClean="0">
                <a:cs typeface="Arial" pitchFamily="34" charset="0"/>
              </a:rPr>
              <a:t>р-РНК</a:t>
            </a:r>
            <a:endParaRPr lang="ru-RU" sz="2800" dirty="0" smtClean="0">
              <a:cs typeface="Arial" pitchFamily="34" charset="0"/>
            </a:endParaRP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ru-RU" sz="2800" dirty="0" smtClean="0">
              <a:cs typeface="Arial" pitchFamily="34" charset="0"/>
            </a:endParaRP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ru-RU" sz="2800" dirty="0" smtClean="0">
              <a:cs typeface="Arial" pitchFamily="34" charset="0"/>
            </a:endParaRP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ru-RU" sz="2400" dirty="0" smtClean="0"/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ru-RU" sz="24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473475747"/>
              </p:ext>
            </p:extLst>
          </p:nvPr>
        </p:nvGraphicFramePr>
        <p:xfrm>
          <a:off x="500034" y="214290"/>
          <a:ext cx="8429684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15300" cy="7254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Геном эукариот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3"/>
            <a:ext cx="8820472" cy="5806976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Среди эукариот отмечается огромная межвидовая вариация в размере генома, которая не имеет отношения ни к сложности организма, ни к числу генов, которые этот организм имеет. 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Геном млекопитающих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3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10</a:t>
            </a:r>
            <a:r>
              <a:rPr lang="ru-RU" sz="2400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п.н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90000"/>
              </a:lnSpc>
              <a:defRPr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длина молекулы ДНК человека -187 см (3,2 млрд.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п.н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.)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Низкая плотность генов.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Классы генов по </a:t>
            </a:r>
            <a:r>
              <a:rPr lang="ru-RU" sz="2400" u="sng" dirty="0" err="1" smtClean="0">
                <a:latin typeface="Arial" pitchFamily="34" charset="0"/>
                <a:cs typeface="Arial" pitchFamily="34" charset="0"/>
              </a:rPr>
              <a:t>генопродуктам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33400" indent="-533400" algn="just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Структурные – кодируют белки</a:t>
            </a:r>
          </a:p>
          <a:p>
            <a:pPr marL="533400" indent="-533400" algn="just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Регуляторные – кодируют регуляторные белки</a:t>
            </a:r>
          </a:p>
          <a:p>
            <a:pPr marL="533400" indent="-533400" algn="just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Гены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т-РНК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кодируют молекулы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т-РНК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Гены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р-РНК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кодируют молекулы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р-РНК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Гены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гистоновые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кодируют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гистоновые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белки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1476</Words>
  <Application>Microsoft Office PowerPoint</Application>
  <PresentationFormat>Экран (4:3)</PresentationFormat>
  <Paragraphs>218</Paragraphs>
  <Slides>40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Тема Office</vt:lpstr>
      <vt:lpstr>Документ</vt:lpstr>
      <vt:lpstr>Организация генома и экспрессия генов у прокариот и эукариот</vt:lpstr>
      <vt:lpstr>План лекции</vt:lpstr>
      <vt:lpstr>Термин «геном» - Ганс Винклер (1920)</vt:lpstr>
      <vt:lpstr>Ген – функциональная единица генома Молекулярная структура генов</vt:lpstr>
      <vt:lpstr>Слайд 5</vt:lpstr>
      <vt:lpstr>Слайд 6</vt:lpstr>
      <vt:lpstr>Геном прокариот</vt:lpstr>
      <vt:lpstr>Слайд 8</vt:lpstr>
      <vt:lpstr>Геном эукариот</vt:lpstr>
      <vt:lpstr>Информативная емкость генома человека</vt:lpstr>
      <vt:lpstr>Слайд 11</vt:lpstr>
      <vt:lpstr>Слайд 12</vt:lpstr>
      <vt:lpstr>Дуплицирующиеся гены</vt:lpstr>
      <vt:lpstr> Нетранскрибируемая    ДНК</vt:lpstr>
      <vt:lpstr>МГЭ млекопитающих</vt:lpstr>
      <vt:lpstr>Роль МГЭ</vt:lpstr>
      <vt:lpstr>Экспрессия генов у прокариот и эукариот</vt:lpstr>
      <vt:lpstr>Процессинг  и-РНК у эукариот</vt:lpstr>
      <vt:lpstr>Этапы процессинга и-РНК</vt:lpstr>
      <vt:lpstr>Зрелая информационная РНК</vt:lpstr>
      <vt:lpstr>Регуляция экспрессии генов у прокариот</vt:lpstr>
      <vt:lpstr>Общая теория регуляции генов (Ф.Жакоб и Ж.Моно 1961)</vt:lpstr>
      <vt:lpstr>Виды оперонов</vt:lpstr>
      <vt:lpstr>Состав индуцибельного оперона</vt:lpstr>
      <vt:lpstr>Лактозный оперон E.coli</vt:lpstr>
      <vt:lpstr>Лактозный оперон E.coli</vt:lpstr>
      <vt:lpstr>РЕГУЛЯЦИЯ ЭКСПРЕССИИ ГЕНОВ  У  ЭУКАРИОТ</vt:lpstr>
      <vt:lpstr>Слайд 28</vt:lpstr>
      <vt:lpstr>На уровне транскрипции:</vt:lpstr>
      <vt:lpstr>Механизмы регуляции транскрипции</vt:lpstr>
      <vt:lpstr>Слайд 31</vt:lpstr>
      <vt:lpstr>Гормональная регуляция</vt:lpstr>
      <vt:lpstr>Гормональная регуляция</vt:lpstr>
      <vt:lpstr>Слайд 34</vt:lpstr>
      <vt:lpstr>Слайд 35</vt:lpstr>
      <vt:lpstr>Альтернативный сплайсинг</vt:lpstr>
      <vt:lpstr>На уровне трансляции</vt:lpstr>
      <vt:lpstr>Слайд 38</vt:lpstr>
      <vt:lpstr>      Посттрансляционная регуляция  Изменение конформации белков – важнейший способ изменения их биологической активности! Обеспечение правильного фолдинга и рефолдинга принадлежит белкам - шаперонам.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levickisn</dc:creator>
  <cp:lastModifiedBy>kapshinaoya</cp:lastModifiedBy>
  <cp:revision>38</cp:revision>
  <dcterms:created xsi:type="dcterms:W3CDTF">2019-09-17T11:31:25Z</dcterms:created>
  <dcterms:modified xsi:type="dcterms:W3CDTF">2019-09-30T10:00:00Z</dcterms:modified>
</cp:coreProperties>
</file>