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9" r:id="rId2"/>
    <p:sldId id="258" r:id="rId3"/>
    <p:sldId id="267" r:id="rId4"/>
    <p:sldId id="268" r:id="rId5"/>
    <p:sldId id="265" r:id="rId6"/>
    <p:sldId id="266" r:id="rId7"/>
    <p:sldId id="260" r:id="rId8"/>
    <p:sldId id="264" r:id="rId9"/>
    <p:sldId id="263" r:id="rId10"/>
    <p:sldId id="262" r:id="rId11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1A0574-0890-C296-EFDD-1AB6E3C0EAD6}" v="14" dt="2020-04-26T14:08:52.111"/>
    <p1510:client id="{901617E7-9E01-F075-3CC2-F76B04DEA88C}" v="7" dt="2020-04-23T09:24:17.2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720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394D4B-0D6E-4687-8459-EAFFAED2A0A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570A8D1-E6BC-4B67-A735-70A234A94497}">
      <dgm:prSet/>
      <dgm:spPr/>
      <dgm:t>
        <a:bodyPr/>
        <a:lstStyle/>
        <a:p>
          <a:pPr rtl="0"/>
          <a:r>
            <a:rPr lang="ru-RU" b="0" smtClean="0"/>
            <a:t>РСО – это не просто работа</a:t>
          </a:r>
          <a:endParaRPr lang="ru-RU"/>
        </a:p>
      </dgm:t>
    </dgm:pt>
    <dgm:pt modelId="{D9D017D1-1D1D-414B-BB35-28F4C7B6B317}" type="parTrans" cxnId="{D1607A25-1D96-4AF8-98DF-606325C70687}">
      <dgm:prSet/>
      <dgm:spPr/>
      <dgm:t>
        <a:bodyPr/>
        <a:lstStyle/>
        <a:p>
          <a:endParaRPr lang="ru-RU"/>
        </a:p>
      </dgm:t>
    </dgm:pt>
    <dgm:pt modelId="{A4975F9C-7217-41D8-A9CC-8F025312BE76}" type="sibTrans" cxnId="{D1607A25-1D96-4AF8-98DF-606325C70687}">
      <dgm:prSet/>
      <dgm:spPr/>
      <dgm:t>
        <a:bodyPr/>
        <a:lstStyle/>
        <a:p>
          <a:endParaRPr lang="ru-RU"/>
        </a:p>
      </dgm:t>
    </dgm:pt>
    <dgm:pt modelId="{8688642A-AB8B-4DE3-A6D2-3750C653F632}" type="pres">
      <dgm:prSet presAssocID="{DD394D4B-0D6E-4687-8459-EAFFAED2A0A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047040-2581-447E-B3A8-EF577B35A87F}" type="pres">
      <dgm:prSet presAssocID="{D570A8D1-E6BC-4B67-A735-70A234A94497}" presName="node" presStyleLbl="node1" presStyleIdx="0" presStyleCnt="1" custLinFactNeighborX="2537" custLinFactNeighborY="-27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41EB38-D494-4976-989F-EB05514C6F2D}" type="presOf" srcId="{DD394D4B-0D6E-4687-8459-EAFFAED2A0A5}" destId="{8688642A-AB8B-4DE3-A6D2-3750C653F632}" srcOrd="0" destOrd="0" presId="urn:microsoft.com/office/officeart/2005/8/layout/process1"/>
    <dgm:cxn modelId="{D1607A25-1D96-4AF8-98DF-606325C70687}" srcId="{DD394D4B-0D6E-4687-8459-EAFFAED2A0A5}" destId="{D570A8D1-E6BC-4B67-A735-70A234A94497}" srcOrd="0" destOrd="0" parTransId="{D9D017D1-1D1D-414B-BB35-28F4C7B6B317}" sibTransId="{A4975F9C-7217-41D8-A9CC-8F025312BE76}"/>
    <dgm:cxn modelId="{97F3E129-0CA7-4639-8CAA-FB7823F0FD34}" type="presOf" srcId="{D570A8D1-E6BC-4B67-A735-70A234A94497}" destId="{27047040-2581-447E-B3A8-EF577B35A87F}" srcOrd="0" destOrd="0" presId="urn:microsoft.com/office/officeart/2005/8/layout/process1"/>
    <dgm:cxn modelId="{E0B1CEA0-B743-476D-9434-2411C047DB24}" type="presParOf" srcId="{8688642A-AB8B-4DE3-A6D2-3750C653F632}" destId="{27047040-2581-447E-B3A8-EF577B35A87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47040-2581-447E-B3A8-EF577B35A87F}">
      <dsp:nvSpPr>
        <dsp:cNvPr id="0" name=""/>
        <dsp:cNvSpPr/>
      </dsp:nvSpPr>
      <dsp:spPr>
        <a:xfrm>
          <a:off x="7982" y="0"/>
          <a:ext cx="8166050" cy="9233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0" kern="1200" smtClean="0"/>
            <a:t>РСО – это не просто работа</a:t>
          </a:r>
          <a:endParaRPr lang="ru-RU" sz="4000" kern="1200"/>
        </a:p>
      </dsp:txBody>
      <dsp:txXfrm>
        <a:off x="35025" y="27043"/>
        <a:ext cx="8111964" cy="8692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08BE1-E943-4807-A24B-2138E6F7FC9E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94AA1-CB3F-4774-B25F-FE6F1A2017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479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94AA1-CB3F-4774-B25F-FE6F1A20171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033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44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961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454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4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75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909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319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439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765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223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11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5D905-6F16-4D2F-8B82-6BF346F86E51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10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234" y="793085"/>
            <a:ext cx="7968163" cy="59806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39" y="4825068"/>
            <a:ext cx="1755800" cy="17558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2105" y="-37912"/>
            <a:ext cx="114698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Студенческий медицинский отряд «Вита»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709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19.userapi.com/impf/8l2ZTefuy-xpKfH4cSFGtTnmec7yDHADmBNRhg/hO1K0-QCQow.jpg?size=1280x854&amp;quality=96&amp;proxy=1&amp;sign=7beec423699dd0c69b2736f566c4d9f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359" y="830997"/>
            <a:ext cx="8608660" cy="5743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16409" y="0"/>
            <a:ext cx="1082693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Каким может быть твое </a:t>
            </a:r>
            <a:r>
              <a:rPr lang="en-US" sz="4800" b="1" cap="none" spc="0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#</a:t>
            </a:r>
            <a:r>
              <a:rPr lang="ru-RU" sz="4800" b="1" cap="none" spc="0" dirty="0" err="1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лучшее_лето</a:t>
            </a:r>
            <a:r>
              <a:rPr lang="ru-RU" sz="4800" b="1" cap="none" spc="0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?</a:t>
            </a:r>
            <a:endParaRPr lang="ru-RU" sz="4800" b="1" cap="none" spc="0" dirty="0">
              <a:ln w="12700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9304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6367"/>
          <a:stretch/>
        </p:blipFill>
        <p:spPr>
          <a:xfrm>
            <a:off x="12467968" y="2541152"/>
            <a:ext cx="6708878" cy="478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183594" y="-29333"/>
            <a:ext cx="58719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Командный состав</a:t>
            </a:r>
            <a:endParaRPr lang="ru-RU" sz="5400" b="1" cap="none" spc="0" dirty="0">
              <a:ln w="1016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9362" y="4829264"/>
            <a:ext cx="406711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Командир</a:t>
            </a:r>
            <a:br>
              <a:rPr lang="ru-RU" sz="2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ru-RU" sz="2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Симанов</a:t>
            </a:r>
            <a:r>
              <a:rPr lang="ru-RU" sz="2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Леонид </a:t>
            </a:r>
          </a:p>
          <a:p>
            <a:pPr algn="ctr"/>
            <a:r>
              <a:rPr lang="ru-RU" sz="2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Алексеевич</a:t>
            </a:r>
          </a:p>
          <a:p>
            <a:pPr algn="ctr"/>
            <a:r>
              <a:rPr lang="en-US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https://vk.com/sirsimanov</a:t>
            </a:r>
            <a:endParaRPr lang="ru-RU" sz="2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51007" y="4829264"/>
            <a:ext cx="45048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Комиссар </a:t>
            </a:r>
            <a:br>
              <a:rPr lang="ru-RU" sz="2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ru-RU" sz="2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Кузнецова Юлиана</a:t>
            </a:r>
            <a:br>
              <a:rPr lang="ru-RU" sz="2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ru-RU" sz="2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Александровна</a:t>
            </a:r>
          </a:p>
          <a:p>
            <a:pPr algn="ctr"/>
            <a:r>
              <a:rPr lang="en-US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https://vk.com/id231096790</a:t>
            </a:r>
            <a:endParaRPr lang="ru-RU" sz="2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42978" y="4736931"/>
            <a:ext cx="303878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Эмблема </a:t>
            </a:r>
          </a:p>
          <a:p>
            <a:pPr algn="ctr"/>
            <a:r>
              <a:rPr lang="ru-RU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отряда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122" name="Picture 2" descr="https://sun9-49.userapi.com/impf/c629519/v629519944/4fdd1/W3-v8HEw9S0.jpg?size=1200x1200&amp;quality=96&amp;proxy=1&amp;sign=9bd96dbc425291ecede46e943ed712b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204" y="1255418"/>
            <a:ext cx="3290330" cy="329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70.userapi.com/impg/emX2KjTW35TB5qLDSgzqzhY8CdPsSNiV7bRZIg/fjIzQBLTd20.jpg?size=1280x853&amp;quality=96&amp;proxy=1&amp;sign=10daa3973ab16fd5ba12e80b0d7a4e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3" t="-365" r="43776" b="21832"/>
          <a:stretch/>
        </p:blipFill>
        <p:spPr bwMode="auto">
          <a:xfrm>
            <a:off x="7913053" y="1157883"/>
            <a:ext cx="2732560" cy="3436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42.userapi.com/impg/YcAEqY9ks997Yru4p3Sv2SYCLSnTPc0JgYNnWw/OVmyvXNogBQ.jpg?size=810x1080&amp;quality=96&amp;sign=22a1da91432762988e34f513838d281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68" b="47868"/>
          <a:stretch/>
        </p:blipFill>
        <p:spPr bwMode="auto">
          <a:xfrm>
            <a:off x="975465" y="1128550"/>
            <a:ext cx="2754912" cy="35440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37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8900" y="1110392"/>
            <a:ext cx="8643028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Проведение профилактических акций</a:t>
            </a:r>
          </a:p>
          <a:p>
            <a:pPr marL="457200" indent="-457200" algn="ctr">
              <a:buFont typeface="Wingdings" panose="05000000000000000000" pitchFamily="2" charset="2"/>
              <a:buChar char="§"/>
            </a:pPr>
            <a:endParaRPr lang="ru-RU" sz="2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Развитие профессиональных навыков, а также творческих, 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спортивных и коммуникативных</a:t>
            </a:r>
          </a:p>
          <a:p>
            <a:pPr marL="457200" indent="-457200" algn="ctr">
              <a:buFont typeface="Wingdings" panose="05000000000000000000" pitchFamily="2" charset="2"/>
              <a:buChar char="§"/>
            </a:pPr>
            <a:endParaRPr lang="ru-RU" sz="2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Активная помощь в борьбе с 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covid-19</a:t>
            </a:r>
            <a:endParaRPr lang="ru-RU" sz="2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 algn="ctr">
              <a:buFont typeface="Wingdings" panose="05000000000000000000" pitchFamily="2" charset="2"/>
              <a:buChar char="§"/>
            </a:pPr>
            <a:endParaRPr lang="en-US" sz="2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Проведение мобильных студенческих здравпунктов на базе поликлиник г. Архангельска</a:t>
            </a:r>
          </a:p>
          <a:p>
            <a:pPr marL="457200" indent="-457200" algn="ctr">
              <a:buFont typeface="Wingdings" panose="05000000000000000000" pitchFamily="2" charset="2"/>
              <a:buChar char="§"/>
            </a:pPr>
            <a:endParaRPr lang="ru-RU" sz="2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Проведение социальных акций с оказанием волонтерской помощи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63875" y="187062"/>
            <a:ext cx="58530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Активность отряда</a:t>
            </a:r>
            <a:endParaRPr lang="ru-RU" sz="5400" b="1" cap="none" spc="0" dirty="0">
              <a:ln w="1016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477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4880" y="36576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направление деятельности объединения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06315" y="2002055"/>
            <a:ext cx="70360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объединения:</a:t>
            </a:r>
            <a:br>
              <a:rPr lang="ru-RU" sz="2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Отряд занимается популяризацией ЗОЖ среди населения и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</a:t>
            </a:r>
          </a:p>
          <a:p>
            <a:pPr algn="ctr"/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объединения: </a:t>
            </a:r>
            <a:endParaRPr lang="ru-RU" sz="2800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 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медицинской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 населения 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995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un9-4.userapi.com/impg/ATmC2vko6DmCqkcH9eYDpc-PrhF4QJx_JCnc_g/ZAtxlOuQ1Y8.jpg?size=1080x787&amp;quality=96&amp;proxy=1&amp;sign=a1fe956748bcb852bce893bdd6f7e0c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26" y="1187114"/>
            <a:ext cx="3577349" cy="2606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25.userapi.com/impf/l2a4BUQpgltRuaygq9yxIaaM2ldeOmldZqrKPQ/Zb8US9V7tws.jpg?size=720x1080&amp;quality=96&amp;sign=735feb3770022c5f949f0712be881f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187114"/>
            <a:ext cx="3636601" cy="5454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un9-29.userapi.com/impg/572A8HuAUwxvc9OFxDvtkbQnFqQ80o7UVhZjuQ/SezWTPyy6yg.jpg?size=1280x960&amp;quality=96&amp;sign=47dfacfdf16fd45b7f53070164d8db5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04" y="4061362"/>
            <a:ext cx="3440871" cy="2580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92875" y="-1384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ФОТО-галерея </a:t>
            </a:r>
            <a:endParaRPr lang="ru-RU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60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ttps://sun9-26.userapi.com/impg/Cw3j_dfQ_hfUgfk2MVpCyiu4B4f8Kot9MFGgIA/twG5z6PrB1Y.jpg?size=1280x960&amp;quality=96&amp;sign=5624dff555132205af2f81139dfcf5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73" y="351287"/>
            <a:ext cx="5400469" cy="4050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4" descr="https://sun9-11.userapi.com/impg/gmR-ViJnYKueavjYtGXKKABsVh6KIpkaMbQ2LQ/NYhPwLIZNm8.jpg?size=1280x960&amp;quality=96&amp;sign=5714533378fbda19018d26b9c453db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725" y="2376463"/>
            <a:ext cx="5413038" cy="405977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14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75.userapi.com/impf/eCq0Epd3LlVUXMA0MMrCwCFT03i8jPbQlyOnVA/1NUa3KFDNFY.jpg?size=600x449&amp;quality=96&amp;proxy=1&amp;sign=244f42a5eba7a1f66024495546972c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229" y="263158"/>
            <a:ext cx="4158855" cy="3112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19.userapi.com/impf/utqTa45spExxIUHyHS0zyU8g40pWakoLpf7PDg/NDHlXmOEgRE.jpg?size=810x1080&amp;quality=96&amp;sign=b374d5b6f12797f7fac9105c7f195a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743" y="263158"/>
            <a:ext cx="4668314" cy="6224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https://sun9-73.userapi.com/impf/T6RhX6IvqRy0Zh23-tAm14oLwykx4KVs6OBkRw/WEpVbA_FuWk.jpg?size=810x1080&amp;quality=96&amp;sign=b5ad99ccff4b55336cf90639bb1a3e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229" y="3578781"/>
            <a:ext cx="2363036" cy="3150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48656" y="3215146"/>
            <a:ext cx="4324076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cap="none" spc="0" dirty="0" smtClean="0">
                <a:ln/>
                <a:solidFill>
                  <a:srgbClr val="002060"/>
                </a:solidFill>
                <a:effectLst/>
              </a:rPr>
              <a:t>Целина – летний период работы ребят в больницах младшим и средним медицинским</a:t>
            </a:r>
          </a:p>
          <a:p>
            <a:pPr algn="ctr"/>
            <a:r>
              <a:rPr lang="ru-RU" sz="2400" b="1" dirty="0" smtClean="0">
                <a:ln/>
                <a:solidFill>
                  <a:srgbClr val="002060"/>
                </a:solidFill>
              </a:rPr>
              <a:t>персоналом</a:t>
            </a:r>
            <a:endParaRPr lang="ru-RU" sz="24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032" name="Picture 8" descr="Происхождение знака медицин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5014" y1="26263" x2="50142" y2="27525"/>
                        <a14:foregroundMark x1="79487" y1="38384" x2="79487" y2="38384"/>
                        <a14:foregroundMark x1="42450" y1="59848" x2="42450" y2="59848"/>
                        <a14:foregroundMark x1="45014" y1="66667" x2="45014" y2="66667"/>
                        <a14:foregroundMark x1="43020" y1="83081" x2="43020" y2="83081"/>
                        <a14:foregroundMark x1="49288" y1="79798" x2="49288" y2="79798"/>
                        <a14:foregroundMark x1="50712" y1="92929" x2="50712" y2="92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745" y="5255821"/>
            <a:ext cx="1256517" cy="141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87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https://sun9-28.userapi.com/impg/tpOsw7xWagiIbCySd9a57ZpKt4LEvpCvc7D5_Q/qs4at0BVvWg.jpg?size=1280x960&amp;quality=96&amp;sign=7dd178c8bdc880553f83dec8b10f41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3"/>
            <a:ext cx="12191998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21388" y="0"/>
            <a:ext cx="4311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Отряд – это….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8" descr="https://sun9-35.userapi.com/impf/xnKYVPMYdUzjmHerLXszOU92regNvK7fOxCMpA/5C77CmlgNos.jpg?size=810x1080&amp;quality=96&amp;sign=2b7874ad3ac499502076dd17d51476f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1" y="195536"/>
            <a:ext cx="4850191" cy="64669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394" y="5739129"/>
            <a:ext cx="45580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…путешествия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Picture 12" descr="https://sun9-41.userapi.com/impf/7BXdp-eKTMsDRyXqtDKDYxeYt-plc4iD0ezTIQ/08xhslxmbAU.jpg?size=1280x960&amp;quality=96&amp;sign=e47ded70db3588dbd55a1cdc0374ef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113062"/>
            <a:ext cx="6851371" cy="51385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581741" y="5277464"/>
            <a:ext cx="2350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…спорт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Picture 10" descr="https://sun9-25.userapi.com/impf/oZdcZBJmvJ5MsdNkzMN4U3cRB7g2O1gma_niNw/I6FGzTYL3tI.jpg?size=810x1080&amp;quality=96&amp;sign=fb1b4517989beb9c8068c31c11db29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53" y="114824"/>
            <a:ext cx="4971258" cy="6628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14868" y="5658420"/>
            <a:ext cx="4841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…вкусная еда=)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Picture 14" descr="https://sun9-21.userapi.com/impf/n0-ueIzpKmx9G2iefaERc1O00g_6Q2_aF-rVVg/eip0vUxvcck.jpg?size=1280x720&amp;quality=96&amp;proxy=1&amp;sign=fd2b0e2e56d6766429589fcf059ad68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064" y="963686"/>
            <a:ext cx="10346378" cy="58198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773038" y="963689"/>
            <a:ext cx="62511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…закаты и рассветы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" name="Picture 6" descr="https://sun9-36.userapi.com/impf/TVwXiYMgblqD8JwkVgqTJ_CIz9dWydQvD768cA/qfBlo3LynKA.jpg?size=810x1080&amp;quality=96&amp;sign=9985fafad4ac530ac2ba6f51fd3537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8" y="105901"/>
            <a:ext cx="4984643" cy="66461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693" y="114824"/>
            <a:ext cx="50408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…дружба и новые знакомства</a:t>
            </a:r>
            <a:endParaRPr lang="ru-RU" sz="4800" b="1" cap="none" spc="0" dirty="0">
              <a:ln w="10160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4" name="Picture 18" descr="https://sun9-55.userapi.com/impg/UmHnfcj7SiRF70_K6xr1-enzvFrcI6IJjCiR5g/Dtzo3AxH3P8.jpg?size=810x1080&amp;quality=96&amp;sign=8f5baa3f21389f036465ab76ddc6c36d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377" y="992565"/>
            <a:ext cx="4374356" cy="58324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sun9-66.userapi.com/impf/J-QYoeN_pYbjYEsCqQ92wqS33DbQLqqHGNFyUA/U17WcYnWUcs.jpg?size=1280x960&amp;quality=96&amp;sign=385d80eb02f8f8b9486cafd97b5b302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1" r="263" b="4004"/>
          <a:stretch/>
        </p:blipFill>
        <p:spPr bwMode="auto">
          <a:xfrm>
            <a:off x="7693" y="0"/>
            <a:ext cx="12463773" cy="699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67632" y="5727505"/>
            <a:ext cx="11803810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dirty="0" smtClean="0">
                <a:ln w="0"/>
                <a:gradFill flip="none" rotWithShape="1">
                  <a:gsLst>
                    <a:gs pos="0">
                      <a:srgbClr val="002060">
                        <a:tint val="66000"/>
                        <a:satMod val="160000"/>
                      </a:srgbClr>
                    </a:gs>
                    <a:gs pos="50000">
                      <a:srgbClr val="002060">
                        <a:tint val="44500"/>
                        <a:satMod val="160000"/>
                      </a:srgbClr>
                    </a:gs>
                    <a:gs pos="100000">
                      <a:srgbClr val="002060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</a:rPr>
              <a:t>…зажигать огонь в сердцах людей</a:t>
            </a:r>
            <a:endParaRPr lang="ru-RU" sz="6000" dirty="0">
              <a:ln w="0"/>
              <a:gradFill flip="none" rotWithShape="1">
                <a:gsLst>
                  <a:gs pos="0">
                    <a:srgbClr val="002060">
                      <a:tint val="66000"/>
                      <a:satMod val="160000"/>
                    </a:srgbClr>
                  </a:gs>
                  <a:gs pos="50000">
                    <a:srgbClr val="002060">
                      <a:tint val="44500"/>
                      <a:satMod val="160000"/>
                    </a:srgbClr>
                  </a:gs>
                  <a:gs pos="100000">
                    <a:srgbClr val="00206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2863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25.userapi.com/impf/fuUrUMYRGWIVfMTxqe_-2Ci6dmWVcMRVuzXJ6g/SFZCD2VVdjg.jpg?size=1280x960&amp;quality=96&amp;sign=626d02fe01621c9cb88eceb75127daa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1" y="1259680"/>
            <a:ext cx="6232524" cy="46743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33.userapi.com/impf/H7JrXB8LDPs_6-Aphjk-0YjjcEhHn6PZYeYGpw/whK4PI2xQ2A.jpg?size=810x1080&amp;quality=96&amp;sign=68e14bf67b16df041ba6893bbd0c5af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790699"/>
            <a:ext cx="3677840" cy="49037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86844561"/>
              </p:ext>
            </p:extLst>
          </p:nvPr>
        </p:nvGraphicFramePr>
        <p:xfrm>
          <a:off x="1678790" y="133150"/>
          <a:ext cx="8174033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6800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463</TotalTime>
  <Words>113</Words>
  <Application>Microsoft Office PowerPoint</Application>
  <PresentationFormat>Произвольный</PresentationFormat>
  <Paragraphs>38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Презентация PowerPoint</vt:lpstr>
      <vt:lpstr>Презентация PowerPoint</vt:lpstr>
      <vt:lpstr>Презентация PowerPoint</vt:lpstr>
      <vt:lpstr>Основные направление деятельности объединения</vt:lpstr>
      <vt:lpstr>ФОТО-галерея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студенческого объединения</dc:title>
  <dc:creator>balakishievaan</dc:creator>
  <cp:lastModifiedBy>Dasha</cp:lastModifiedBy>
  <cp:revision>63</cp:revision>
  <cp:lastPrinted>2020-02-16T18:59:46Z</cp:lastPrinted>
  <dcterms:created xsi:type="dcterms:W3CDTF">2020-02-12T08:51:09Z</dcterms:created>
  <dcterms:modified xsi:type="dcterms:W3CDTF">2020-12-05T19:48:37Z</dcterms:modified>
</cp:coreProperties>
</file>