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1" r:id="rId4"/>
    <p:sldId id="263" r:id="rId5"/>
    <p:sldId id="264" r:id="rId6"/>
    <p:sldId id="266" r:id="rId7"/>
    <p:sldId id="265" r:id="rId8"/>
    <p:sldId id="268" r:id="rId9"/>
    <p:sldId id="267" r:id="rId10"/>
    <p:sldId id="269"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ru-R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ru-RU"/>
          </a:p>
        </p:txBody>
      </p:sp>
      <p:sp>
        <p:nvSpPr>
          <p:cNvPr id="4" name="Date Placeholder 3"/>
          <p:cNvSpPr>
            <a:spLocks noGrp="1"/>
          </p:cNvSpPr>
          <p:nvPr>
            <p:ph type="dt" sz="half" idx="10"/>
          </p:nvPr>
        </p:nvSpPr>
        <p:spPr/>
        <p:txBody>
          <a:bodyPr/>
          <a:lstStyle/>
          <a:p>
            <a:fld id="{0CF67793-9B17-463A-B082-C88D48EE9CEA}" type="datetimeFigureOut">
              <a:rPr lang="ru-RU" smtClean="0"/>
              <a:pPr/>
              <a:t>05.11.2021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6D6177-2D8A-4057-90E5-8E85E449BD7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p>
            <a:fld id="{0CF67793-9B17-463A-B082-C88D48EE9CEA}" type="datetimeFigureOut">
              <a:rPr lang="ru-RU" smtClean="0"/>
              <a:pPr/>
              <a:t>05.11.2021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6D6177-2D8A-4057-90E5-8E85E449BD7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ru-R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p>
            <a:fld id="{0CF67793-9B17-463A-B082-C88D48EE9CEA}" type="datetimeFigureOut">
              <a:rPr lang="ru-RU" smtClean="0"/>
              <a:pPr/>
              <a:t>05.11.2021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6D6177-2D8A-4057-90E5-8E85E449BD7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p>
            <a:fld id="{0CF67793-9B17-463A-B082-C88D48EE9CEA}" type="datetimeFigureOut">
              <a:rPr lang="ru-RU" smtClean="0"/>
              <a:pPr/>
              <a:t>05.11.2021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6D6177-2D8A-4057-90E5-8E85E449BD7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u-R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F67793-9B17-463A-B082-C88D48EE9CEA}" type="datetimeFigureOut">
              <a:rPr lang="ru-RU" smtClean="0"/>
              <a:pPr/>
              <a:t>05.11.2021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6D6177-2D8A-4057-90E5-8E85E449BD74}"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Date Placeholder 4"/>
          <p:cNvSpPr>
            <a:spLocks noGrp="1"/>
          </p:cNvSpPr>
          <p:nvPr>
            <p:ph type="dt" sz="half" idx="10"/>
          </p:nvPr>
        </p:nvSpPr>
        <p:spPr/>
        <p:txBody>
          <a:bodyPr/>
          <a:lstStyle/>
          <a:p>
            <a:fld id="{0CF67793-9B17-463A-B082-C88D48EE9CEA}" type="datetimeFigureOut">
              <a:rPr lang="ru-RU" smtClean="0"/>
              <a:pPr/>
              <a:t>05.11.2021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6D6177-2D8A-4057-90E5-8E85E449BD7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ru-R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7" name="Date Placeholder 6"/>
          <p:cNvSpPr>
            <a:spLocks noGrp="1"/>
          </p:cNvSpPr>
          <p:nvPr>
            <p:ph type="dt" sz="half" idx="10"/>
          </p:nvPr>
        </p:nvSpPr>
        <p:spPr/>
        <p:txBody>
          <a:bodyPr/>
          <a:lstStyle/>
          <a:p>
            <a:fld id="{0CF67793-9B17-463A-B082-C88D48EE9CEA}" type="datetimeFigureOut">
              <a:rPr lang="ru-RU" smtClean="0"/>
              <a:pPr/>
              <a:t>05.11.2021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16D6177-2D8A-4057-90E5-8E85E449BD7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Date Placeholder 2"/>
          <p:cNvSpPr>
            <a:spLocks noGrp="1"/>
          </p:cNvSpPr>
          <p:nvPr>
            <p:ph type="dt" sz="half" idx="10"/>
          </p:nvPr>
        </p:nvSpPr>
        <p:spPr/>
        <p:txBody>
          <a:bodyPr/>
          <a:lstStyle/>
          <a:p>
            <a:fld id="{0CF67793-9B17-463A-B082-C88D48EE9CEA}" type="datetimeFigureOut">
              <a:rPr lang="ru-RU" smtClean="0"/>
              <a:pPr/>
              <a:t>05.11.2021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16D6177-2D8A-4057-90E5-8E85E449BD7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F67793-9B17-463A-B082-C88D48EE9CEA}" type="datetimeFigureOut">
              <a:rPr lang="ru-RU" smtClean="0"/>
              <a:pPr/>
              <a:t>05.11.2021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16D6177-2D8A-4057-90E5-8E85E449BD7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u-R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F67793-9B17-463A-B082-C88D48EE9CEA}" type="datetimeFigureOut">
              <a:rPr lang="ru-RU" smtClean="0"/>
              <a:pPr/>
              <a:t>05.11.2021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6D6177-2D8A-4057-90E5-8E85E449BD7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u-R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F67793-9B17-463A-B082-C88D48EE9CEA}" type="datetimeFigureOut">
              <a:rPr lang="ru-RU" smtClean="0"/>
              <a:pPr/>
              <a:t>05.11.2021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6D6177-2D8A-4057-90E5-8E85E449BD74}"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ru-R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F67793-9B17-463A-B082-C88D48EE9CEA}" type="datetimeFigureOut">
              <a:rPr lang="ru-RU" smtClean="0"/>
              <a:pPr/>
              <a:t>05.11.2021</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6D6177-2D8A-4057-90E5-8E85E449BD74}"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571868" y="785794"/>
            <a:ext cx="5414946" cy="5786478"/>
          </a:xfrm>
        </p:spPr>
        <p:txBody>
          <a:bodyPr>
            <a:normAutofit/>
          </a:bodyPr>
          <a:lstStyle/>
          <a:p>
            <a:pPr algn="r"/>
            <a:r>
              <a:rPr lang="ru-RU" sz="5400" b="1" dirty="0" smtClean="0">
                <a:solidFill>
                  <a:schemeClr val="accent1">
                    <a:lumMod val="75000"/>
                  </a:schemeClr>
                </a:solidFill>
                <a:effectLst>
                  <a:outerShdw blurRad="38100" dist="38100" dir="2700000" algn="tl">
                    <a:srgbClr val="000000">
                      <a:alpha val="43137"/>
                    </a:srgbClr>
                  </a:outerShdw>
                </a:effectLst>
                <a:cs typeface="Aharoni" pitchFamily="2" charset="-79"/>
              </a:rPr>
              <a:t>Студенческий научный кружок кафедры ортопедической стоматологии</a:t>
            </a:r>
            <a:endParaRPr lang="ru-RU" sz="5400" b="1" dirty="0">
              <a:solidFill>
                <a:schemeClr val="accent1">
                  <a:lumMod val="75000"/>
                </a:schemeClr>
              </a:solidFill>
              <a:effectLst>
                <a:outerShdw blurRad="38100" dist="38100" dir="2700000" algn="tl">
                  <a:srgbClr val="000000">
                    <a:alpha val="43137"/>
                  </a:srgbClr>
                </a:outerShdw>
              </a:effectLst>
              <a:cs typeface="Aharoni" pitchFamily="2" charset="-79"/>
            </a:endParaRPr>
          </a:p>
        </p:txBody>
      </p:sp>
      <p:sp>
        <p:nvSpPr>
          <p:cNvPr id="9" name="Text Placeholder 5"/>
          <p:cNvSpPr>
            <a:spLocks noGrp="1"/>
          </p:cNvSpPr>
          <p:nvPr>
            <p:ph type="subTitle" idx="1"/>
          </p:nvPr>
        </p:nvSpPr>
        <p:spPr>
          <a:xfrm>
            <a:off x="357158" y="285728"/>
            <a:ext cx="8501122" cy="1643074"/>
          </a:xfrm>
        </p:spPr>
        <p:txBody>
          <a:bodyPr>
            <a:normAutofit/>
          </a:bodyPr>
          <a:lstStyle/>
          <a:p>
            <a:pPr algn="ctr"/>
            <a:r>
              <a:rPr lang="ru-RU" dirty="0" smtClean="0"/>
              <a:t>ФГБОУ ВО «Северный государственный медицинский университет» г. Архангельск</a:t>
            </a:r>
            <a:endParaRPr lang="ru-RU" dirty="0"/>
          </a:p>
        </p:txBody>
      </p:sp>
      <p:pic>
        <p:nvPicPr>
          <p:cNvPr id="3074" name="Picture 2" descr="http://www.nsmu.ru/student/faculty/department/stomat_ortop/CNK/11%20(2).jpg"/>
          <p:cNvPicPr>
            <a:picLocks noChangeAspect="1" noChangeArrowheads="1"/>
          </p:cNvPicPr>
          <p:nvPr/>
        </p:nvPicPr>
        <p:blipFill>
          <a:blip r:embed="rId2"/>
          <a:srcRect/>
          <a:stretch>
            <a:fillRect/>
          </a:stretch>
        </p:blipFill>
        <p:spPr bwMode="auto">
          <a:xfrm>
            <a:off x="0" y="1357298"/>
            <a:ext cx="3821443" cy="3214710"/>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214422"/>
            <a:ext cx="8929718" cy="3214710"/>
          </a:xfrm>
        </p:spPr>
        <p:txBody>
          <a:bodyPr>
            <a:normAutofit/>
          </a:bodyPr>
          <a:lstStyle/>
          <a:p>
            <a:r>
              <a:rPr lang="ru-RU" sz="6000" b="1" dirty="0" smtClean="0">
                <a:solidFill>
                  <a:schemeClr val="accent1">
                    <a:lumMod val="75000"/>
                  </a:schemeClr>
                </a:solidFill>
                <a:effectLst>
                  <a:outerShdw blurRad="38100" dist="38100" dir="2700000" algn="tl">
                    <a:srgbClr val="000000">
                      <a:alpha val="43137"/>
                    </a:srgbClr>
                  </a:outerShdw>
                </a:effectLst>
              </a:rPr>
              <a:t>СПАСИБО ЗА ВНИМАНИЕ!</a:t>
            </a:r>
            <a:endParaRPr lang="ru-RU" sz="6000" b="1" dirty="0">
              <a:solidFill>
                <a:schemeClr val="accent1">
                  <a:lumMod val="75000"/>
                </a:schemeClr>
              </a:solidFill>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85728"/>
            <a:ext cx="9144000" cy="1725602"/>
          </a:xfrm>
        </p:spPr>
        <p:txBody>
          <a:bodyPr>
            <a:noAutofit/>
          </a:bodyPr>
          <a:lstStyle/>
          <a:p>
            <a:r>
              <a:rPr lang="ru-RU" sz="3600" b="1" dirty="0" smtClean="0"/>
              <a:t>История СНК кафедры ортопедической стоматологии</a:t>
            </a:r>
            <a:r>
              <a:rPr lang="ru-RU" sz="3600" dirty="0" smtClean="0"/>
              <a:t/>
            </a:r>
            <a:br>
              <a:rPr lang="ru-RU" sz="3600" dirty="0" smtClean="0"/>
            </a:br>
            <a:endParaRPr lang="ru-RU" sz="3600" dirty="0"/>
          </a:p>
        </p:txBody>
      </p:sp>
      <p:sp>
        <p:nvSpPr>
          <p:cNvPr id="3" name="Content Placeholder 2"/>
          <p:cNvSpPr>
            <a:spLocks noGrp="1"/>
          </p:cNvSpPr>
          <p:nvPr>
            <p:ph idx="1"/>
          </p:nvPr>
        </p:nvSpPr>
        <p:spPr>
          <a:xfrm>
            <a:off x="214282" y="1643050"/>
            <a:ext cx="4900618" cy="5357850"/>
          </a:xfrm>
        </p:spPr>
        <p:txBody>
          <a:bodyPr>
            <a:normAutofit fontScale="77500" lnSpcReduction="20000"/>
          </a:bodyPr>
          <a:lstStyle/>
          <a:p>
            <a:r>
              <a:rPr lang="ru-RU" sz="2900" dirty="0" smtClean="0"/>
              <a:t>Студенческий научный кружок кафедры был организован в 1961-62 учебном году. Руководителем стала заведующая кафедрой, доцент Л.Н. Кафтасьева. </a:t>
            </a:r>
          </a:p>
          <a:p>
            <a:r>
              <a:rPr lang="ru-RU" sz="2900" dirty="0" smtClean="0"/>
              <a:t>Первым кружковцами были Деткова Г.П., впоследствии кандидат медицинских наук, длительное время работала ассистентом, Анисимов Б.М., также был сотрудником кафедры, А.Л. Рожков доцент кафедры ортопедической стоматологии, кандидат медицинских наук, длительное время был деканом стоматологического факультета. </a:t>
            </a:r>
          </a:p>
          <a:p>
            <a:pPr>
              <a:buNone/>
            </a:pPr>
            <a:r>
              <a:rPr lang="ru-RU" dirty="0" smtClean="0"/>
              <a:t/>
            </a:r>
            <a:br>
              <a:rPr lang="ru-RU" dirty="0" smtClean="0"/>
            </a:br>
            <a:endParaRPr lang="ru-RU" dirty="0"/>
          </a:p>
        </p:txBody>
      </p:sp>
      <p:pic>
        <p:nvPicPr>
          <p:cNvPr id="1026" name="Picture 2" descr="http://www.nsmu.ru/student/faculty/department/stomat_ortop/1.jpg"/>
          <p:cNvPicPr>
            <a:picLocks noChangeAspect="1" noChangeArrowheads="1"/>
          </p:cNvPicPr>
          <p:nvPr/>
        </p:nvPicPr>
        <p:blipFill>
          <a:blip r:embed="rId2"/>
          <a:srcRect/>
          <a:stretch>
            <a:fillRect/>
          </a:stretch>
        </p:blipFill>
        <p:spPr bwMode="auto">
          <a:xfrm>
            <a:off x="5572132" y="1430945"/>
            <a:ext cx="3286116" cy="4878359"/>
          </a:xfrm>
          <a:prstGeom prst="rect">
            <a:avLst/>
          </a:prstGeom>
          <a:ln>
            <a:noFill/>
          </a:ln>
          <a:effectLst>
            <a:softEdge rad="112500"/>
          </a:effectLst>
        </p:spPr>
      </p:pic>
      <p:sp>
        <p:nvSpPr>
          <p:cNvPr id="5" name="TextBox 4"/>
          <p:cNvSpPr txBox="1"/>
          <p:nvPr/>
        </p:nvSpPr>
        <p:spPr>
          <a:xfrm>
            <a:off x="5786446" y="6357958"/>
            <a:ext cx="3143272" cy="369332"/>
          </a:xfrm>
          <a:prstGeom prst="rect">
            <a:avLst/>
          </a:prstGeom>
          <a:noFill/>
        </p:spPr>
        <p:txBody>
          <a:bodyPr wrap="square" rtlCol="0">
            <a:spAutoFit/>
          </a:bodyPr>
          <a:lstStyle/>
          <a:p>
            <a:r>
              <a:rPr lang="ru-RU" dirty="0" smtClean="0"/>
              <a:t>Л.Н. Кафтасьева</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000108"/>
            <a:ext cx="4714908" cy="5126055"/>
          </a:xfrm>
        </p:spPr>
        <p:txBody>
          <a:bodyPr>
            <a:normAutofit fontScale="85000" lnSpcReduction="20000"/>
          </a:bodyPr>
          <a:lstStyle/>
          <a:p>
            <a:r>
              <a:rPr lang="ru-RU" dirty="0" smtClean="0"/>
              <a:t>В последующие года наиболее активными кружковцами были Т.Н.Теплякова (Юшманова), ныне доктор медицинских наук, профессор, заслуженный врач РФ и заведующая кафедрой, доцент, кандидат медичинских наук, Н.В. Скрипова, кандидат медицинских наук В.А. Левкин, А.В. Катышев, О.В. Котлова и многие другие. </a:t>
            </a:r>
            <a:endParaRPr lang="ru-RU" dirty="0"/>
          </a:p>
        </p:txBody>
      </p:sp>
      <p:pic>
        <p:nvPicPr>
          <p:cNvPr id="9218" name="Picture 2" descr="http://www.nsmu.ru/student/faculty/department/stomat_ortop/5.jpg"/>
          <p:cNvPicPr>
            <a:picLocks noChangeAspect="1" noChangeArrowheads="1"/>
          </p:cNvPicPr>
          <p:nvPr/>
        </p:nvPicPr>
        <p:blipFill>
          <a:blip r:embed="rId2"/>
          <a:srcRect/>
          <a:stretch>
            <a:fillRect/>
          </a:stretch>
        </p:blipFill>
        <p:spPr bwMode="auto">
          <a:xfrm>
            <a:off x="5214942" y="928670"/>
            <a:ext cx="3314281" cy="5210162"/>
          </a:xfrm>
          <a:prstGeom prst="rect">
            <a:avLst/>
          </a:prstGeom>
          <a:ln>
            <a:noFill/>
          </a:ln>
          <a:effectLst>
            <a:softEdge rad="112500"/>
          </a:effectLst>
        </p:spPr>
      </p:pic>
      <p:sp>
        <p:nvSpPr>
          <p:cNvPr id="5" name="TextBox 4"/>
          <p:cNvSpPr txBox="1"/>
          <p:nvPr/>
        </p:nvSpPr>
        <p:spPr>
          <a:xfrm>
            <a:off x="5357818" y="6143644"/>
            <a:ext cx="3143272" cy="369332"/>
          </a:xfrm>
          <a:prstGeom prst="rect">
            <a:avLst/>
          </a:prstGeom>
          <a:noFill/>
        </p:spPr>
        <p:txBody>
          <a:bodyPr wrap="square" rtlCol="0">
            <a:spAutoFit/>
          </a:bodyPr>
          <a:lstStyle/>
          <a:p>
            <a:r>
              <a:rPr lang="ru-RU" dirty="0" smtClean="0"/>
              <a:t>Т.Н. Юшманова</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500042"/>
            <a:ext cx="8429684" cy="2928959"/>
          </a:xfrm>
        </p:spPr>
        <p:txBody>
          <a:bodyPr>
            <a:normAutofit fontScale="92500" lnSpcReduction="20000"/>
          </a:bodyPr>
          <a:lstStyle/>
          <a:p>
            <a:r>
              <a:rPr lang="ru-RU" dirty="0" smtClean="0"/>
              <a:t>За прошедшие годы практическими навыками и навыками научных исследований здесь овладели более 400 студентов. Ежегодно на итоговую студенческую научную конференцию от кафедры представлялось 3-4 доклада, один из которых, как правило, отмечался различными наградами.</a:t>
            </a:r>
            <a:endParaRPr lang="ru-RU" dirty="0"/>
          </a:p>
        </p:txBody>
      </p:sp>
      <p:pic>
        <p:nvPicPr>
          <p:cNvPr id="7" name="Picture 2" descr="https://sun9-36.userapi.com/impf/c848624/v848624112/c2a1d/yrqGKYT4Mc0.jpg?size=2560x1440&amp;quality=96&amp;proxy=1&amp;sign=609d3219d1be8fc7f768dbb7d4fad888&amp;type=album"/>
          <p:cNvPicPr>
            <a:picLocks noChangeAspect="1" noChangeArrowheads="1"/>
          </p:cNvPicPr>
          <p:nvPr/>
        </p:nvPicPr>
        <p:blipFill>
          <a:blip r:embed="rId2" cstate="print"/>
          <a:srcRect/>
          <a:stretch>
            <a:fillRect/>
          </a:stretch>
        </p:blipFill>
        <p:spPr bwMode="auto">
          <a:xfrm>
            <a:off x="3214678" y="3357562"/>
            <a:ext cx="5786478" cy="3254894"/>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dirty="0" smtClean="0"/>
              <a:t>Цель научного кружка:</a:t>
            </a:r>
            <a:endParaRPr lang="ru-RU" b="1" dirty="0"/>
          </a:p>
        </p:txBody>
      </p:sp>
      <p:sp>
        <p:nvSpPr>
          <p:cNvPr id="3" name="Content Placeholder 2"/>
          <p:cNvSpPr>
            <a:spLocks noGrp="1"/>
          </p:cNvSpPr>
          <p:nvPr>
            <p:ph idx="1"/>
          </p:nvPr>
        </p:nvSpPr>
        <p:spPr/>
        <p:txBody>
          <a:bodyPr>
            <a:normAutofit/>
          </a:bodyPr>
          <a:lstStyle/>
          <a:p>
            <a:r>
              <a:rPr lang="ru-RU" dirty="0" smtClean="0"/>
              <a:t>создание </a:t>
            </a:r>
            <a:r>
              <a:rPr lang="ru-RU" dirty="0"/>
              <a:t>условий для всестороннего и наиболее полного развития и реализации творческого и научного потенциала </a:t>
            </a:r>
            <a:r>
              <a:rPr lang="ru-RU" dirty="0" smtClean="0"/>
              <a:t>студентов.</a:t>
            </a:r>
            <a:endParaRPr lang="ru-RU" dirty="0"/>
          </a:p>
          <a:p>
            <a:endParaRPr lang="ru-RU" dirty="0"/>
          </a:p>
        </p:txBody>
      </p:sp>
      <p:pic>
        <p:nvPicPr>
          <p:cNvPr id="18436" name="Picture 4" descr="https://sun9-31.userapi.com/impf/c845522/v845522235/14f13a/I_M_i1gItss.jpg?size=2560x1440&amp;quality=96&amp;proxy=1&amp;sign=d48c1da8e63efeb210abc13dd3a6fadd&amp;type=album"/>
          <p:cNvPicPr>
            <a:picLocks noChangeAspect="1" noChangeArrowheads="1"/>
          </p:cNvPicPr>
          <p:nvPr/>
        </p:nvPicPr>
        <p:blipFill>
          <a:blip r:embed="rId2" cstate="print"/>
          <a:srcRect r="9091"/>
          <a:stretch>
            <a:fillRect/>
          </a:stretch>
        </p:blipFill>
        <p:spPr bwMode="auto">
          <a:xfrm flipH="1">
            <a:off x="3143240" y="3269158"/>
            <a:ext cx="5286412" cy="3270968"/>
          </a:xfrm>
          <a:prstGeom prst="rect">
            <a:avLst/>
          </a:prstGeom>
          <a:ln>
            <a:noFill/>
          </a:ln>
          <a:effectLst>
            <a:softEdge rad="112500"/>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lstStyle/>
          <a:p>
            <a:r>
              <a:rPr lang="ru-RU" b="1" dirty="0" smtClean="0"/>
              <a:t>Основные задачи СНК:</a:t>
            </a:r>
            <a:endParaRPr lang="ru-RU" b="1" dirty="0"/>
          </a:p>
        </p:txBody>
      </p:sp>
      <p:sp>
        <p:nvSpPr>
          <p:cNvPr id="3" name="Content Placeholder 2"/>
          <p:cNvSpPr>
            <a:spLocks noGrp="1"/>
          </p:cNvSpPr>
          <p:nvPr>
            <p:ph idx="1"/>
          </p:nvPr>
        </p:nvSpPr>
        <p:spPr>
          <a:xfrm>
            <a:off x="357158" y="928670"/>
            <a:ext cx="8358246" cy="5786478"/>
          </a:xfrm>
        </p:spPr>
        <p:txBody>
          <a:bodyPr>
            <a:normAutofit fontScale="77500" lnSpcReduction="20000"/>
          </a:bodyPr>
          <a:lstStyle/>
          <a:p>
            <a:pPr>
              <a:buNone/>
            </a:pPr>
            <a:endParaRPr lang="ru-RU" dirty="0" smtClean="0"/>
          </a:p>
          <a:p>
            <a:pPr>
              <a:buNone/>
            </a:pPr>
            <a:r>
              <a:rPr lang="ru-RU" dirty="0" smtClean="0"/>
              <a:t>1. Вовлечение в работу кружка студентов, проявляющих интерес к научно-исследовательской работе. </a:t>
            </a:r>
          </a:p>
          <a:p>
            <a:pPr>
              <a:buNone/>
            </a:pPr>
            <a:r>
              <a:rPr lang="ru-RU" dirty="0" smtClean="0"/>
              <a:t>2. Организация научно-исследовательской работы студентов. </a:t>
            </a:r>
          </a:p>
          <a:p>
            <a:pPr>
              <a:buNone/>
            </a:pPr>
            <a:r>
              <a:rPr lang="ru-RU" dirty="0" smtClean="0"/>
              <a:t>3. Освоение новых методов и приемов экспериментальных и клинических исследований. </a:t>
            </a:r>
          </a:p>
          <a:p>
            <a:pPr>
              <a:buNone/>
            </a:pPr>
            <a:r>
              <a:rPr lang="ru-RU" dirty="0" smtClean="0"/>
              <a:t>4. Углубленное изучение студентами избранной дисциплины. </a:t>
            </a:r>
          </a:p>
          <a:p>
            <a:pPr>
              <a:buNone/>
            </a:pPr>
            <a:r>
              <a:rPr lang="ru-RU" dirty="0" smtClean="0"/>
              <a:t>5. Участие в изобретательской и рационализаторской работе. </a:t>
            </a:r>
          </a:p>
          <a:p>
            <a:pPr>
              <a:buNone/>
            </a:pPr>
            <a:r>
              <a:rPr lang="ru-RU" dirty="0" smtClean="0"/>
              <a:t>6. Содействие публикации и внедрению в практику лучших студенческих работ. </a:t>
            </a:r>
          </a:p>
          <a:p>
            <a:pPr>
              <a:buNone/>
            </a:pPr>
            <a:r>
              <a:rPr lang="ru-RU" dirty="0" smtClean="0"/>
              <a:t>7. Организация и проведение конкурсов студенческих научных работ, студенческих научных конференций, олимпиад.</a:t>
            </a:r>
          </a:p>
          <a:p>
            <a:pPr>
              <a:buNone/>
            </a:pP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s://dentalcrack.com/wp-content/uploads/2019/05/technology006.jpg"/>
          <p:cNvPicPr>
            <a:picLocks noChangeAspect="1" noChangeArrowheads="1"/>
          </p:cNvPicPr>
          <p:nvPr/>
        </p:nvPicPr>
        <p:blipFill>
          <a:blip r:embed="rId2"/>
          <a:srcRect/>
          <a:stretch>
            <a:fillRect/>
          </a:stretch>
        </p:blipFill>
        <p:spPr bwMode="auto">
          <a:xfrm>
            <a:off x="4500562" y="3518298"/>
            <a:ext cx="4286280" cy="3214710"/>
          </a:xfrm>
          <a:prstGeom prst="rect">
            <a:avLst/>
          </a:prstGeom>
          <a:ln>
            <a:noFill/>
          </a:ln>
          <a:effectLst>
            <a:softEdge rad="112500"/>
          </a:effectLst>
        </p:spPr>
      </p:pic>
      <p:sp>
        <p:nvSpPr>
          <p:cNvPr id="2" name="Title 1"/>
          <p:cNvSpPr>
            <a:spLocks noGrp="1"/>
          </p:cNvSpPr>
          <p:nvPr>
            <p:ph type="title"/>
          </p:nvPr>
        </p:nvSpPr>
        <p:spPr/>
        <p:txBody>
          <a:bodyPr>
            <a:normAutofit fontScale="90000"/>
          </a:bodyPr>
          <a:lstStyle/>
          <a:p>
            <a:r>
              <a:rPr lang="ru-RU" b="1" dirty="0" smtClean="0"/>
              <a:t>Основные направления работы:</a:t>
            </a:r>
            <a:r>
              <a:rPr lang="ru-RU" dirty="0" smtClean="0"/>
              <a:t/>
            </a:r>
            <a:br>
              <a:rPr lang="ru-RU" dirty="0" smtClean="0"/>
            </a:br>
            <a:endParaRPr lang="ru-RU" dirty="0"/>
          </a:p>
        </p:txBody>
      </p:sp>
      <p:sp>
        <p:nvSpPr>
          <p:cNvPr id="3" name="Content Placeholder 2"/>
          <p:cNvSpPr>
            <a:spLocks noGrp="1"/>
          </p:cNvSpPr>
          <p:nvPr>
            <p:ph idx="1"/>
          </p:nvPr>
        </p:nvSpPr>
        <p:spPr>
          <a:xfrm>
            <a:off x="142844" y="1142984"/>
            <a:ext cx="8643998" cy="5143536"/>
          </a:xfrm>
        </p:spPr>
        <p:txBody>
          <a:bodyPr>
            <a:normAutofit fontScale="85000" lnSpcReduction="10000"/>
          </a:bodyPr>
          <a:lstStyle/>
          <a:p>
            <a:r>
              <a:rPr lang="ru-RU" dirty="0" smtClean="0"/>
              <a:t>Ознакомление </a:t>
            </a:r>
            <a:r>
              <a:rPr lang="ru-RU" dirty="0"/>
              <a:t>студентов с интересными клиническими случаями и инновационными методами лечения и профилактики в </a:t>
            </a:r>
            <a:r>
              <a:rPr lang="ru-RU" dirty="0" smtClean="0"/>
              <a:t>стоматологии.</a:t>
            </a:r>
            <a:endParaRPr lang="ru-RU" dirty="0"/>
          </a:p>
          <a:p>
            <a:r>
              <a:rPr lang="ru-RU" dirty="0"/>
              <a:t>Научная работа со </a:t>
            </a:r>
            <a:r>
              <a:rPr lang="ru-RU" dirty="0" smtClean="0"/>
              <a:t>студентами. Мотивация обучающихся к написанию и публикиции научных статей, выступлению на конференциях, участию в олимпиадах и конкурсах.</a:t>
            </a:r>
          </a:p>
          <a:p>
            <a:endParaRPr lang="ru-RU" dirty="0" smtClean="0"/>
          </a:p>
          <a:p>
            <a:endParaRPr lang="ru-RU" dirty="0"/>
          </a:p>
          <a:p>
            <a:pPr>
              <a:buNone/>
            </a:pPr>
            <a:r>
              <a:rPr lang="ru-RU" dirty="0" smtClean="0"/>
              <a:t/>
            </a:r>
            <a:br>
              <a:rPr lang="ru-RU" dirty="0" smtClean="0"/>
            </a:br>
            <a:r>
              <a:rPr lang="ru-RU" dirty="0" smtClean="0"/>
              <a:t/>
            </a:r>
            <a:br>
              <a:rPr lang="ru-RU" dirty="0" smtClean="0"/>
            </a:b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dirty="0" smtClean="0"/>
              <a:t>Формат заседаний СНК </a:t>
            </a:r>
            <a:endParaRPr lang="ru-RU" b="1" dirty="0"/>
          </a:p>
        </p:txBody>
      </p:sp>
      <p:sp>
        <p:nvSpPr>
          <p:cNvPr id="3" name="Content Placeholder 2"/>
          <p:cNvSpPr>
            <a:spLocks noGrp="1"/>
          </p:cNvSpPr>
          <p:nvPr>
            <p:ph idx="1"/>
          </p:nvPr>
        </p:nvSpPr>
        <p:spPr>
          <a:xfrm>
            <a:off x="457200" y="1481328"/>
            <a:ext cx="8329642" cy="4525963"/>
          </a:xfrm>
        </p:spPr>
        <p:txBody>
          <a:bodyPr>
            <a:normAutofit lnSpcReduction="10000"/>
          </a:bodyPr>
          <a:lstStyle/>
          <a:p>
            <a:r>
              <a:rPr lang="ru-RU" dirty="0" smtClean="0"/>
              <a:t>Теоретические занятия и мастер-классы с обсуждением актуальных вопросов ортопедической стоматологии.</a:t>
            </a:r>
          </a:p>
          <a:p>
            <a:r>
              <a:rPr lang="ru-RU" dirty="0" smtClean="0"/>
              <a:t>Практические занятия по отработке мануальных навыков получения оттисков, препарирования зубов под различные ортопедические конструкции.</a:t>
            </a:r>
          </a:p>
          <a:p>
            <a:r>
              <a:rPr lang="ru-RU" dirty="0" smtClean="0"/>
              <a:t>Организация КВН стоматологического факультета и интеллектуальных игр.</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dirty="0" smtClean="0"/>
              <a:t>Руководство СНК</a:t>
            </a:r>
            <a:endParaRPr lang="ru-RU" b="1" dirty="0"/>
          </a:p>
        </p:txBody>
      </p:sp>
      <p:sp>
        <p:nvSpPr>
          <p:cNvPr id="3" name="Content Placeholder 2"/>
          <p:cNvSpPr>
            <a:spLocks noGrp="1"/>
          </p:cNvSpPr>
          <p:nvPr>
            <p:ph idx="1"/>
          </p:nvPr>
        </p:nvSpPr>
        <p:spPr>
          <a:xfrm>
            <a:off x="457200" y="1481328"/>
            <a:ext cx="8229600" cy="4805192"/>
          </a:xfrm>
        </p:spPr>
        <p:txBody>
          <a:bodyPr>
            <a:normAutofit fontScale="92500" lnSpcReduction="20000"/>
          </a:bodyPr>
          <a:lstStyle/>
          <a:p>
            <a:r>
              <a:rPr lang="ru-RU" dirty="0" smtClean="0"/>
              <a:t>Руководитель научного кружка – Сидоренко Алексасндр Юрьевич, ординатор кафедры ортопедической стоматологии.</a:t>
            </a:r>
          </a:p>
          <a:p>
            <a:r>
              <a:rPr lang="ru-RU" dirty="0" smtClean="0"/>
              <a:t>Адрес эл. почты: </a:t>
            </a:r>
            <a:r>
              <a:rPr lang="en-US" dirty="0" smtClean="0"/>
              <a:t>Mindhall@bk.ru</a:t>
            </a:r>
            <a:endParaRPr lang="ru-RU" dirty="0" smtClean="0"/>
          </a:p>
          <a:p>
            <a:r>
              <a:rPr lang="ru-RU" dirty="0" smtClean="0"/>
              <a:t>Староста научного кружка – Суслова Софья Алексеевна, студентка 5 курса стоматологического факультета.</a:t>
            </a:r>
          </a:p>
          <a:p>
            <a:r>
              <a:rPr lang="ru-RU" dirty="0" smtClean="0"/>
              <a:t>Адрес эл. почты: </a:t>
            </a:r>
            <a:r>
              <a:rPr lang="en-US" dirty="0" smtClean="0"/>
              <a:t>suslova_s_a@mail.ru</a:t>
            </a:r>
            <a:endParaRPr lang="ru-RU" dirty="0" smtClean="0"/>
          </a:p>
          <a:p>
            <a:r>
              <a:rPr lang="ru-RU" dirty="0" smtClean="0"/>
              <a:t>Номер телефона: +79116782624</a:t>
            </a:r>
            <a:endParaRPr lang="en-US" dirty="0" smtClean="0"/>
          </a:p>
          <a:p>
            <a:r>
              <a:rPr lang="ru-RU" dirty="0" smtClean="0"/>
              <a:t>Ссылка на группу ВК: </a:t>
            </a:r>
            <a:r>
              <a:rPr lang="es-AR" dirty="0" smtClean="0"/>
              <a:t>https://vk.com/nsmu_prosthodontics</a:t>
            </a:r>
            <a:endParaRPr lang="ru-RU"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278</TotalTime>
  <Words>360</Words>
  <Application>Microsoft Office PowerPoint</Application>
  <PresentationFormat>On-screen Show (4:3)</PresentationFormat>
  <Paragraphs>39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Студенческий научный кружок кафедры ортопедической стоматологии</vt:lpstr>
      <vt:lpstr>История СНК кафедры ортопедической стоматологии </vt:lpstr>
      <vt:lpstr>Slide 3</vt:lpstr>
      <vt:lpstr>Slide 4</vt:lpstr>
      <vt:lpstr>Цель научного кружка:</vt:lpstr>
      <vt:lpstr>Основные задачи СНК:</vt:lpstr>
      <vt:lpstr>Основные направления работы: </vt:lpstr>
      <vt:lpstr>Формат заседаний СНК </vt:lpstr>
      <vt:lpstr>Руководство СНК</vt:lpstr>
      <vt:lpstr>СПАСИБО ЗА ВНИМАНИЕ!</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Home</dc:creator>
  <cp:lastModifiedBy>Home</cp:lastModifiedBy>
  <cp:revision>37</cp:revision>
  <dcterms:created xsi:type="dcterms:W3CDTF">2021-02-15T13:40:37Z</dcterms:created>
  <dcterms:modified xsi:type="dcterms:W3CDTF">2021-11-05T08:38:51Z</dcterms:modified>
</cp:coreProperties>
</file>