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9802B-1F75-4876-9FCD-FB90D5AC1DC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C456-5FCD-41AC-BCB0-DCC59265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779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87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62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72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40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21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788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97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58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868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620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520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0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9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1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0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5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0458-C6DC-4C64-A5A7-D46D66080823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A5BB-EB28-42F2-8DDD-80C8BA2CF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1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524000" y="106365"/>
            <a:ext cx="91455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500"/>
              </a:spcBef>
            </a:pPr>
            <a:r>
              <a:rPr lang="ru-RU" altLang="ru-RU" sz="2000" dirty="0">
                <a:solidFill>
                  <a:srgbClr val="262626"/>
                </a:solidFill>
              </a:rPr>
              <a:t>ГБОУ ВПО «Северный государственный медицинский университет» МЗ РФ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26030" y="3443295"/>
            <a:ext cx="5832475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800" b="1" dirty="0">
                <a:solidFill>
                  <a:srgbClr val="C00000"/>
                </a:solidFill>
              </a:rPr>
              <a:t>С</a:t>
            </a:r>
            <a:r>
              <a:rPr lang="ru-RU" altLang="ru-RU" sz="4800" dirty="0">
                <a:solidFill>
                  <a:srgbClr val="262626"/>
                </a:solidFill>
              </a:rPr>
              <a:t>туденческий </a:t>
            </a:r>
          </a:p>
          <a:p>
            <a:pPr algn="ctr">
              <a:buClrTx/>
              <a:buFontTx/>
              <a:buNone/>
            </a:pPr>
            <a:r>
              <a:rPr lang="ru-RU" altLang="ru-RU" sz="4800" b="1" dirty="0">
                <a:solidFill>
                  <a:srgbClr val="C00000"/>
                </a:solidFill>
              </a:rPr>
              <a:t>Н</a:t>
            </a:r>
            <a:r>
              <a:rPr lang="ru-RU" altLang="ru-RU" sz="4800" dirty="0">
                <a:solidFill>
                  <a:srgbClr val="262626"/>
                </a:solidFill>
              </a:rPr>
              <a:t>аучный </a:t>
            </a:r>
          </a:p>
          <a:p>
            <a:pPr algn="ctr">
              <a:buClrTx/>
              <a:buFontTx/>
              <a:buNone/>
            </a:pPr>
            <a:r>
              <a:rPr lang="ru-RU" altLang="ru-RU" sz="4800" b="1" dirty="0">
                <a:solidFill>
                  <a:srgbClr val="C00000"/>
                </a:solidFill>
              </a:rPr>
              <a:t>К</a:t>
            </a:r>
            <a:r>
              <a:rPr lang="ru-RU" altLang="ru-RU" sz="4800" dirty="0">
                <a:solidFill>
                  <a:srgbClr val="262626"/>
                </a:solidFill>
              </a:rPr>
              <a:t>ружок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21041"/>
            <a:ext cx="1439862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90726" y="1069981"/>
            <a:ext cx="78486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6000" b="1" dirty="0">
                <a:solidFill>
                  <a:srgbClr val="A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ФАКУЛЬТЕТСКАЯ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404736784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585243" y="549274"/>
            <a:ext cx="7231061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dirty="0">
                <a:solidFill>
                  <a:srgbClr val="A40000"/>
                </a:solidFill>
              </a:rPr>
              <a:t>Наши достижения (</a:t>
            </a:r>
            <a:r>
              <a:rPr lang="ru-RU" altLang="ru-RU" sz="4000" dirty="0" smtClean="0">
                <a:solidFill>
                  <a:srgbClr val="A40000"/>
                </a:solidFill>
              </a:rPr>
              <a:t>2013-2021)</a:t>
            </a:r>
            <a:endParaRPr lang="ru-RU" altLang="ru-RU" sz="4000" dirty="0">
              <a:solidFill>
                <a:srgbClr val="A4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04775"/>
            <a:ext cx="203358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57224" y="1901828"/>
            <a:ext cx="11087100" cy="419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80000"/>
              </a:lnSpc>
              <a:spcBef>
                <a:spcPts val="675"/>
              </a:spcBef>
            </a:pPr>
            <a:endParaRPr lang="ru-RU" altLang="ru-RU" sz="2700" dirty="0">
              <a:solidFill>
                <a:srgbClr val="262626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dirty="0">
                <a:solidFill>
                  <a:srgbClr val="262626"/>
                </a:solidFill>
              </a:rPr>
              <a:t>Лауреаты Национального этапа международного конкурса «Незабываемые моменты в лечении АГ».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ru-RU" altLang="ru-RU" sz="2400" dirty="0">
              <a:solidFill>
                <a:srgbClr val="262626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dirty="0">
                <a:solidFill>
                  <a:srgbClr val="262626"/>
                </a:solidFill>
              </a:rPr>
              <a:t>Диплом </a:t>
            </a:r>
            <a:r>
              <a:rPr lang="en-US" altLang="ru-RU" sz="2400" dirty="0">
                <a:solidFill>
                  <a:srgbClr val="262626"/>
                </a:solidFill>
              </a:rPr>
              <a:t>I</a:t>
            </a:r>
            <a:r>
              <a:rPr lang="ru-RU" altLang="ru-RU" sz="2400" dirty="0">
                <a:solidFill>
                  <a:srgbClr val="262626"/>
                </a:solidFill>
              </a:rPr>
              <a:t> степени – «Оптимизация медикаментозной терапии ХОБЛ в зависимости от степени выраженности воспалительного процесса» (Конференция «Молодые ученые»).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ru-RU" altLang="ru-RU" sz="2400" dirty="0">
              <a:solidFill>
                <a:srgbClr val="262626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dirty="0">
                <a:solidFill>
                  <a:srgbClr val="262626"/>
                </a:solidFill>
              </a:rPr>
              <a:t>Диплом </a:t>
            </a:r>
            <a:r>
              <a:rPr lang="en-US" altLang="ru-RU" sz="2400" dirty="0">
                <a:solidFill>
                  <a:srgbClr val="262626"/>
                </a:solidFill>
              </a:rPr>
              <a:t>III</a:t>
            </a:r>
            <a:r>
              <a:rPr lang="ru-RU" altLang="ru-RU" sz="2400" dirty="0">
                <a:solidFill>
                  <a:srgbClr val="262626"/>
                </a:solidFill>
              </a:rPr>
              <a:t> степени – «Эффективность применения фиксированной комбинированной гипотензивной терапии в снижении риска развития сердечно-сосудистых осложнений» (Архангельская международная медицинская научная конференция молодых ученых и студентов</a:t>
            </a:r>
            <a:r>
              <a:rPr lang="ru-RU" altLang="ru-RU" sz="2400" dirty="0" smtClean="0">
                <a:solidFill>
                  <a:srgbClr val="262626"/>
                </a:solidFill>
              </a:rPr>
              <a:t>).</a:t>
            </a:r>
            <a:endParaRPr lang="ru-RU" altLang="ru-RU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5342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552031" y="273846"/>
            <a:ext cx="51958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dirty="0">
                <a:solidFill>
                  <a:srgbClr val="A40000"/>
                </a:solidFill>
              </a:rPr>
              <a:t>Есть вопросы?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33351"/>
            <a:ext cx="203358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31949" y="2330453"/>
            <a:ext cx="9036050" cy="33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700"/>
              </a:spcBef>
            </a:pPr>
            <a:r>
              <a:rPr lang="ru-RU" altLang="ru-RU" sz="2800" dirty="0" smtClean="0">
                <a:solidFill>
                  <a:srgbClr val="262626"/>
                </a:solidFill>
              </a:rPr>
              <a:t>Телефон </a:t>
            </a:r>
            <a:r>
              <a:rPr lang="ru-RU" altLang="ru-RU" sz="2800" dirty="0">
                <a:solidFill>
                  <a:srgbClr val="262626"/>
                </a:solidFill>
              </a:rPr>
              <a:t>руководителя СНК (к.м.н., доцент Семёнов А.В.): 63-29-85.</a:t>
            </a:r>
          </a:p>
          <a:p>
            <a:pPr algn="ctr">
              <a:spcBef>
                <a:spcPts val="700"/>
              </a:spcBef>
            </a:pPr>
            <a:endParaRPr lang="ru-RU" altLang="ru-RU" sz="2800" dirty="0">
              <a:solidFill>
                <a:srgbClr val="262626"/>
              </a:solidFill>
            </a:endParaRPr>
          </a:p>
          <a:p>
            <a:pPr algn="ctr">
              <a:spcBef>
                <a:spcPts val="700"/>
              </a:spcBef>
            </a:pPr>
            <a:r>
              <a:rPr lang="ru-RU" altLang="ru-RU" sz="2800" dirty="0" smtClean="0">
                <a:solidFill>
                  <a:srgbClr val="262626"/>
                </a:solidFill>
              </a:rPr>
              <a:t>Староста </a:t>
            </a:r>
            <a:r>
              <a:rPr lang="ru-RU" altLang="ru-RU" sz="2800" dirty="0">
                <a:solidFill>
                  <a:srgbClr val="262626"/>
                </a:solidFill>
              </a:rPr>
              <a:t>СНК </a:t>
            </a:r>
            <a:r>
              <a:rPr lang="ru-RU" altLang="ru-RU" sz="2800" dirty="0" smtClean="0">
                <a:solidFill>
                  <a:srgbClr val="262626"/>
                </a:solidFill>
              </a:rPr>
              <a:t>(Мартынов В.О.):</a:t>
            </a:r>
            <a:r>
              <a:rPr lang="en-US" altLang="ru-RU" sz="2800" dirty="0" smtClean="0">
                <a:solidFill>
                  <a:srgbClr val="262626"/>
                </a:solidFill>
              </a:rPr>
              <a:t> vk.com/</a:t>
            </a:r>
            <a:r>
              <a:rPr lang="en-US" altLang="ru-RU" sz="2800" dirty="0" err="1" smtClean="0">
                <a:solidFill>
                  <a:srgbClr val="262626"/>
                </a:solidFill>
              </a:rPr>
              <a:t>medikmarty</a:t>
            </a:r>
            <a:endParaRPr lang="ru-RU" altLang="ru-RU" sz="2800" dirty="0">
              <a:solidFill>
                <a:srgbClr val="262626"/>
              </a:solidFill>
            </a:endParaRPr>
          </a:p>
          <a:p>
            <a:pPr algn="ctr">
              <a:spcBef>
                <a:spcPts val="700"/>
              </a:spcBef>
            </a:pPr>
            <a:endParaRPr lang="ru-RU" altLang="ru-RU" sz="2800" dirty="0">
              <a:solidFill>
                <a:srgbClr val="262626"/>
              </a:solidFill>
            </a:endParaRPr>
          </a:p>
          <a:p>
            <a:pPr algn="ctr">
              <a:spcBef>
                <a:spcPts val="700"/>
              </a:spcBef>
            </a:pPr>
            <a:r>
              <a:rPr lang="ru-RU" altLang="ru-RU" sz="2800" dirty="0">
                <a:solidFill>
                  <a:srgbClr val="262626"/>
                </a:solidFill>
              </a:rPr>
              <a:t>Группа СНК в контакте: </a:t>
            </a:r>
            <a:r>
              <a:rPr lang="en-US" altLang="ru-RU" sz="2800" dirty="0">
                <a:solidFill>
                  <a:srgbClr val="262626"/>
                </a:solidFill>
              </a:rPr>
              <a:t>vk.com/club103590319</a:t>
            </a:r>
            <a:r>
              <a:rPr lang="ru-RU" altLang="ru-RU" sz="2800" dirty="0">
                <a:solidFill>
                  <a:srgbClr val="262626"/>
                </a:solidFill>
              </a:rPr>
              <a:t>. </a:t>
            </a:r>
          </a:p>
          <a:p>
            <a:pPr>
              <a:spcBef>
                <a:spcPts val="700"/>
              </a:spcBef>
            </a:pPr>
            <a:endParaRPr lang="ru-RU" altLang="ru-RU" sz="2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5439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582864" y="234950"/>
            <a:ext cx="77771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</a:rPr>
              <a:t>ЖДЕМ  ВСЕХ!</a:t>
            </a:r>
            <a:r>
              <a:rPr lang="ru-RU" altLang="ru-RU" sz="4000" b="1" dirty="0">
                <a:solidFill>
                  <a:srgbClr val="C0504D"/>
                </a:solidFill>
              </a:rPr>
              <a:t/>
            </a:r>
            <a:br>
              <a:rPr lang="ru-RU" altLang="ru-RU" sz="4000" b="1" dirty="0">
                <a:solidFill>
                  <a:srgbClr val="C0504D"/>
                </a:solidFill>
              </a:rPr>
            </a:br>
            <a:r>
              <a:rPr lang="ru-RU" altLang="ru-RU" sz="4000" b="1" dirty="0">
                <a:solidFill>
                  <a:srgbClr val="C0504D"/>
                </a:solidFill>
              </a:rPr>
              <a:t>Все курсы и все факультеты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103188"/>
            <a:ext cx="2033588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9" y="1947863"/>
            <a:ext cx="8967787" cy="45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6526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363913" y="338137"/>
            <a:ext cx="5195887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dirty="0">
                <a:solidFill>
                  <a:srgbClr val="A40000"/>
                </a:solidFill>
              </a:rPr>
              <a:t>Руководитель СНК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83458" y="2103444"/>
            <a:ext cx="52562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</a:pPr>
            <a:r>
              <a:rPr lang="ru-RU" altLang="ru-RU" sz="3200" dirty="0">
                <a:solidFill>
                  <a:srgbClr val="262626"/>
                </a:solidFill>
              </a:rPr>
              <a:t>К.м.н., доцент </a:t>
            </a:r>
          </a:p>
          <a:p>
            <a:pPr algn="ctr">
              <a:lnSpc>
                <a:spcPct val="80000"/>
              </a:lnSpc>
              <a:spcBef>
                <a:spcPts val="800"/>
              </a:spcBef>
            </a:pPr>
            <a:r>
              <a:rPr lang="ru-RU" altLang="ru-RU" sz="3200" b="1" dirty="0">
                <a:solidFill>
                  <a:srgbClr val="262626"/>
                </a:solidFill>
              </a:rPr>
              <a:t>Семёнов </a:t>
            </a:r>
          </a:p>
          <a:p>
            <a:pPr algn="ctr">
              <a:lnSpc>
                <a:spcPct val="80000"/>
              </a:lnSpc>
              <a:spcBef>
                <a:spcPts val="800"/>
              </a:spcBef>
            </a:pPr>
            <a:r>
              <a:rPr lang="ru-RU" altLang="ru-RU" sz="3200" b="1" dirty="0">
                <a:solidFill>
                  <a:srgbClr val="262626"/>
                </a:solidFill>
              </a:rPr>
              <a:t>Александр Викторович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endParaRPr lang="ru-RU" altLang="ru-RU" sz="3200" b="1" dirty="0">
              <a:solidFill>
                <a:srgbClr val="262626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" y="57153"/>
            <a:ext cx="203358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75532" y="3943351"/>
            <a:ext cx="507206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altLang="ru-RU" sz="3000" dirty="0">
                <a:solidFill>
                  <a:schemeClr val="tx1"/>
                </a:solidFill>
              </a:rPr>
              <a:t>Общий трудовой и научно-педагогический </a:t>
            </a:r>
            <a:r>
              <a:rPr lang="ru-RU" altLang="ru-RU" sz="3000" dirty="0" smtClean="0">
                <a:solidFill>
                  <a:schemeClr val="tx1"/>
                </a:solidFill>
              </a:rPr>
              <a:t>стаж – 26 </a:t>
            </a:r>
            <a:r>
              <a:rPr lang="ru-RU" altLang="ru-RU" sz="3000" dirty="0">
                <a:solidFill>
                  <a:schemeClr val="tx1"/>
                </a:solidFill>
              </a:rPr>
              <a:t>лет.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ru-RU" altLang="ru-RU" sz="30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altLang="ru-RU" sz="3000" dirty="0">
                <a:solidFill>
                  <a:srgbClr val="262626"/>
                </a:solidFill>
              </a:rPr>
              <a:t>Высшая врачебная категория.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ru-RU" altLang="ru-RU" sz="3000" dirty="0">
              <a:solidFill>
                <a:srgbClr val="262626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7" y="1182688"/>
            <a:ext cx="3335338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036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30" y="856455"/>
            <a:ext cx="4913313" cy="5580553"/>
          </a:xfrm>
          <a:prstGeom prst="rect">
            <a:avLst/>
          </a:prstGeom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532187" y="315908"/>
            <a:ext cx="5194300" cy="73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dirty="0">
                <a:solidFill>
                  <a:srgbClr val="A40000"/>
                </a:solidFill>
              </a:rPr>
              <a:t>Староста СНК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74800" y="2444475"/>
            <a:ext cx="5256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ru-RU" altLang="ru-RU" sz="3200" b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Мартынов Владислав Олегович</a:t>
            </a:r>
            <a:endParaRPr lang="ru-RU" altLang="ru-RU" sz="3200" b="1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ru-RU" altLang="ru-RU" sz="3200" b="1" dirty="0">
              <a:solidFill>
                <a:srgbClr val="262626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1929"/>
            <a:ext cx="203358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84375" y="4295364"/>
            <a:ext cx="41449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altLang="ru-RU" sz="3200" dirty="0" smtClean="0">
                <a:solidFill>
                  <a:srgbClr val="262626"/>
                </a:solidFill>
              </a:rPr>
              <a:t>Студент </a:t>
            </a:r>
            <a:r>
              <a:rPr lang="en-US" altLang="ru-RU" sz="3200" dirty="0" smtClean="0">
                <a:solidFill>
                  <a:srgbClr val="262626"/>
                </a:solidFill>
              </a:rPr>
              <a:t>IV</a:t>
            </a:r>
            <a:r>
              <a:rPr lang="ru-RU" altLang="ru-RU" sz="3200" dirty="0" smtClean="0">
                <a:solidFill>
                  <a:srgbClr val="262626"/>
                </a:solidFill>
              </a:rPr>
              <a:t> </a:t>
            </a:r>
            <a:r>
              <a:rPr lang="ru-RU" altLang="ru-RU" sz="3200" dirty="0">
                <a:solidFill>
                  <a:srgbClr val="262626"/>
                </a:solidFill>
              </a:rPr>
              <a:t>курса лечебного факультета.</a:t>
            </a:r>
          </a:p>
          <a:p>
            <a:pPr>
              <a:spcBef>
                <a:spcPts val="800"/>
              </a:spcBef>
            </a:pPr>
            <a:endParaRPr lang="ru-RU" altLang="ru-RU" sz="3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7930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863975" y="333376"/>
            <a:ext cx="51943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>
                <a:solidFill>
                  <a:srgbClr val="A40000"/>
                </a:solidFill>
              </a:rPr>
              <a:t>Где?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28590"/>
            <a:ext cx="203358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427288" y="1648620"/>
            <a:ext cx="7480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altLang="ru-RU" sz="3200" b="1" dirty="0">
                <a:solidFill>
                  <a:srgbClr val="262626"/>
                </a:solidFill>
              </a:rPr>
              <a:t>ГБУЗ АО «Первая городская клиническая больница им. </a:t>
            </a:r>
            <a:r>
              <a:rPr lang="ru-RU" altLang="ru-RU" sz="3200" b="1" dirty="0" err="1">
                <a:solidFill>
                  <a:srgbClr val="262626"/>
                </a:solidFill>
              </a:rPr>
              <a:t>Е.Е.Волосевич</a:t>
            </a:r>
            <a:r>
              <a:rPr lang="ru-RU" altLang="ru-RU" sz="3200" b="1" dirty="0">
                <a:solidFill>
                  <a:srgbClr val="262626"/>
                </a:solidFill>
              </a:rPr>
              <a:t>».</a:t>
            </a:r>
          </a:p>
          <a:p>
            <a:pPr>
              <a:spcBef>
                <a:spcPts val="800"/>
              </a:spcBef>
            </a:pPr>
            <a:endParaRPr lang="ru-RU" altLang="ru-RU" sz="3200" b="1" dirty="0">
              <a:solidFill>
                <a:srgbClr val="262626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3032126"/>
            <a:ext cx="4219575" cy="345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04926" y="3799456"/>
            <a:ext cx="3903663" cy="192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ru-RU" altLang="ru-RU" sz="3000" dirty="0" smtClean="0">
                <a:solidFill>
                  <a:srgbClr val="262626"/>
                </a:solidFill>
              </a:rPr>
              <a:t>1 </a:t>
            </a:r>
            <a:r>
              <a:rPr lang="ru-RU" altLang="ru-RU" sz="3000" dirty="0">
                <a:solidFill>
                  <a:srgbClr val="262626"/>
                </a:solidFill>
              </a:rPr>
              <a:t>этаж нового кардиологического корпуса,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ru-RU" altLang="ru-RU" sz="3000" dirty="0">
                <a:solidFill>
                  <a:srgbClr val="262626"/>
                </a:solidFill>
              </a:rPr>
              <a:t>конференц-зал</a:t>
            </a:r>
            <a:r>
              <a:rPr lang="ru-RU" altLang="ru-RU" sz="3000" dirty="0" smtClean="0">
                <a:solidFill>
                  <a:srgbClr val="262626"/>
                </a:solidFill>
              </a:rPr>
              <a:t>.</a:t>
            </a:r>
            <a:endParaRPr lang="ru-RU" altLang="ru-RU" sz="3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1537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18294"/>
            <a:ext cx="5853112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4" y="252412"/>
            <a:ext cx="2033587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3038475"/>
            <a:ext cx="2517775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84900" y="4133851"/>
            <a:ext cx="4608512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всех курсов </a:t>
            </a:r>
          </a:p>
          <a:p>
            <a:pPr algn="ctr">
              <a:buClrTx/>
              <a:buFontTx/>
              <a:buNone/>
            </a:pPr>
            <a:r>
              <a:rPr lang="ru-RU" alt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</a:p>
          <a:p>
            <a:pPr algn="ctr">
              <a:buClrTx/>
              <a:buFontTx/>
              <a:buNone/>
            </a:pPr>
            <a:r>
              <a:rPr lang="ru-RU" alt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всех факультетов!</a:t>
            </a:r>
          </a:p>
        </p:txBody>
      </p:sp>
    </p:spTree>
    <p:extLst>
      <p:ext uri="{BB962C8B-B14F-4D97-AF65-F5344CB8AC3E}">
        <p14:creationId xmlns:p14="http://schemas.microsoft.com/office/powerpoint/2010/main" val="186331991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863975" y="333376"/>
            <a:ext cx="5194300" cy="68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dirty="0">
                <a:solidFill>
                  <a:srgbClr val="A40000"/>
                </a:solidFill>
              </a:rPr>
              <a:t>Чем мы занимаемся?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3" y="104775"/>
            <a:ext cx="203358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074693" y="4978400"/>
            <a:ext cx="3967163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altLang="ru-RU" sz="3200" dirty="0" smtClean="0">
                <a:solidFill>
                  <a:srgbClr val="262626"/>
                </a:solidFill>
              </a:rPr>
              <a:t>Совмещение </a:t>
            </a:r>
            <a:r>
              <a:rPr lang="ru-RU" altLang="ru-RU" sz="3200" dirty="0">
                <a:solidFill>
                  <a:srgbClr val="262626"/>
                </a:solidFill>
              </a:rPr>
              <a:t>теории и практики</a:t>
            </a:r>
            <a:r>
              <a:rPr lang="ru-RU" altLang="ru-RU" sz="3200" dirty="0" smtClean="0">
                <a:solidFill>
                  <a:srgbClr val="262626"/>
                </a:solidFill>
              </a:rPr>
              <a:t>.</a:t>
            </a:r>
            <a:endParaRPr lang="ru-RU" altLang="ru-RU" sz="3200" dirty="0">
              <a:solidFill>
                <a:srgbClr val="262626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1309690"/>
            <a:ext cx="2865437" cy="191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078038"/>
            <a:ext cx="2788444" cy="209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1" y="4152899"/>
            <a:ext cx="3712320" cy="208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25476" y="2435225"/>
            <a:ext cx="3902075" cy="115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altLang="ru-RU" sz="3200" dirty="0" smtClean="0">
                <a:solidFill>
                  <a:srgbClr val="262626"/>
                </a:solidFill>
              </a:rPr>
              <a:t>Широкий </a:t>
            </a:r>
            <a:r>
              <a:rPr lang="ru-RU" altLang="ru-RU" sz="3200" dirty="0">
                <a:solidFill>
                  <a:srgbClr val="262626"/>
                </a:solidFill>
              </a:rPr>
              <a:t>выбор тем для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216558885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792538" y="549276"/>
            <a:ext cx="51943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>
                <a:solidFill>
                  <a:srgbClr val="A40000"/>
                </a:solidFill>
              </a:rPr>
              <a:t>Чем мы занимаемся?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3" y="168279"/>
            <a:ext cx="203358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97088" y="3206751"/>
            <a:ext cx="2087562" cy="7032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000"/>
              <a:t>Практическая деятельность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112126" y="3227389"/>
            <a:ext cx="1508125" cy="46037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/>
              <a:t>Наука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943475" y="4365626"/>
            <a:ext cx="2089150" cy="1633397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000"/>
              <a:t>Обзор медицинской литературы (отечественной и зарубежной).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51313" y="1916113"/>
            <a:ext cx="396081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400" b="1" u="sng"/>
              <a:t>Выбор есть и он огромен!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14820000" flipV="1">
            <a:off x="4083845" y="1850232"/>
            <a:ext cx="136525" cy="1878013"/>
          </a:xfrm>
          <a:prstGeom prst="downArrow">
            <a:avLst>
              <a:gd name="adj1" fmla="val 50000"/>
              <a:gd name="adj2" fmla="val 50120"/>
            </a:avLst>
          </a:prstGeom>
          <a:solidFill>
            <a:srgbClr val="740000"/>
          </a:solidFill>
          <a:ln w="25560" cap="sq">
            <a:solidFill>
              <a:srgbClr val="7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10800000" flipV="1">
            <a:off x="5784850" y="2698750"/>
            <a:ext cx="190500" cy="1511300"/>
          </a:xfrm>
          <a:prstGeom prst="downArrow">
            <a:avLst>
              <a:gd name="adj1" fmla="val 50000"/>
              <a:gd name="adj2" fmla="val 50061"/>
            </a:avLst>
          </a:prstGeom>
          <a:solidFill>
            <a:srgbClr val="740000"/>
          </a:solidFill>
          <a:ln w="25560" cap="sq">
            <a:solidFill>
              <a:srgbClr val="7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6720000" flipV="1">
            <a:off x="7684295" y="1824833"/>
            <a:ext cx="136525" cy="1957387"/>
          </a:xfrm>
          <a:prstGeom prst="downArrow">
            <a:avLst>
              <a:gd name="adj1" fmla="val 50000"/>
              <a:gd name="adj2" fmla="val 50578"/>
            </a:avLst>
          </a:prstGeom>
          <a:solidFill>
            <a:srgbClr val="740000"/>
          </a:solidFill>
          <a:ln w="25560" cap="sq">
            <a:solidFill>
              <a:srgbClr val="7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4" y="4210050"/>
            <a:ext cx="3118642" cy="23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57" y="3973514"/>
            <a:ext cx="3405187" cy="25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3127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792538" y="549276"/>
            <a:ext cx="51943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dirty="0">
                <a:solidFill>
                  <a:srgbClr val="A40000"/>
                </a:solidFill>
              </a:rPr>
              <a:t>Чем мы занимаемся?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47625"/>
            <a:ext cx="203358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4052887" y="3042447"/>
            <a:ext cx="2879725" cy="573087"/>
            <a:chOff x="1584" y="1953"/>
            <a:chExt cx="1814" cy="361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1584" y="1953"/>
              <a:ext cx="1814" cy="361"/>
            </a:xfrm>
            <a:prstGeom prst="ellipse">
              <a:avLst/>
            </a:prstGeom>
            <a:solidFill>
              <a:srgbClr val="FFFFFF"/>
            </a:solidFill>
            <a:ln w="25560" cap="sq">
              <a:solidFill>
                <a:srgbClr val="4F622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856" y="2018"/>
              <a:ext cx="145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000" b="1" dirty="0">
                  <a:solidFill>
                    <a:srgbClr val="4F6228"/>
                  </a:solidFill>
                </a:rPr>
                <a:t>Эндокринология</a:t>
              </a:r>
            </a:p>
          </p:txBody>
        </p:sp>
      </p:grp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7969250" y="4822833"/>
            <a:ext cx="2878138" cy="574675"/>
            <a:chOff x="3772" y="3005"/>
            <a:chExt cx="1813" cy="362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3772" y="3005"/>
              <a:ext cx="1813" cy="362"/>
            </a:xfrm>
            <a:prstGeom prst="ellipse">
              <a:avLst/>
            </a:prstGeom>
            <a:solidFill>
              <a:srgbClr val="FFFFFF"/>
            </a:solidFill>
            <a:ln w="25560" cap="sq">
              <a:solidFill>
                <a:srgbClr val="4F622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4187" y="3070"/>
              <a:ext cx="104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000" b="1">
                  <a:solidFill>
                    <a:srgbClr val="4F6228"/>
                  </a:solidFill>
                </a:rPr>
                <a:t>Нефрология</a:t>
              </a:r>
            </a:p>
          </p:txBody>
        </p:sp>
      </p:grp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5932488" y="3962404"/>
            <a:ext cx="2879725" cy="573088"/>
            <a:chOff x="2653" y="2478"/>
            <a:chExt cx="1814" cy="361"/>
          </a:xfrm>
        </p:grpSpPr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2653" y="2478"/>
              <a:ext cx="1814" cy="361"/>
            </a:xfrm>
            <a:prstGeom prst="ellipse">
              <a:avLst/>
            </a:prstGeom>
            <a:solidFill>
              <a:srgbClr val="FFFFFF"/>
            </a:solidFill>
            <a:ln w="25560" cap="sq">
              <a:solidFill>
                <a:srgbClr val="4F622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2925" y="2543"/>
              <a:ext cx="145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000" b="1">
                  <a:solidFill>
                    <a:srgbClr val="4F6228"/>
                  </a:solidFill>
                </a:rPr>
                <a:t>Пульмонология</a:t>
              </a:r>
            </a:p>
          </p:txBody>
        </p:sp>
      </p:grp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2061369" y="2206626"/>
            <a:ext cx="2878138" cy="574675"/>
            <a:chOff x="510" y="1408"/>
            <a:chExt cx="1813" cy="362"/>
          </a:xfrm>
        </p:grpSpPr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510" y="1408"/>
              <a:ext cx="1813" cy="362"/>
            </a:xfrm>
            <a:prstGeom prst="ellipse">
              <a:avLst/>
            </a:prstGeom>
            <a:solidFill>
              <a:srgbClr val="FFFFFF"/>
            </a:solidFill>
            <a:ln w="25560" cap="sq">
              <a:solidFill>
                <a:srgbClr val="4F622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859" y="1473"/>
              <a:ext cx="130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000" b="1">
                  <a:solidFill>
                    <a:srgbClr val="4F6228"/>
                  </a:solidFill>
                </a:rPr>
                <a:t>Кардиология</a:t>
              </a:r>
            </a:p>
          </p:txBody>
        </p:sp>
      </p:grp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57" y="4464848"/>
            <a:ext cx="217646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550197"/>
            <a:ext cx="3574610" cy="202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698877"/>
            <a:ext cx="1685010" cy="27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1355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856039" y="549277"/>
            <a:ext cx="5195887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dirty="0">
                <a:solidFill>
                  <a:srgbClr val="A40000"/>
                </a:solidFill>
              </a:rPr>
              <a:t>Чем мы занимаемся?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04775"/>
            <a:ext cx="203358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76437" y="1787526"/>
            <a:ext cx="8294688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</a:pPr>
            <a:endParaRPr lang="ru-RU" altLang="ru-RU" sz="3200" dirty="0">
              <a:solidFill>
                <a:srgbClr val="262626"/>
              </a:solidFill>
            </a:endParaRPr>
          </a:p>
          <a:p>
            <a:pPr algn="ctr">
              <a:lnSpc>
                <a:spcPct val="90000"/>
              </a:lnSpc>
              <a:spcBef>
                <a:spcPts val="700"/>
              </a:spcBef>
            </a:pPr>
            <a:r>
              <a:rPr lang="ru-RU" altLang="ru-RU" sz="2800" dirty="0">
                <a:solidFill>
                  <a:srgbClr val="262626"/>
                </a:solidFill>
              </a:rPr>
              <a:t>К.м.н., доцент Семёнов Александр Викторович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</a:pPr>
            <a:endParaRPr lang="ru-RU" altLang="ru-RU" sz="2800" dirty="0">
              <a:solidFill>
                <a:srgbClr val="262626"/>
              </a:solidFill>
            </a:endParaRPr>
          </a:p>
          <a:p>
            <a:pPr algn="ctr">
              <a:lnSpc>
                <a:spcPct val="90000"/>
              </a:lnSpc>
              <a:spcBef>
                <a:spcPts val="700"/>
              </a:spcBef>
            </a:pPr>
            <a:r>
              <a:rPr lang="ru-RU" altLang="ru-RU" sz="2800" dirty="0">
                <a:solidFill>
                  <a:srgbClr val="262626"/>
                </a:solidFill>
              </a:rPr>
              <a:t>Д.м.н., профессор Миролюбова Ольга Алексеевна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</a:pPr>
            <a:endParaRPr lang="ru-RU" altLang="ru-RU" sz="2800" dirty="0">
              <a:solidFill>
                <a:srgbClr val="262626"/>
              </a:solidFill>
            </a:endParaRPr>
          </a:p>
          <a:p>
            <a:pPr algn="ctr">
              <a:lnSpc>
                <a:spcPct val="90000"/>
              </a:lnSpc>
              <a:spcBef>
                <a:spcPts val="700"/>
              </a:spcBef>
            </a:pPr>
            <a:r>
              <a:rPr lang="ru-RU" altLang="ru-RU" sz="2800" dirty="0">
                <a:solidFill>
                  <a:srgbClr val="262626"/>
                </a:solidFill>
              </a:rPr>
              <a:t>Д.м.н., профессор Зыкова Татьяна Алексеевна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</a:pPr>
            <a:endParaRPr lang="ru-RU" altLang="ru-RU" sz="2800" dirty="0">
              <a:solidFill>
                <a:srgbClr val="262626"/>
              </a:solidFill>
            </a:endParaRPr>
          </a:p>
          <a:p>
            <a:pPr algn="ctr">
              <a:lnSpc>
                <a:spcPct val="90000"/>
              </a:lnSpc>
              <a:spcBef>
                <a:spcPts val="700"/>
              </a:spcBef>
            </a:pPr>
            <a:r>
              <a:rPr lang="ru-RU" altLang="ru-RU" sz="2800" dirty="0">
                <a:solidFill>
                  <a:srgbClr val="262626"/>
                </a:solidFill>
              </a:rPr>
              <a:t>К.м.н. Семенова Ирина Артуровна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lang="ru-RU" altLang="ru-RU" sz="2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9130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247</Words>
  <Application>Microsoft Office PowerPoint</Application>
  <PresentationFormat>Широкоэкранный</PresentationFormat>
  <Paragraphs>58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Droid Sans Fallback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Medik</dc:creator>
  <cp:lastModifiedBy>Medik</cp:lastModifiedBy>
  <cp:revision>4</cp:revision>
  <dcterms:created xsi:type="dcterms:W3CDTF">2021-02-20T11:27:39Z</dcterms:created>
  <dcterms:modified xsi:type="dcterms:W3CDTF">2021-02-20T12:45:45Z</dcterms:modified>
</cp:coreProperties>
</file>