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72" r:id="rId8"/>
    <p:sldId id="263" r:id="rId9"/>
    <p:sldId id="271" r:id="rId10"/>
    <p:sldId id="264" r:id="rId11"/>
    <p:sldId id="265" r:id="rId12"/>
    <p:sldId id="266" r:id="rId13"/>
    <p:sldId id="270" r:id="rId14"/>
    <p:sldId id="268" r:id="rId15"/>
    <p:sldId id="269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3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3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3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0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5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7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6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2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AE67-1E17-46A4-A209-7CFBE4BE6076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33B2-71EC-45DD-ADB3-67020BF0A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vovvo1995@gmail.com" TargetMode="External"/><Relationship Id="rId2" Type="http://schemas.openxmlformats.org/officeDocument/2006/relationships/hyperlink" Target="mailto:harkovaolga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k.com/club1724232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140968"/>
            <a:ext cx="7772400" cy="2763738"/>
          </a:xfrm>
        </p:spPr>
        <p:txBody>
          <a:bodyPr/>
          <a:lstStyle/>
          <a:p>
            <a:r>
              <a:rPr lang="ru-RU" dirty="0" smtClean="0"/>
              <a:t>Студенческий научный кружок «</a:t>
            </a:r>
            <a:r>
              <a:rPr lang="ru-RU" dirty="0" err="1" smtClean="0"/>
              <a:t>СОВа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6400800" cy="252028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МИНИСТЕРСТВО ЗДРАВООХРАНЕНИЯ РОССИЙСКОЙ ФЕДЕРАЦИИ федеральное государственное бюджетное образовательное учреждение высшего образования</a:t>
            </a:r>
          </a:p>
          <a:p>
            <a:r>
              <a:rPr lang="ru-RU" dirty="0">
                <a:solidFill>
                  <a:schemeClr val="tx1"/>
                </a:solidFill>
              </a:rPr>
              <a:t>«СЕВЕРНЫЙ ГОСУДАРСТВЕННЫЙ МЕДИЦИНСКИЙ УНИВЕРСИТЕТ»</a:t>
            </a:r>
          </a:p>
          <a:p>
            <a:r>
              <a:rPr lang="ru-RU" dirty="0">
                <a:solidFill>
                  <a:schemeClr val="tx1"/>
                </a:solidFill>
              </a:rPr>
              <a:t>Министерства здравоохранения Российской Федерации</a:t>
            </a:r>
          </a:p>
          <a:p>
            <a:endParaRPr lang="ru-RU" dirty="0"/>
          </a:p>
        </p:txBody>
      </p:sp>
      <p:pic>
        <p:nvPicPr>
          <p:cNvPr id="4098" name="Picture 2" descr="C:\Users\admin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21" y="548680"/>
            <a:ext cx="1983740" cy="202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2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будущее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Темы на будущее плановые заседания кружка: </a:t>
            </a:r>
          </a:p>
          <a:p>
            <a:r>
              <a:rPr lang="ru-RU" dirty="0" smtClean="0"/>
              <a:t>Семинар </a:t>
            </a:r>
            <a:r>
              <a:rPr lang="ru-RU" dirty="0"/>
              <a:t>«Методы психологической </a:t>
            </a:r>
            <a:r>
              <a:rPr lang="ru-RU" dirty="0" err="1"/>
              <a:t>саморегуляции</a:t>
            </a:r>
            <a:r>
              <a:rPr lang="ru-RU" dirty="0"/>
              <a:t> и </a:t>
            </a:r>
            <a:r>
              <a:rPr lang="ru-RU" dirty="0" err="1"/>
              <a:t>психопрофилактика</a:t>
            </a:r>
            <a:r>
              <a:rPr lang="ru-RU" dirty="0"/>
              <a:t> неблагоприятных функциональных состояний человека в связи с особенностями профессиональной деятельности</a:t>
            </a:r>
            <a:r>
              <a:rPr lang="ru-RU" dirty="0" smtClean="0"/>
              <a:t>» (февраль 2022)</a:t>
            </a:r>
          </a:p>
          <a:p>
            <a:r>
              <a:rPr lang="ru-RU" dirty="0"/>
              <a:t>Мастер-класс «Медицинская лексика - Просто о сложном</a:t>
            </a:r>
            <a:r>
              <a:rPr lang="ru-RU" dirty="0" smtClean="0"/>
              <a:t>» (март 2022)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3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на будущее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r>
              <a:rPr lang="ru-RU" sz="3600" dirty="0"/>
              <a:t>Результаты НИР студентов-психологов 2 курса заочного </a:t>
            </a:r>
            <a:r>
              <a:rPr lang="ru-RU" sz="3600" dirty="0" smtClean="0"/>
              <a:t>отделения (март 2022)</a:t>
            </a:r>
          </a:p>
          <a:p>
            <a:r>
              <a:rPr lang="ru-RU" sz="3600" dirty="0"/>
              <a:t>Результаты НИР по теме «Психология личности и труда </a:t>
            </a:r>
            <a:r>
              <a:rPr lang="ru-RU" sz="3600" dirty="0" smtClean="0"/>
              <a:t>врача (март 2022)</a:t>
            </a:r>
          </a:p>
          <a:p>
            <a:r>
              <a:rPr lang="ru-RU" sz="3600" dirty="0" smtClean="0"/>
              <a:t>Результаты </a:t>
            </a:r>
            <a:r>
              <a:rPr lang="ru-RU" sz="3600" dirty="0"/>
              <a:t>НИР студентов-клинических психологов 2 курса очного </a:t>
            </a:r>
            <a:r>
              <a:rPr lang="ru-RU" sz="3600" dirty="0" smtClean="0"/>
              <a:t>отделения (май 2022)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9466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 интересов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Научный интерес кружковцев достаточно разнообразный. В рамках кружка студенты участвуют в конкурсах, готовят работы для выступления на конференциях и к публикации статей</a:t>
            </a:r>
          </a:p>
        </p:txBody>
      </p:sp>
    </p:spTree>
    <p:extLst>
      <p:ext uri="{BB962C8B-B14F-4D97-AF65-F5344CB8AC3E}">
        <p14:creationId xmlns:p14="http://schemas.microsoft.com/office/powerpoint/2010/main" val="252114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fkr-xGpuq5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79" y="0"/>
            <a:ext cx="6239340" cy="46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ICSZur3bK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0" y="692696"/>
            <a:ext cx="4462702" cy="59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3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тем НИР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«Психологическая готовность к браку у девушек и юношей в зависимости от пола» - Евсеева А.А.</a:t>
            </a:r>
          </a:p>
          <a:p>
            <a:r>
              <a:rPr lang="ru-RU" dirty="0" smtClean="0"/>
              <a:t>«Психологические особенности родителей ребенка с расстройствами аутистического спектра» - </a:t>
            </a:r>
            <a:r>
              <a:rPr lang="ru-RU" dirty="0" err="1" smtClean="0"/>
              <a:t>Сунцова</a:t>
            </a:r>
            <a:r>
              <a:rPr lang="ru-RU" dirty="0" smtClean="0"/>
              <a:t> Н.Е.</a:t>
            </a:r>
          </a:p>
          <a:p>
            <a:r>
              <a:rPr lang="ru-RU" dirty="0" smtClean="0"/>
              <a:t>«Взаимосвязь памяти и мышления у больных расстройствами шизофренического спектра со слуховыми галлюцинациями»  - Полякова А.С.</a:t>
            </a:r>
          </a:p>
          <a:p>
            <a:r>
              <a:rPr lang="ru-RU" dirty="0" smtClean="0"/>
              <a:t>«Роль психологической готовности подростков к спортивным соревнованиям» - Уткина К.В.</a:t>
            </a:r>
          </a:p>
          <a:p>
            <a:r>
              <a:rPr lang="ru-RU" dirty="0" smtClean="0"/>
              <a:t>«Особенности проявления </a:t>
            </a:r>
            <a:r>
              <a:rPr lang="ru-RU" dirty="0" err="1" smtClean="0"/>
              <a:t>прокрастинации</a:t>
            </a:r>
            <a:r>
              <a:rPr lang="ru-RU" dirty="0" smtClean="0"/>
              <a:t> личности у представителей профессии «человек-знак»» - Яркова Е.Н.</a:t>
            </a:r>
          </a:p>
        </p:txBody>
      </p:sp>
    </p:spTree>
    <p:extLst>
      <p:ext uri="{BB962C8B-B14F-4D97-AF65-F5344CB8AC3E}">
        <p14:creationId xmlns:p14="http://schemas.microsoft.com/office/powerpoint/2010/main" val="290564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тем НИР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«Особенности уровня субъективного контроля у родителей одиночек» - Позднышева Н.Н. </a:t>
            </a:r>
          </a:p>
          <a:p>
            <a:r>
              <a:rPr lang="ru-RU" dirty="0" smtClean="0"/>
              <a:t>«Динамика эмоциональной сферы детей дошкольного возраста в ходе творческих занятий» - </a:t>
            </a:r>
            <a:r>
              <a:rPr lang="ru-RU" dirty="0" err="1" smtClean="0"/>
              <a:t>Торяник</a:t>
            </a:r>
            <a:r>
              <a:rPr lang="ru-RU" dirty="0" smtClean="0"/>
              <a:t> К.С.</a:t>
            </a:r>
          </a:p>
          <a:p>
            <a:r>
              <a:rPr lang="ru-RU" dirty="0" smtClean="0"/>
              <a:t>«Влияние </a:t>
            </a:r>
            <a:r>
              <a:rPr lang="ru-RU" dirty="0" err="1" smtClean="0"/>
              <a:t>сиблинговой</a:t>
            </a:r>
            <a:r>
              <a:rPr lang="ru-RU" dirty="0" smtClean="0"/>
              <a:t> позиции на показатель самооценки у студентов» - Винокуров В.О.</a:t>
            </a:r>
          </a:p>
          <a:p>
            <a:r>
              <a:rPr lang="ru-RU" dirty="0" smtClean="0"/>
              <a:t>«Использование </a:t>
            </a:r>
            <a:r>
              <a:rPr lang="ru-RU" dirty="0" err="1"/>
              <a:t>кинесических</a:t>
            </a:r>
            <a:r>
              <a:rPr lang="ru-RU" dirty="0"/>
              <a:t> средств общения в профессиональной </a:t>
            </a:r>
            <a:r>
              <a:rPr lang="ru-RU" dirty="0" smtClean="0"/>
              <a:t>деятельности» – </a:t>
            </a:r>
            <a:r>
              <a:rPr lang="ru-RU" dirty="0" err="1" smtClean="0"/>
              <a:t>Пеливану</a:t>
            </a:r>
            <a:r>
              <a:rPr lang="ru-RU" dirty="0" smtClean="0"/>
              <a:t> О.С.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Такесические</a:t>
            </a:r>
            <a:r>
              <a:rPr lang="ru-RU" dirty="0" smtClean="0"/>
              <a:t> средства </a:t>
            </a:r>
            <a:r>
              <a:rPr lang="ru-RU" dirty="0"/>
              <a:t>в профессиональных ситуациях </a:t>
            </a:r>
            <a:r>
              <a:rPr lang="ru-RU" dirty="0" smtClean="0"/>
              <a:t>общения» - Малин А.А., Князев Р.А.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62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внимание. Ждем на заседаниях нашего клуба.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73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Общая информация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/>
              <a:t>В данном формате кружок существует с 2018 года</a:t>
            </a:r>
          </a:p>
          <a:p>
            <a:r>
              <a:rPr lang="ru-RU" sz="3600" dirty="0" smtClean="0"/>
              <a:t>Общий проект кафедр педагогики и психологии и психиатрии</a:t>
            </a:r>
          </a:p>
          <a:p>
            <a:r>
              <a:rPr lang="ru-RU" sz="3600" dirty="0" smtClean="0"/>
              <a:t>Руководителем Кружка является декан факультета </a:t>
            </a:r>
            <a:r>
              <a:rPr lang="ru-RU" sz="3600" dirty="0" err="1" smtClean="0"/>
              <a:t>ФКПСРиАФК</a:t>
            </a:r>
            <a:r>
              <a:rPr lang="ru-RU" sz="3600" dirty="0" smtClean="0"/>
              <a:t>, доцент кафедры психиатрии и клинической психологии СГМУ – Харькова О.А. - </a:t>
            </a:r>
            <a:r>
              <a:rPr lang="en-US" sz="3600" dirty="0" smtClean="0">
                <a:hlinkClick r:id="rId2"/>
              </a:rPr>
              <a:t>harkovaolga@yandex.ru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Староста кружка студент 3 курса клинической психологии Винокуров В.О. – </a:t>
            </a:r>
            <a:r>
              <a:rPr lang="en-US" sz="3600" dirty="0" smtClean="0">
                <a:hlinkClick r:id="rId3"/>
              </a:rPr>
              <a:t>vvovvo1995@gmail.com</a:t>
            </a:r>
            <a:r>
              <a:rPr lang="ru-RU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31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Полное название кружка – Студенческое Общество «</a:t>
            </a:r>
            <a:r>
              <a:rPr lang="ru-RU" dirty="0" err="1" smtClean="0"/>
              <a:t>ВАлидность</a:t>
            </a:r>
            <a:r>
              <a:rPr lang="ru-RU" dirty="0" smtClean="0"/>
              <a:t>». Такое название выбрано потому что интерес кружковцев направлен на доказательную часть психологического знания</a:t>
            </a:r>
          </a:p>
          <a:p>
            <a:r>
              <a:rPr lang="ru-RU" dirty="0" smtClean="0"/>
              <a:t>Основной информационный ресурс, где размещается информация по заседаниям это паблик в ВК: </a:t>
            </a:r>
            <a:r>
              <a:rPr lang="ru-RU" u="sng" dirty="0">
                <a:hlinkClick r:id="rId2"/>
              </a:rPr>
              <a:t>https://vk.com/club172423285</a:t>
            </a:r>
            <a:endParaRPr lang="ru-RU" dirty="0"/>
          </a:p>
        </p:txBody>
      </p:sp>
      <p:pic>
        <p:nvPicPr>
          <p:cNvPr id="4" name="Рисунок 3" descr="C:\Users\admin\AppData\Local\Microsoft\Windows\INetCache\Content.Word\iGPbFSkOxt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27984"/>
            <a:ext cx="1876609" cy="1942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94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работы кружка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 работе в кружке привлекаются большинство преподавателей с кафедр </a:t>
            </a:r>
            <a:r>
              <a:rPr lang="ru-RU" dirty="0"/>
              <a:t>педагогики и психологии и </a:t>
            </a:r>
            <a:r>
              <a:rPr lang="ru-RU" dirty="0" smtClean="0"/>
              <a:t>психиатрии. Среди них Харькова О.А., Южаков В.А, Соловьев А.Г., </a:t>
            </a:r>
            <a:r>
              <a:rPr lang="ru-RU" dirty="0" err="1" smtClean="0"/>
              <a:t>Шелыгин</a:t>
            </a:r>
            <a:r>
              <a:rPr lang="ru-RU" dirty="0" smtClean="0"/>
              <a:t> К.В., Щукина Е.Г., Низовцева Т.Р., </a:t>
            </a:r>
            <a:r>
              <a:rPr lang="ru-RU" dirty="0" err="1" smtClean="0"/>
              <a:t>Гайкина</a:t>
            </a:r>
            <a:r>
              <a:rPr lang="ru-RU" dirty="0" smtClean="0"/>
              <a:t> Т.Р.</a:t>
            </a:r>
            <a:endParaRPr lang="ru-RU" dirty="0"/>
          </a:p>
          <a:p>
            <a:r>
              <a:rPr lang="ru-RU" dirty="0" smtClean="0"/>
              <a:t>В качестве участников заседаний выступают желающие студенты любых курсов и направлений</a:t>
            </a:r>
          </a:p>
          <a:p>
            <a:r>
              <a:rPr lang="ru-RU" dirty="0" smtClean="0"/>
              <a:t>В среднем на заседании кружка присутствует 20-30 участников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459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работы кружка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Устоявшегося формата проведения заседаний кружка нет. Это связано с тем, что каждое заседание строится в зависимости от: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реподавателя, ответственного за проведения мероприятия</a:t>
            </a:r>
            <a:r>
              <a:rPr lang="en-US" dirty="0"/>
              <a:t>;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</a:t>
            </a:r>
            <a:r>
              <a:rPr lang="ru-RU" dirty="0" smtClean="0"/>
              <a:t>удитории, которая присутствует на заседании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конкретной заявленной темы кружка.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0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заседаний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Наиболее частыми форматами работы являются: публичные выступления спикеров, дискуссионный клуб, мастер-классы</a:t>
            </a:r>
          </a:p>
          <a:p>
            <a:r>
              <a:rPr lang="ru-RU" dirty="0" smtClean="0"/>
              <a:t>Среди необычных, но ставших уже традиционным формат «старший младшему». Это выездное мероприятие, которое проводится с целью адаптации и сплочения студентов первокурсников факультета клинической психологии и знакомство со старшими курсами своего факультета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0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YKeUiENTG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116632"/>
            <a:ext cx="424593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0JgbhZ0jl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5649645" cy="42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0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Мероприятия, которые были проведены в этом семестре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Утверждение дизайнов НИР студентов-психологов (сентябрь)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Введение в программу </a:t>
            </a:r>
            <a:r>
              <a:rPr lang="en-US" dirty="0" smtClean="0"/>
              <a:t>STATA (</a:t>
            </a:r>
            <a:r>
              <a:rPr lang="ru-RU" dirty="0" smtClean="0"/>
              <a:t>сентябрь)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«Старший младшему» (сентябрь)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 Международному </a:t>
            </a:r>
            <a:r>
              <a:rPr lang="ru-RU" dirty="0"/>
              <a:t>Дню психического здоровья – открытие музея «Влияние искусства на психическое здоровье</a:t>
            </a:r>
            <a:r>
              <a:rPr lang="ru-RU" dirty="0" smtClean="0"/>
              <a:t>» (октябрь)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Особенности вербального и невербального общения в деятельности </a:t>
            </a:r>
            <a:r>
              <a:rPr lang="ru-RU" dirty="0" smtClean="0"/>
              <a:t>врача (октябрь)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Дискуссия на тему Поиск смысла жизни</a:t>
            </a:r>
            <a:r>
              <a:rPr lang="ru-RU" dirty="0" smtClean="0"/>
              <a:t>» (октябрь)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25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hx59mV_5e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332656"/>
            <a:ext cx="5375243" cy="40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fHEZuReRg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67042"/>
            <a:ext cx="4720582" cy="35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67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615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Студенческий научный кружок «СОВа»</vt:lpstr>
      <vt:lpstr>Общая информация </vt:lpstr>
      <vt:lpstr>Общая информация</vt:lpstr>
      <vt:lpstr>Особенности работы кружка</vt:lpstr>
      <vt:lpstr>Особенности работы кружка</vt:lpstr>
      <vt:lpstr>Формат заседаний</vt:lpstr>
      <vt:lpstr>Презентация PowerPoint</vt:lpstr>
      <vt:lpstr>Мероприятия, которые были проведены в этом семестре</vt:lpstr>
      <vt:lpstr>Презентация PowerPoint</vt:lpstr>
      <vt:lpstr>Планы на будущее</vt:lpstr>
      <vt:lpstr>Планы на будущее</vt:lpstr>
      <vt:lpstr>Круг интересов </vt:lpstr>
      <vt:lpstr>Презентация PowerPoint</vt:lpstr>
      <vt:lpstr>Примеры тем НИР </vt:lpstr>
      <vt:lpstr>Примеры тем НИР </vt:lpstr>
      <vt:lpstr>Спасибо за внимание. Ждем на заседаниях нашего клуба.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2021-11-11T11:18:28Z</dcterms:created>
  <dcterms:modified xsi:type="dcterms:W3CDTF">2021-11-13T19:45:27Z</dcterms:modified>
</cp:coreProperties>
</file>