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63" r:id="rId4"/>
    <p:sldId id="290" r:id="rId5"/>
    <p:sldId id="291" r:id="rId6"/>
    <p:sldId id="292" r:id="rId7"/>
    <p:sldId id="293" r:id="rId8"/>
    <p:sldId id="282" r:id="rId9"/>
    <p:sldId id="265" r:id="rId10"/>
    <p:sldId id="296" r:id="rId11"/>
    <p:sldId id="267" r:id="rId12"/>
    <p:sldId id="268" r:id="rId13"/>
    <p:sldId id="277" r:id="rId14"/>
    <p:sldId id="269" r:id="rId15"/>
    <p:sldId id="274" r:id="rId16"/>
    <p:sldId id="273" r:id="rId17"/>
    <p:sldId id="286" r:id="rId18"/>
    <p:sldId id="298" r:id="rId19"/>
    <p:sldId id="270" r:id="rId20"/>
    <p:sldId id="271" r:id="rId21"/>
    <p:sldId id="295" r:id="rId22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>
      <p:cViewPr varScale="1">
        <p:scale>
          <a:sx n="109" d="100"/>
          <a:sy n="109" d="100"/>
        </p:scale>
        <p:origin x="18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term\ASMA1DATA\&#1055;&#1060;&#1054;\2018\&#1059;&#1095;&#1077;&#1085;&#1099;&#1081;%20&#1089;&#1086;&#1074;&#1077;&#1090;\&#1076;&#1083;&#1103;%20&#1091;&#1095;&#1077;&#1085;&#1086;&#1075;&#1086;%20&#1089;&#1086;&#1074;&#1077;&#1090;&#1072;%2019.12.18\&#1050;&#1086;&#1087;&#1080;&#1103;%20&#1088;&#1072;&#1089;&#1093;&#1086;&#1076;&#1099;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Лист5!$A$30</c:f>
              <c:strCache>
                <c:ptCount val="1"/>
                <c:pt idx="0">
                  <c:v>Бюджет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0"/>
                  <c:y val="-1.3888888888889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B9-43B9-9B52-D51BC3E50599}"/>
                </c:ext>
              </c:extLst>
            </c:dLbl>
            <c:dLbl>
              <c:idx val="5"/>
              <c:layout>
                <c:manualLayout>
                  <c:x val="0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B9-43B9-9B52-D51BC3E50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Лист5!$B$29:$I$29</c:f>
              <c:numCache>
                <c:formatCode>General</c:formatCode>
                <c:ptCount val="8"/>
                <c:pt idx="0">
                  <c:v>1988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Лист5!$B$30:$I$30</c:f>
              <c:numCache>
                <c:formatCode>General</c:formatCode>
                <c:ptCount val="8"/>
                <c:pt idx="0">
                  <c:v>450</c:v>
                </c:pt>
                <c:pt idx="1">
                  <c:v>380</c:v>
                </c:pt>
                <c:pt idx="2">
                  <c:v>362</c:v>
                </c:pt>
                <c:pt idx="3">
                  <c:v>395</c:v>
                </c:pt>
                <c:pt idx="4">
                  <c:v>372</c:v>
                </c:pt>
                <c:pt idx="5">
                  <c:v>368</c:v>
                </c:pt>
                <c:pt idx="6">
                  <c:v>388</c:v>
                </c:pt>
                <c:pt idx="7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B9-43B9-9B52-D51BC3E50599}"/>
            </c:ext>
          </c:extLst>
        </c:ser>
        <c:ser>
          <c:idx val="1"/>
          <c:order val="1"/>
          <c:tx>
            <c:strRef>
              <c:f>Лист5!$A$31</c:f>
              <c:strCache>
                <c:ptCount val="1"/>
                <c:pt idx="0">
                  <c:v>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2.9100603235780267E-3"/>
                  <c:y val="1.163235045260240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27</a:t>
                    </a:r>
                    <a:br>
                      <a:rPr lang="en-US" dirty="0" smtClean="0"/>
                    </a:br>
                    <a:r>
                      <a:rPr lang="en-US" dirty="0" smtClean="0"/>
                      <a:t>(33,42%)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B9-43B9-9B52-D51BC3E50599}"/>
                </c:ext>
              </c:extLst>
            </c:dLbl>
            <c:dLbl>
              <c:idx val="2"/>
              <c:layout>
                <c:manualLayout>
                  <c:x val="1.1148859056933261E-2"/>
                  <c:y val="-2.75521470520518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32</a:t>
                    </a:r>
                    <a:br>
                      <a:rPr lang="en-US" dirty="0" smtClean="0"/>
                    </a:br>
                    <a:r>
                      <a:rPr lang="en-US" dirty="0" smtClean="0"/>
                      <a:t>(36,46%)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1B9-43B9-9B52-D51BC3E50599}"/>
                </c:ext>
              </c:extLst>
            </c:dLbl>
            <c:dLbl>
              <c:idx val="3"/>
              <c:layout>
                <c:manualLayout>
                  <c:x val="1.3182483976249458E-2"/>
                  <c:y val="-1.992083462197916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71</a:t>
                    </a:r>
                    <a:br>
                      <a:rPr lang="en-US" dirty="0" smtClean="0"/>
                    </a:br>
                    <a:r>
                      <a:rPr lang="en-US" dirty="0" smtClean="0"/>
                      <a:t>(43,29%)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1B9-43B9-9B52-D51BC3E50599}"/>
                </c:ext>
              </c:extLst>
            </c:dLbl>
            <c:dLbl>
              <c:idx val="4"/>
              <c:layout>
                <c:manualLayout>
                  <c:x val="1.3851026895466054E-2"/>
                  <c:y val="-1.761584149626476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06</a:t>
                    </a:r>
                  </a:p>
                  <a:p>
                    <a:r>
                      <a:rPr lang="en-US" dirty="0" smtClean="0"/>
                      <a:t>(55,38%)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1B9-43B9-9B52-D51BC3E50599}"/>
                </c:ext>
              </c:extLst>
            </c:dLbl>
            <c:dLbl>
              <c:idx val="5"/>
              <c:layout>
                <c:manualLayout>
                  <c:x val="1.0883271518912349E-2"/>
                  <c:y val="-7.263156946525460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19</a:t>
                    </a:r>
                  </a:p>
                  <a:p>
                    <a:r>
                      <a:rPr lang="en-US" dirty="0" smtClean="0"/>
                      <a:t>(59,51%)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1B9-43B9-9B52-D51BC3E50599}"/>
                </c:ext>
              </c:extLst>
            </c:dLbl>
            <c:dLbl>
              <c:idx val="6"/>
              <c:layout>
                <c:manualLayout>
                  <c:x val="3.0321007198954211E-2"/>
                  <c:y val="-1.984314055195068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/>
                      <a:t>62</a:t>
                    </a:r>
                    <a:br>
                      <a:rPr lang="en-US" dirty="0" smtClean="0"/>
                    </a:br>
                    <a:r>
                      <a:rPr lang="en-US" dirty="0" smtClean="0"/>
                      <a:t>(67,53%)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1B9-43B9-9B52-D51BC3E50599}"/>
                </c:ext>
              </c:extLst>
            </c:dLbl>
            <c:dLbl>
              <c:idx val="7"/>
              <c:layout>
                <c:manualLayout>
                  <c:x val="5.1959428149133492E-2"/>
                  <c:y val="9.5334752595058522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249</a:t>
                    </a:r>
                  </a:p>
                  <a:p>
                    <a:r>
                      <a:rPr lang="en-US" smtClean="0"/>
                      <a:t>(59,29%)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1B9-43B9-9B52-D51BC3E50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Лист5!$B$29:$I$29</c:f>
              <c:numCache>
                <c:formatCode>General</c:formatCode>
                <c:ptCount val="8"/>
                <c:pt idx="0">
                  <c:v>1988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Лист5!$B$31:$I$31</c:f>
              <c:numCache>
                <c:formatCode>General</c:formatCode>
                <c:ptCount val="8"/>
                <c:pt idx="1">
                  <c:v>127</c:v>
                </c:pt>
                <c:pt idx="2">
                  <c:v>132</c:v>
                </c:pt>
                <c:pt idx="3">
                  <c:v>171</c:v>
                </c:pt>
                <c:pt idx="4">
                  <c:v>206</c:v>
                </c:pt>
                <c:pt idx="5">
                  <c:v>219</c:v>
                </c:pt>
                <c:pt idx="6">
                  <c:v>262</c:v>
                </c:pt>
                <c:pt idx="7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B9-43B9-9B52-D51BC3E50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27776"/>
        <c:axId val="86836352"/>
        <c:axId val="0"/>
      </c:bar3DChart>
      <c:catAx>
        <c:axId val="8722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836352"/>
        <c:crosses val="autoZero"/>
        <c:auto val="1"/>
        <c:lblAlgn val="ctr"/>
        <c:lblOffset val="100"/>
        <c:noMultiLvlLbl val="0"/>
      </c:catAx>
      <c:valAx>
        <c:axId val="86836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2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75056545983569"/>
          <c:y val="0.43287044682723308"/>
          <c:w val="0.1922941797889903"/>
          <c:h val="0.2302615326551268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70721308743473"/>
          <c:y val="0"/>
          <c:w val="0.87563757655293084"/>
          <c:h val="0.7455576594549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бюджетное обучение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3480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66B-495F-BB77-76749291C88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4355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66B-495F-BB77-76749291C885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FCF-4F6F-9E37-3DBF142845C4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CF-4F6F-9E37-3DBF142845C4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FCF-4F6F-9E37-3DBF142845C4}"/>
                </c:ext>
              </c:extLst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FCF-4F6F-9E37-3DBF142845C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3480</c:v>
                </c:pt>
                <c:pt idx="1">
                  <c:v>4355</c:v>
                </c:pt>
                <c:pt idx="2">
                  <c:v>5592</c:v>
                </c:pt>
                <c:pt idx="3">
                  <c:v>6272</c:v>
                </c:pt>
                <c:pt idx="4">
                  <c:v>5124</c:v>
                </c:pt>
                <c:pt idx="5">
                  <c:v>4076</c:v>
                </c:pt>
                <c:pt idx="6">
                  <c:v>5055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6B-495F-BB77-76749291C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729728"/>
        <c:axId val="96846208"/>
      </c:barChart>
      <c:catAx>
        <c:axId val="9672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46208"/>
        <c:crosses val="autoZero"/>
        <c:auto val="1"/>
        <c:lblAlgn val="ctr"/>
        <c:lblOffset val="100"/>
        <c:noMultiLvlLbl val="0"/>
      </c:catAx>
      <c:valAx>
        <c:axId val="968462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96729728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13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97685414015917E-3"/>
          <c:y val="1.6169858941435318E-3"/>
          <c:w val="0.91426836599975603"/>
          <c:h val="0.84552084131696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бюджетное обучение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826857621880561E-2"/>
                  <c:y val="2.5936660632478792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b="1" dirty="0" smtClean="0">
                        <a:solidFill>
                          <a:srgbClr val="002060"/>
                        </a:solidFill>
                      </a:rPr>
                      <a:t>248</a:t>
                    </a:r>
                    <a:r>
                      <a:rPr lang="ru-RU" sz="1200" b="1" baseline="0" dirty="0" smtClean="0">
                        <a:solidFill>
                          <a:srgbClr val="002060"/>
                        </a:solidFill>
                      </a:rPr>
                      <a:t> чел.</a:t>
                    </a:r>
                    <a:endParaRPr lang="ru-RU" sz="1200" b="1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35F-4E33-A6BD-D81588BDD700}"/>
                </c:ext>
              </c:extLst>
            </c:dLbl>
            <c:dLbl>
              <c:idx val="1"/>
              <c:layout>
                <c:manualLayout>
                  <c:x val="1.6033572027350541E-2"/>
                  <c:y val="5.187332126495749E-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b="1" dirty="0" smtClean="0">
                        <a:solidFill>
                          <a:srgbClr val="002060"/>
                        </a:solidFill>
                      </a:rPr>
                      <a:t>290 чел.</a:t>
                    </a:r>
                    <a:endParaRPr lang="ru-RU" sz="1200" b="1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5F-4E33-A6BD-D81588BDD700}"/>
                </c:ext>
              </c:extLst>
            </c:dLbl>
            <c:dLbl>
              <c:idx val="2"/>
              <c:layout>
                <c:manualLayout>
                  <c:x val="2.5653715243761012E-2"/>
                  <c:y val="-1.556199637948732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dirty="0" smtClean="0">
                        <a:solidFill>
                          <a:srgbClr val="002060"/>
                        </a:solidFill>
                      </a:rPr>
                      <a:t>304 чел.</a:t>
                    </a:r>
                    <a:endParaRPr lang="ru-RU" sz="120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35F-4E33-A6BD-D81588BDD700}"/>
                </c:ext>
              </c:extLst>
            </c:dLbl>
            <c:dLbl>
              <c:idx val="3"/>
              <c:layout>
                <c:manualLayout>
                  <c:x val="9.6201432164103248E-3"/>
                  <c:y val="-2.0749328505982996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dirty="0" smtClean="0">
                        <a:solidFill>
                          <a:srgbClr val="002060"/>
                        </a:solidFill>
                      </a:rPr>
                      <a:t>3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88 чел.</a:t>
                    </a:r>
                    <a:endParaRPr lang="ru-RU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35F-4E33-A6BD-D81588BDD700}"/>
                </c:ext>
              </c:extLst>
            </c:dLbl>
            <c:dLbl>
              <c:idx val="4"/>
              <c:layout>
                <c:manualLayout>
                  <c:x val="3.2067144054701235E-3"/>
                  <c:y val="3.3198925609573475E-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dirty="0" smtClean="0">
                        <a:solidFill>
                          <a:srgbClr val="002060"/>
                        </a:solidFill>
                      </a:rPr>
                      <a:t>575 чел.</a:t>
                    </a:r>
                    <a:endParaRPr lang="ru-RU" sz="120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35F-4E33-A6BD-D81588BDD700}"/>
                </c:ext>
              </c:extLst>
            </c:dLbl>
            <c:dLbl>
              <c:idx val="5"/>
              <c:layout>
                <c:manualLayout>
                  <c:x val="1.1208350587308599E-3"/>
                  <c:y val="1.556199637948732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dirty="0" smtClean="0"/>
                      <a:t>795 чел.</a:t>
                    </a:r>
                    <a:endParaRPr lang="ru-RU" sz="1200" dirty="0"/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35F-4E33-A6BD-D81588BDD700}"/>
                </c:ext>
              </c:extLst>
            </c:dLbl>
            <c:dLbl>
              <c:idx val="6"/>
              <c:layout>
                <c:manualLayout>
                  <c:x val="-6.413428810940243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984 чел.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35F-4E33-A6BD-D81588BDD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248</c:v>
                </c:pt>
                <c:pt idx="1">
                  <c:v>290</c:v>
                </c:pt>
                <c:pt idx="2">
                  <c:v>304</c:v>
                </c:pt>
                <c:pt idx="3">
                  <c:v>388</c:v>
                </c:pt>
                <c:pt idx="4">
                  <c:v>575</c:v>
                </c:pt>
                <c:pt idx="5">
                  <c:v>795</c:v>
                </c:pt>
                <c:pt idx="6">
                  <c:v>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35F-4E33-A6BD-D81588BDD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484800"/>
        <c:axId val="97486336"/>
      </c:barChart>
      <c:catAx>
        <c:axId val="9748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486336"/>
        <c:crosses val="autoZero"/>
        <c:auto val="1"/>
        <c:lblAlgn val="ctr"/>
        <c:lblOffset val="100"/>
        <c:noMultiLvlLbl val="0"/>
      </c:catAx>
      <c:valAx>
        <c:axId val="974863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97484800"/>
        <c:crosses val="autoZero"/>
        <c:crossBetween val="between"/>
      </c:valAx>
      <c:spPr>
        <a:noFill/>
        <a:ln w="25400">
          <a:noFill/>
        </a:ln>
        <a:effectLst>
          <a:innerShdw blurRad="114300">
            <a:prstClr val="black"/>
          </a:innerShdw>
        </a:effectLst>
      </c:spPr>
    </c:plotArea>
    <c:plotVisOnly val="1"/>
    <c:dispBlanksAs val="gap"/>
    <c:showDLblsOverMax val="0"/>
  </c:chart>
  <c:txPr>
    <a:bodyPr/>
    <a:lstStyle/>
    <a:p>
      <a:pPr>
        <a:defRPr sz="1139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'структура доходов'!$A$5</c:f>
              <c:strCache>
                <c:ptCount val="1"/>
                <c:pt idx="0">
                  <c:v>аренда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'структура доходов'!$B$4:$H$4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'структура доходов'!$B$5:$H$5</c:f>
              <c:numCache>
                <c:formatCode>0.00</c:formatCode>
                <c:ptCount val="5"/>
                <c:pt idx="0" formatCode="General">
                  <c:v>3.6</c:v>
                </c:pt>
                <c:pt idx="1">
                  <c:v>3.6359999999999997</c:v>
                </c:pt>
                <c:pt idx="2">
                  <c:v>3.6723600000000003</c:v>
                </c:pt>
                <c:pt idx="3">
                  <c:v>3.7090836000000005</c:v>
                </c:pt>
                <c:pt idx="4">
                  <c:v>3.7461744360000004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8-4884-A7D5-65BFBEBF7DBB}"/>
            </c:ext>
          </c:extLst>
        </c:ser>
        <c:ser>
          <c:idx val="1"/>
          <c:order val="1"/>
          <c:tx>
            <c:strRef>
              <c:f>'структура доходов'!$A$6</c:f>
              <c:strCache>
                <c:ptCount val="1"/>
                <c:pt idx="0">
                  <c:v>образовательные услуги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357,51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C78-4884-A7D5-65BFBEBF7D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'структура доходов'!$B$4:$H$4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'структура доходов'!$B$6:$H$6</c:f>
              <c:numCache>
                <c:formatCode>0.00</c:formatCode>
                <c:ptCount val="5"/>
                <c:pt idx="0" formatCode="General">
                  <c:v>305.60000000000002</c:v>
                </c:pt>
                <c:pt idx="1">
                  <c:v>317.82400000000001</c:v>
                </c:pt>
                <c:pt idx="2">
                  <c:v>330.53695999999843</c:v>
                </c:pt>
                <c:pt idx="3">
                  <c:v>343.75843839999999</c:v>
                </c:pt>
                <c:pt idx="4">
                  <c:v>357.50877593599898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78-4884-A7D5-65BFBEBF7DBB}"/>
            </c:ext>
          </c:extLst>
        </c:ser>
        <c:ser>
          <c:idx val="2"/>
          <c:order val="2"/>
          <c:tx>
            <c:strRef>
              <c:f>'структура доходов'!$A$7</c:f>
              <c:strCache>
                <c:ptCount val="1"/>
                <c:pt idx="0">
                  <c:v>наука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3"/>
              <c:layout>
                <c:manualLayout>
                  <c:x val="1.3566868638527522E-2"/>
                  <c:y val="2.1876696735928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78-4884-A7D5-65BFBEBF7DB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18,40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C78-4884-A7D5-65BFBEBF7D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'структура доходов'!$B$4:$H$4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'структура доходов'!$B$7:$H$7</c:f>
              <c:numCache>
                <c:formatCode>0.00</c:formatCode>
                <c:ptCount val="5"/>
                <c:pt idx="0" formatCode="0.0">
                  <c:v>12.1</c:v>
                </c:pt>
                <c:pt idx="1">
                  <c:v>13.584</c:v>
                </c:pt>
                <c:pt idx="2">
                  <c:v>15.127359999999999</c:v>
                </c:pt>
                <c:pt idx="3">
                  <c:v>16.732454400000005</c:v>
                </c:pt>
                <c:pt idx="4">
                  <c:v>18.401752575999904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78-4884-A7D5-65BFBEBF7DBB}"/>
            </c:ext>
          </c:extLst>
        </c:ser>
        <c:ser>
          <c:idx val="3"/>
          <c:order val="3"/>
          <c:tx>
            <c:strRef>
              <c:f>'структура доходов'!$A$8</c:f>
              <c:strCache>
                <c:ptCount val="1"/>
                <c:pt idx="0">
                  <c:v>прочие доходы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74,17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C78-4884-A7D5-65BFBEBF7D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'структура доходов'!$B$4:$H$4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'структура доходов'!$B$8:$H$8</c:f>
              <c:numCache>
                <c:formatCode>0.00</c:formatCode>
                <c:ptCount val="5"/>
                <c:pt idx="0" formatCode="General">
                  <c:v>63.4</c:v>
                </c:pt>
                <c:pt idx="1">
                  <c:v>65.935999999999993</c:v>
                </c:pt>
                <c:pt idx="2">
                  <c:v>68.573439999999948</c:v>
                </c:pt>
                <c:pt idx="3">
                  <c:v>71.31637759999964</c:v>
                </c:pt>
                <c:pt idx="4">
                  <c:v>74.169032703999576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78-4884-A7D5-65BFBEBF7DBB}"/>
            </c:ext>
          </c:extLst>
        </c:ser>
        <c:ser>
          <c:idx val="4"/>
          <c:order val="4"/>
          <c:tx>
            <c:strRef>
              <c:f>'структура доходов'!$A$9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66FFFF"/>
            </a:solidFill>
          </c:spPr>
          <c:invertIfNegative val="0"/>
          <c:dLbls>
            <c:dLbl>
              <c:idx val="0"/>
              <c:layout>
                <c:manualLayout>
                  <c:x val="1.1957240155990218E-2"/>
                  <c:y val="2.5195613185837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C78-4884-A7D5-65BFBEBF7DBB}"/>
                </c:ext>
              </c:extLst>
            </c:dLbl>
            <c:dLbl>
              <c:idx val="1"/>
              <c:layout>
                <c:manualLayout>
                  <c:x val="1.9430515253484149E-2"/>
                  <c:y val="-5.03912263716721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C78-4884-A7D5-65BFBEBF7DBB}"/>
                </c:ext>
              </c:extLst>
            </c:dLbl>
            <c:dLbl>
              <c:idx val="2"/>
              <c:layout>
                <c:manualLayout>
                  <c:x val="1.3451895175488981E-2"/>
                  <c:y val="-2.51956131858365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C78-4884-A7D5-65BFBEBF7DBB}"/>
                </c:ext>
              </c:extLst>
            </c:dLbl>
            <c:dLbl>
              <c:idx val="3"/>
              <c:layout>
                <c:manualLayout>
                  <c:x val="1.64412052144866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C78-4884-A7D5-65BFBEBF7DBB}"/>
                </c:ext>
              </c:extLst>
            </c:dLbl>
            <c:dLbl>
              <c:idx val="4"/>
              <c:layout>
                <c:manualLayout>
                  <c:x val="1.7935860233985516E-2"/>
                  <c:y val="-1.007824527433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3C78-4884-A7D5-65BFBEBF7D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'структура доходов'!$B$4:$H$4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'структура доходов'!$B$9:$H$9</c:f>
              <c:numCache>
                <c:formatCode>0.00</c:formatCode>
                <c:ptCount val="5"/>
                <c:pt idx="0" formatCode="0.0">
                  <c:v>11</c:v>
                </c:pt>
                <c:pt idx="1">
                  <c:v>12.44</c:v>
                </c:pt>
                <c:pt idx="2">
                  <c:v>13.9376</c:v>
                </c:pt>
                <c:pt idx="3">
                  <c:v>15.495104000000024</c:v>
                </c:pt>
                <c:pt idx="4">
                  <c:v>17.114908160000155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C78-4884-A7D5-65BFBEBF7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7341696"/>
        <c:axId val="67359872"/>
        <c:axId val="0"/>
      </c:bar3DChart>
      <c:catAx>
        <c:axId val="6734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7359872"/>
        <c:crosses val="autoZero"/>
        <c:auto val="1"/>
        <c:lblAlgn val="ctr"/>
        <c:lblOffset val="100"/>
        <c:noMultiLvlLbl val="0"/>
      </c:catAx>
      <c:valAx>
        <c:axId val="6735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7341696"/>
        <c:crosses val="autoZero"/>
        <c:crossBetween val="between"/>
        <c:majorUnit val="25"/>
      </c:valAx>
    </c:plotArea>
    <c:legend>
      <c:legendPos val="b"/>
      <c:layout/>
      <c:overlay val="0"/>
      <c:txPr>
        <a:bodyPr/>
        <a:lstStyle/>
        <a:p>
          <a:pPr rtl="0"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6A804-8AC3-4899-B410-722E49A909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0C805F-7CC3-44D2-8AE4-019FD722047E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pPr algn="ctr" rtl="0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Обучение специалистов в</a:t>
          </a:r>
        </a:p>
        <a:p>
          <a:pPr algn="ctr" rtl="0"/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системе ДПО 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9E900C-C213-433A-9BB5-30BDFA66B09A}" type="parTrans" cxnId="{7E13CE0E-93AC-4F6F-999C-420BAEEB413B}">
      <dgm:prSet/>
      <dgm:spPr/>
      <dgm:t>
        <a:bodyPr/>
        <a:lstStyle/>
        <a:p>
          <a:endParaRPr lang="ru-RU"/>
        </a:p>
      </dgm:t>
    </dgm:pt>
    <dgm:pt modelId="{51255176-3717-421C-8CDC-3FA2590E79AF}" type="sibTrans" cxnId="{7E13CE0E-93AC-4F6F-999C-420BAEEB413B}">
      <dgm:prSet/>
      <dgm:spPr/>
      <dgm:t>
        <a:bodyPr/>
        <a:lstStyle/>
        <a:p>
          <a:endParaRPr lang="ru-RU"/>
        </a:p>
      </dgm:t>
    </dgm:pt>
    <dgm:pt modelId="{72427129-4C58-45D5-9464-7380520E850D}" type="pres">
      <dgm:prSet presAssocID="{7DD6A804-8AC3-4899-B410-722E49A909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0A1A31-23FF-4006-B3F5-03128081CCCE}" type="pres">
      <dgm:prSet presAssocID="{E40C805F-7CC3-44D2-8AE4-019FD722047E}" presName="parentText" presStyleLbl="node1" presStyleIdx="0" presStyleCnt="1" custLinFactNeighborX="4217" custLinFactNeighborY="152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5126-6678-401A-ADF2-7B8BEC7251E1}" type="presOf" srcId="{7DD6A804-8AC3-4899-B410-722E49A90985}" destId="{72427129-4C58-45D5-9464-7380520E850D}" srcOrd="0" destOrd="0" presId="urn:microsoft.com/office/officeart/2005/8/layout/vList2"/>
    <dgm:cxn modelId="{7E13CE0E-93AC-4F6F-999C-420BAEEB413B}" srcId="{7DD6A804-8AC3-4899-B410-722E49A90985}" destId="{E40C805F-7CC3-44D2-8AE4-019FD722047E}" srcOrd="0" destOrd="0" parTransId="{D99E900C-C213-433A-9BB5-30BDFA66B09A}" sibTransId="{51255176-3717-421C-8CDC-3FA2590E79AF}"/>
    <dgm:cxn modelId="{034CC3DE-B81A-4CD4-8C35-C3DAA86EFE75}" type="presOf" srcId="{E40C805F-7CC3-44D2-8AE4-019FD722047E}" destId="{FC0A1A31-23FF-4006-B3F5-03128081CCCE}" srcOrd="0" destOrd="0" presId="urn:microsoft.com/office/officeart/2005/8/layout/vList2"/>
    <dgm:cxn modelId="{41246D75-F3F0-4F18-A26F-489D69FF9A66}" type="presParOf" srcId="{72427129-4C58-45D5-9464-7380520E850D}" destId="{FC0A1A31-23FF-4006-B3F5-03128081CCCE}" srcOrd="0" destOrd="0" presId="urn:microsoft.com/office/officeart/2005/8/layout/vList2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A1A31-23FF-4006-B3F5-03128081CCCE}">
      <dsp:nvSpPr>
        <dsp:cNvPr id="0" name=""/>
        <dsp:cNvSpPr/>
      </dsp:nvSpPr>
      <dsp:spPr>
        <a:xfrm>
          <a:off x="0" y="107"/>
          <a:ext cx="2714505" cy="431940"/>
        </a:xfrm>
        <a:prstGeom prst="roundRect">
          <a:avLst/>
        </a:prstGeom>
        <a:solidFill>
          <a:schemeClr val="bg1">
            <a:lumMod val="85000"/>
          </a:schemeClr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Обучение специалистов в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системе ДПО 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086" y="21193"/>
        <a:ext cx="2672333" cy="389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17227-8E8F-40AE-B4F3-AF5633EB6782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30290-9158-4F68-BA81-7FAE2A591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4750-17C9-4FB0-A6A5-063E2C144B9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4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507D13-657C-4B80-AD01-92F4A6F5494F}" type="slidenum">
              <a:rPr lang="ru-RU"/>
              <a:pPr/>
              <a:t>4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30625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Информационное взаимодействие между университетами, министерствами (комитетами, департаментами) здравоохранения в регионах, территориальными органами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Росздравнадзора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территориальными фондами обязательного медицинского страхования осуществляется сегодня через проектные офисы, созданные на базах образовательных организаций</a:t>
            </a:r>
          </a:p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sz="1200" b="1" dirty="0" smtClean="0"/>
              <a:t>Задачами проектного офиса в сфере решения кадровых проблем являются</a:t>
            </a:r>
          </a:p>
          <a:p>
            <a:endParaRPr lang="ru-RU" sz="1200" dirty="0" smtClean="0"/>
          </a:p>
          <a:p>
            <a:pPr lvl="0">
              <a:buFont typeface="Wingdings" pitchFamily="2" charset="2"/>
              <a:buChar char="Ø"/>
            </a:pPr>
            <a:r>
              <a:rPr lang="ru-RU" sz="1200" dirty="0" smtClean="0"/>
              <a:t>  Провести анализ процесса адаптации молодых специалистов, в т.ч. пришедших в первичное звено здравоохранения после процедуры аккредитации (социологическое исследование, выявление проблем)</a:t>
            </a:r>
          </a:p>
          <a:p>
            <a:pPr lvl="0">
              <a:buFont typeface="Wingdings" pitchFamily="2" charset="2"/>
              <a:buChar char="Ø"/>
            </a:pPr>
            <a:r>
              <a:rPr lang="ru-RU" sz="1200" dirty="0" smtClean="0"/>
              <a:t>  Совместно с представителями практического здравоохранения проанализировать эффективность программы «Земский доктор» на территории Арктических территорий</a:t>
            </a:r>
          </a:p>
          <a:p>
            <a:pPr lvl="0">
              <a:buFont typeface="Wingdings" pitchFamily="2" charset="2"/>
              <a:buChar char="Ø"/>
            </a:pPr>
            <a:r>
              <a:rPr lang="ru-RU" sz="1200" dirty="0" smtClean="0"/>
              <a:t>  Совместно с региональными органами управления здравоохранением субъектов РФ разработать и внедрить проекты по поддержке молодых специалистов с использованием возможностей </a:t>
            </a:r>
            <a:r>
              <a:rPr lang="ru-RU" sz="1200" dirty="0" err="1" smtClean="0"/>
              <a:t>телемедицины</a:t>
            </a:r>
            <a:r>
              <a:rPr lang="ru-RU" sz="1200" dirty="0" smtClean="0"/>
              <a:t> и социальных сетей (</a:t>
            </a:r>
            <a:r>
              <a:rPr lang="ru-RU" sz="1200" dirty="0" err="1" smtClean="0"/>
              <a:t>тьюторство</a:t>
            </a:r>
            <a:r>
              <a:rPr lang="ru-RU" sz="1200" dirty="0" smtClean="0"/>
              <a:t> и т.п.)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99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chart" Target="../charts/chart3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44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1"/>
          <p:cNvSpPr/>
          <p:nvPr/>
        </p:nvSpPr>
        <p:spPr>
          <a:xfrm>
            <a:off x="0" y="1"/>
            <a:ext cx="4788024" cy="5589240"/>
          </a:xfrm>
          <a:custGeom>
            <a:avLst/>
            <a:gdLst/>
            <a:ahLst/>
            <a:cxnLst/>
            <a:rect l="l" t="t" r="r" b="b"/>
            <a:pathLst>
              <a:path w="6050783" h="6493698">
                <a:moveTo>
                  <a:pt x="0" y="0"/>
                </a:moveTo>
                <a:lnTo>
                  <a:pt x="6050783" y="0"/>
                </a:lnTo>
                <a:lnTo>
                  <a:pt x="0" y="6493698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3707904" cy="4149080"/>
          </a:xfrm>
          <a:custGeom>
            <a:avLst/>
            <a:gdLst/>
            <a:ahLst/>
            <a:cxnLst/>
            <a:rect l="l" t="t" r="r" b="b"/>
            <a:pathLst>
              <a:path w="4519235" h="4850042">
                <a:moveTo>
                  <a:pt x="0" y="0"/>
                </a:moveTo>
                <a:lnTo>
                  <a:pt x="4519235" y="0"/>
                </a:lnTo>
                <a:lnTo>
                  <a:pt x="0" y="485004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936104" cy="93610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627784" y="1916832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СТРАТЕГИЧЕСКОГО РАЗВИТИЯ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СЕВЕРНОГО ГОСУДАРСТВЕННОГО МЕДИЦИНСКОГО УНИВЕРСИТЕТА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2019-2024 гг.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4365104"/>
            <a:ext cx="511256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ПРОГРАММА 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кандидата на должность ректора 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</a:rPr>
              <a:t>федерального государственного бюджетного образовательного учреждения высшего образования  </a:t>
            </a:r>
            <a:r>
              <a:rPr lang="ru-RU" b="1" dirty="0" smtClean="0">
                <a:latin typeface="Times New Roman" pitchFamily="18" charset="0"/>
              </a:rPr>
              <a:t>«Северный государственный медицинский университет» 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</a:rPr>
              <a:t>Министерства здравоохранения Российской Федерации</a:t>
            </a:r>
            <a:r>
              <a:rPr lang="ru-RU" b="1" dirty="0" smtClean="0">
                <a:latin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д. м. н., профессора 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Горбатовой Любови Николаевны</a:t>
            </a:r>
            <a:r>
              <a:rPr lang="ru-RU" b="1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130832"/>
            <a:ext cx="7931224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научно-исследовательской и инновационной деятельности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821" y="796356"/>
            <a:ext cx="6879094" cy="419191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СГМУ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разработке и реализации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международных, федеральных, региональных программ научных исследований, грантов, хоздоговорных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промышленными предприятиями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арктического региона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Освоение биоресурсов арктического региона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внутривузовского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фонда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поддержки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наиболее перспективных научных исследований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Сотрудничество с ведущими научно-исследовательскими центрами и академическими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структурами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Арктические исследования в составе научно-образовательного центра «Российская Арктика: новые материалы, технологии и методы исследования»       (НОЦ «Арктика»)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648072" cy="64807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689" y="4941308"/>
            <a:ext cx="119552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Илья\Desktop\Фото\20160406_120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9371" y="5000801"/>
            <a:ext cx="1275312" cy="1728192"/>
          </a:xfrm>
          <a:prstGeom prst="rect">
            <a:avLst/>
          </a:prstGeom>
          <a:noFill/>
        </p:spPr>
      </p:pic>
      <p:pic>
        <p:nvPicPr>
          <p:cNvPr id="7" name="Picture 2" descr="C:\Users\Илья\Desktop\Фото\20160406_120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703" y="4973417"/>
            <a:ext cx="1246480" cy="1755576"/>
          </a:xfrm>
          <a:prstGeom prst="rect">
            <a:avLst/>
          </a:prstGeom>
          <a:noFill/>
        </p:spPr>
      </p:pic>
      <p:pic>
        <p:nvPicPr>
          <p:cNvPr id="8" name="Picture 3" descr="C:\Users\Илья\Downloads\DSC08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3138" y="4967904"/>
            <a:ext cx="1296848" cy="1728326"/>
          </a:xfrm>
          <a:prstGeom prst="rect">
            <a:avLst/>
          </a:prstGeom>
          <a:noFill/>
        </p:spPr>
      </p:pic>
      <p:pic>
        <p:nvPicPr>
          <p:cNvPr id="9" name="Picture 2" descr="G:\ФТК\1 dg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21" y="4725143"/>
            <a:ext cx="1446958" cy="214650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922915" y="1489523"/>
            <a:ext cx="2160240" cy="43088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Арктивит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(сбалансированный витаминно-минеральный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хвойный экстракт)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Ламидин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(гель для наружного применения)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Арктик-Дент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(гель дентальный)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Помада губная с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альгинатом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натрия</a:t>
            </a: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биотехнологически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модифицированным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Фитоморозко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фригопротективное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средство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4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медицинской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48764"/>
            <a:ext cx="648072" cy="6480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21829" y="626758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Стратегический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955925" lvl="2" indent="-2955925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проект №7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6761" y="626758"/>
            <a:ext cx="6840760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955925" lvl="2" indent="-2955925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Научно-образовательного медицинского центра</a:t>
            </a:r>
          </a:p>
          <a:p>
            <a:pPr marL="2955925" lvl="2" indent="-2955925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СГМУ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4175" y="1184331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8192" y="949923"/>
            <a:ext cx="8640960" cy="4680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Активное участие в реализации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национальных проектов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«Здравоохранение» и «Демография»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Сотрудничество с медицинскими организациями в рамках </a:t>
            </a: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Клинического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 к</a:t>
            </a: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оординационного совета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Развитие </a:t>
            </a: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Университетского медицинского центра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Создание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студенческой поликлиники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Обеспечение участия профессорско-преподавательского состава в консультативной и лечебно-профилактической работе</a:t>
            </a:r>
            <a:endParaRPr kumimoji="0" lang="ru-RU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Использование материально-технического и кадрового потенциала клинических баз для совместной научно-исследовательской, образовательной и лечебной деятельности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университета совместно с медицинскими организациями в экспорте медицинских услуг</a:t>
            </a:r>
          </a:p>
        </p:txBody>
      </p:sp>
      <p:pic>
        <p:nvPicPr>
          <p:cNvPr id="8" name="Picture 2" descr="R:\Пресс-служба\ДЛЯ ГАРЦЕВОЙ\IMG_2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190205"/>
            <a:ext cx="2079976" cy="1386651"/>
          </a:xfrm>
          <a:prstGeom prst="rect">
            <a:avLst/>
          </a:prstGeom>
          <a:noFill/>
        </p:spPr>
      </p:pic>
      <p:pic>
        <p:nvPicPr>
          <p:cNvPr id="9" name="Picture 4" descr="https://webattach.mail.yandex.net/message_part_real/DSC_0064.JPG?sid=67wQ6Hcc0wl5XzJNW8gmCiyPb6QV%2FpbNPUYiQZ7pFipMpU9UGa94AW7A6dOrqaONe64dgvVoDe3z6gqIouernY76YmagMaeto5DQt90axg2XgFif9kSL1Um9HHRZ%2A4YJ&amp;_uid=38548576&amp;exif_rotate=y&amp;hid=1.4&amp;ids=162692536538763967&amp;name=DSC_0064.JPG&amp;no_disposition=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190205"/>
            <a:ext cx="1896486" cy="1369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информационно-коммуникационного пространства СГМУ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648072" cy="648072"/>
          </a:xfrm>
          <a:prstGeom prst="rect">
            <a:avLst/>
          </a:prstGeom>
          <a:noFill/>
        </p:spPr>
      </p:pic>
      <p:sp useBgFill="1">
        <p:nvSpPr>
          <p:cNvPr id="4" name="Прямоугольник 3"/>
          <p:cNvSpPr/>
          <p:nvPr/>
        </p:nvSpPr>
        <p:spPr>
          <a:xfrm>
            <a:off x="251520" y="1124744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8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844824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59224" y="1268760"/>
            <a:ext cx="6805264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955925" lvl="2" indent="-2955925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электронной информационно-образовательной </a:t>
            </a:r>
          </a:p>
          <a:p>
            <a:pPr marL="2955925" lvl="2" indent="-2955925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вуза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6024" y="1915091"/>
            <a:ext cx="8748464" cy="5015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Создание Института информационных технологий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Развитие материально-технической базы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Управление затратами на информационные технологии</a:t>
            </a: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системы управления знаниями, объединяющей собственные и международные базы данных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системы независимой оценки знаний обучающихся и аттестации преподавателей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Переход на электронный документооборот во всех сферах деятельности университета 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Учет персональных достижений обучающихся и преподавателей в личном кабинете,  системах отчетности и эффективного контракта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Доступность информационно-технологической инфраструктуры, информационных систем и ресурсов при соблюдении необходимого и достаточного уровня безопасности и конфиденциальности информации 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32961" y="2676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кадрового потенциала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648072" cy="648072"/>
          </a:xfrm>
          <a:prstGeom prst="rect">
            <a:avLst/>
          </a:prstGeom>
          <a:noFill/>
        </p:spPr>
      </p:pic>
      <p:sp useBgFill="1">
        <p:nvSpPr>
          <p:cNvPr id="5" name="Прямоугольник 4"/>
          <p:cNvSpPr/>
          <p:nvPr/>
        </p:nvSpPr>
        <p:spPr>
          <a:xfrm>
            <a:off x="17748" y="1091352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9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0" y="1755553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41717" y="1226159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непрерывной подготовки кадрового резерва             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198537"/>
            <a:ext cx="84969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и реализация образовательных программ подготовки кадрового резерва </a:t>
            </a:r>
          </a:p>
          <a:p>
            <a:pPr algn="just">
              <a:spcBef>
                <a:spcPct val="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условий для непрерывного профессионального развития сотрудников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системы социального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лифтинга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студентов и молодых ученых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Материальное стимулирование молодых ученых через фонд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поддержки СГМУ и персональных стипендий</a:t>
            </a:r>
          </a:p>
          <a:p>
            <a:pPr algn="just">
              <a:spcBef>
                <a:spcPct val="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и реализация программы поддержки талантливой молодежи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59632" y="1484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3972" y="1195408"/>
            <a:ext cx="6696744" cy="430835"/>
          </a:xfrm>
          <a:prstGeom prst="rect">
            <a:avLst/>
          </a:prstGeom>
          <a:solidFill>
            <a:schemeClr val="bg1">
              <a:alpha val="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48072" cy="64807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3870" y="1628800"/>
            <a:ext cx="8598024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Развитие финансово-хозяйственных механизмов, обеспечивающих повышение самостоятельности, заинтересованности и ответственности за конечные результаты деятельности подразделений университета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Обеспечение повышения заработной платы сотрудникам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в соответствии с показателями, определенными в Указе Президента РФ, а также с учетом коэффициента инфляции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Стимулирование труда сотрудников путем совершенствования системы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эффективного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контракта</a:t>
            </a:r>
            <a:endParaRPr lang="ru-RU" sz="20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Развитие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 среднесрочного финансово-экономического прогнозирования для своевременного принятия решений о перераспределении ресурсов на более перспективные направления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Разработка инвестиционных проектов на основе государственно-частного партнерства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Привлечение средств отечественных и международных фондов для финансирования научно-исследовательских и социальных проектов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165222" y="612938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10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0" y="1237917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09438" y="462842"/>
            <a:ext cx="6812114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55600" lvl="2" indent="-35560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социально-экономической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2"/>
          <p:cNvSpPr/>
          <p:nvPr/>
        </p:nvSpPr>
        <p:spPr>
          <a:xfrm>
            <a:off x="0" y="1124744"/>
            <a:ext cx="9144000" cy="72007"/>
          </a:xfrm>
          <a:custGeom>
            <a:avLst/>
            <a:gdLst/>
            <a:ahLst/>
            <a:cxnLst/>
            <a:rect l="l" t="t" r="r" b="b"/>
            <a:pathLst>
              <a:path w="3564000" h="108001">
                <a:moveTo>
                  <a:pt x="0" y="0"/>
                </a:moveTo>
                <a:lnTo>
                  <a:pt x="3564000" y="0"/>
                </a:lnTo>
                <a:lnTo>
                  <a:pt x="3564000" y="108001"/>
                </a:lnTo>
                <a:lnTo>
                  <a:pt x="0" y="108001"/>
                </a:lnTo>
                <a:close/>
              </a:path>
            </a:pathLst>
          </a:custGeom>
          <a:solidFill>
            <a:srgbClr val="0B88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576064" cy="5760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Планируемые доходы университета (ПДД и ОМС)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2020-2024 гг., млн.руб.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51520" y="1412776"/>
          <a:ext cx="864096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48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22"/>
          <p:cNvSpPr/>
          <p:nvPr/>
        </p:nvSpPr>
        <p:spPr>
          <a:xfrm>
            <a:off x="107504" y="980728"/>
            <a:ext cx="9144000" cy="72007"/>
          </a:xfrm>
          <a:custGeom>
            <a:avLst/>
            <a:gdLst/>
            <a:ahLst/>
            <a:cxnLst/>
            <a:rect l="l" t="t" r="r" b="b"/>
            <a:pathLst>
              <a:path w="3564000" h="108001">
                <a:moveTo>
                  <a:pt x="0" y="0"/>
                </a:moveTo>
                <a:lnTo>
                  <a:pt x="3564000" y="0"/>
                </a:lnTo>
                <a:lnTo>
                  <a:pt x="3564000" y="108001"/>
                </a:lnTo>
                <a:lnTo>
                  <a:pt x="0" y="108001"/>
                </a:lnTo>
                <a:close/>
              </a:path>
            </a:pathLst>
          </a:custGeom>
          <a:solidFill>
            <a:srgbClr val="0B88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576064" cy="5760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8864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Планируемая средняя заработная плата по категориям персонала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2020-2024 гг.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124744"/>
          <a:ext cx="8640961" cy="5544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6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29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3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23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32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32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03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атегория 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персонала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5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ЗП по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Арх. обл.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42 642</a:t>
                      </a:r>
                      <a:endParaRPr lang="ru-RU" sz="1400" b="1" i="1" u="none" strike="noStrike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45 456</a:t>
                      </a:r>
                      <a:endParaRPr lang="ru-RU" sz="1400" b="1" i="1" u="none" strike="noStrike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47 138</a:t>
                      </a:r>
                      <a:endParaRPr lang="ru-RU" sz="1400" b="1" i="1" u="none" strike="noStrike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48 882</a:t>
                      </a:r>
                      <a:endParaRPr lang="ru-RU" sz="1400" b="1" i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50 691</a:t>
                      </a:r>
                      <a:endParaRPr lang="ru-RU" sz="1400" b="1" i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5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ЗП работников СГМУ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57 140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60 911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63 165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65 502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67 926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ППС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85 284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90 912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94 276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97 764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101 382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552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 </a:t>
                      </a:r>
                      <a:r>
                        <a:rPr lang="ru-RU" sz="1200" b="1" i="0" u="none" strike="noStrike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ОСПО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46 906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50 002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51 852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53 770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55 760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977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Научные</a:t>
                      </a: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сотрудники</a:t>
                      </a:r>
                      <a:endParaRPr lang="ru-RU" sz="1100" b="1" i="0" u="none" strike="noStrike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85 284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90 912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94 276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97 764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101 382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Врачи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85 284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90 912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94 276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97 764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101 382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1340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Средний мед. персонал</a:t>
                      </a:r>
                      <a:endParaRPr lang="ru-RU" sz="1200" b="1" i="0" u="none" strike="noStrike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42 642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45 456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47 138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48 882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50 691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83768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5780782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572"/>
            <a:ext cx="8229600" cy="7549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Совершенствование социально-экономической деятельности</a:t>
            </a:r>
            <a:endParaRPr lang="ru-RU" sz="2400" dirty="0"/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48072" cy="648072"/>
          </a:xfrm>
          <a:prstGeom prst="rect">
            <a:avLst/>
          </a:prstGeom>
          <a:noFill/>
        </p:spPr>
      </p:pic>
      <p:sp useBgFill="1">
        <p:nvSpPr>
          <p:cNvPr id="5" name="Прямоугольник 4"/>
          <p:cNvSpPr/>
          <p:nvPr/>
        </p:nvSpPr>
        <p:spPr>
          <a:xfrm>
            <a:off x="168080" y="611691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11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84304" y="882348"/>
            <a:ext cx="6408712" cy="4001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955925" lvl="2" indent="-2955925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здоровья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5224" y="1210450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7"/>
          <p:cNvPicPr>
            <a:picLocks/>
          </p:cNvPicPr>
          <p:nvPr/>
        </p:nvPicPr>
        <p:blipFill rotWithShape="1">
          <a:blip r:embed="rId3" cstate="print"/>
          <a:srcRect l="30448" t="40764" r="23077" b="11687"/>
          <a:stretch/>
        </p:blipFill>
        <p:spPr bwMode="auto">
          <a:xfrm>
            <a:off x="517768" y="2635050"/>
            <a:ext cx="7966762" cy="4222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66133" y="1363224"/>
            <a:ext cx="8670032" cy="1556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just">
              <a:spcBef>
                <a:spcPct val="0"/>
              </a:spcBef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Разработка и реализация социальных программ охраны здоровья обучающихся и сотрудников,</a:t>
            </a:r>
            <a:r>
              <a:rPr kumimoji="0" lang="ru-RU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охрана труда, формирование ЗОЖ, профилактика асоциальных явлений</a:t>
            </a:r>
            <a:endParaRPr kumimoji="0" lang="ru-RU" sz="2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1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100" dirty="0" smtClean="0">
                <a:latin typeface="Times New Roman" pitchFamily="18" charset="0"/>
                <a:ea typeface="+mj-ea"/>
                <a:cs typeface="Times New Roman" pitchFamily="18" charset="0"/>
              </a:rPr>
              <a:t>Создание условий для духовно-нравственной, творческой, спортивной, общественной реализации обучающихся, сотрудников, ветеранов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909" r="12728"/>
          <a:stretch/>
        </p:blipFill>
        <p:spPr>
          <a:xfrm>
            <a:off x="35496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материально-технической базы и инфраструктурного комплекса СГМУ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648072" cy="6480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789672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/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№13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052736"/>
            <a:ext cx="6768752" cy="4001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955925" lvl="2" indent="-2955925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современного университетского кампуса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0" y="1406389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garceva\Desktop\кампус.png"/>
          <p:cNvPicPr>
            <a:picLocks noChangeAspect="1" noChangeArrowheads="1"/>
          </p:cNvPicPr>
          <p:nvPr/>
        </p:nvPicPr>
        <p:blipFill>
          <a:blip r:embed="rId3" cstate="print"/>
          <a:srcRect l="431" t="8049"/>
          <a:stretch>
            <a:fillRect/>
          </a:stretch>
        </p:blipFill>
        <p:spPr bwMode="auto">
          <a:xfrm>
            <a:off x="3059832" y="2420888"/>
            <a:ext cx="2808312" cy="1604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31840" y="1628800"/>
            <a:ext cx="25922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Общежитие 350 мест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(реконструкция)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1556792"/>
            <a:ext cx="28083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Общежитие 350 мест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(строительство), включая служебное жилье для сотрудников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5157192"/>
            <a:ext cx="295232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Университетский медицинский центр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9792" y="4149080"/>
            <a:ext cx="381642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комплексных научных  медицинских исследований в Арктике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2996952"/>
            <a:ext cx="3024336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Спортивно-оздоровительный центр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44824"/>
            <a:ext cx="26288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Общежитие 200 мест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(реконструкция)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4293096"/>
            <a:ext cx="223224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симуляционного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образования №2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4293096"/>
            <a:ext cx="198072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Виварий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0192" y="5157192"/>
            <a:ext cx="25922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Учебный корпус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2780928"/>
            <a:ext cx="244827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Инновационно-производственный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комплекс с участием МИП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5949280"/>
            <a:ext cx="8352928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955925" lvl="2" indent="-2955925"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Ремонтно-строительные работы в главном и морфологическом корпусах, общежитиях, кафедрах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147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стратегического развития СГМУ разработана на основании: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07504" y="1019638"/>
            <a:ext cx="9145016" cy="583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 Президента РФ «О национальных целях и стратегических задачах развития Российской Федерации   на период до 2024 года» от 7 мая 2018 г. №204 2018 г.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«О стратегии развития здравоохранения в Российской Федерации на период до 2025 года» от 06.06.2019 г. №254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 «Здравоохранение», «Демография», «Наука», «Образование», «Цифровая экономика Российской Федерации» от 24.12.2018</a:t>
            </a: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основах здоровья граждан в Российской Федерации» №323-ФЗ от 21.11.2011 г.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 273-ФЗ от 29.12.2012 г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Правительства РФ от 26.12.17 «Государственная программа РФ «Развитие здравоохранения на 2018-2025 гг.»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Указа Президента РФ «Стратегии научно-технологического развития РФ» № 642 от 1.12.2016 г.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«Развитие науки и технологий» на 2013-2020 годы,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Правительства Российской Федерации от15 апреля 2014 года №301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едерации от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2017 г. N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8162 «Об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программ» 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закона «О государственной поддержке СГМУ» №14-2-03 от 26.10.18 и др. документов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Picture 12" descr="49_logo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3" y="116147"/>
            <a:ext cx="692150" cy="69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Механизмы реализации программы потребуют: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628800"/>
            <a:ext cx="8496944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Изменения</a:t>
            </a:r>
            <a:r>
              <a:rPr kumimoji="0" lang="ru-RU" sz="3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 управления на программно-проектный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 Создания проектных групп по каждому стратегическому направлению с вовлечением всех</a:t>
            </a:r>
            <a:r>
              <a:rPr lang="ru-RU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 сотрудников</a:t>
            </a:r>
            <a:r>
              <a:rPr lang="ru-RU" sz="360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 в реализацию проектов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600" baseline="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>
                <a:latin typeface="Times New Roman" pitchFamily="18" charset="0"/>
                <a:ea typeface="+mj-ea"/>
                <a:cs typeface="Times New Roman" pitchFamily="18" charset="0"/>
              </a:rPr>
              <a:t> Совершенствования</a:t>
            </a:r>
            <a:r>
              <a:rPr kumimoji="0" lang="ru-RU" sz="3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 стимулирующих выплат с оплатой за конечный результат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67744" y="0"/>
            <a:ext cx="5040312" cy="802216"/>
          </a:xfrm>
        </p:spPr>
        <p:txBody>
          <a:bodyPr lIns="0" rIns="0" bIns="0" anchor="b"/>
          <a:lstStyle/>
          <a:p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 !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00202" y="4851833"/>
            <a:ext cx="6280151" cy="1277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434" tIns="45717" rIns="91434" bIns="45717" anchor="ctr">
            <a:spAutoFit/>
          </a:bodyPr>
          <a:lstStyle/>
          <a:p>
            <a:pPr algn="ctr" eaLnBrk="0" hangingPunct="0">
              <a:spcAft>
                <a:spcPts val="600"/>
              </a:spcAft>
              <a:defRPr/>
            </a:pPr>
            <a:r>
              <a:rPr lang="ru-RU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ОУ ВО «СЕВЕРНЫЙ ГОСУДАРСТВЕННЫЙ</a:t>
            </a:r>
            <a:endParaRPr lang="ru-RU" altLang="ru-RU" sz="9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МЕДИЦИНСКИЙ УНИВЕРСИТЕТ</a:t>
            </a:r>
            <a:r>
              <a:rPr lang="ru-RU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0" hangingPunct="0">
              <a:defRPr/>
            </a:pPr>
            <a:r>
              <a:rPr lang="ru-RU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</a:p>
          <a:p>
            <a:pPr algn="ctr" eaLnBrk="0" hangingPunct="0">
              <a:defRPr/>
            </a:pPr>
            <a:endParaRPr lang="ru-RU" altLang="ru-RU" sz="9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163000, г. Архангельск, пр</a:t>
            </a:r>
            <a:r>
              <a:rPr lang="ru-RU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Троицкий, 51</a:t>
            </a:r>
            <a:endParaRPr lang="ru-RU" altLang="ru-RU" sz="9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Тел.: (8182) 285791</a:t>
            </a:r>
            <a:endParaRPr lang="ru-RU" altLang="ru-RU" sz="9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Факс: (8182) </a:t>
            </a:r>
            <a:r>
              <a:rPr lang="de-DE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286595</a:t>
            </a:r>
            <a:endParaRPr lang="ru-RU" altLang="ru-RU" sz="9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s-ES_tradnl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info@nsm</a:t>
            </a:r>
            <a:r>
              <a:rPr lang="en-US" altLang="ru-RU" sz="9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u.ru</a:t>
            </a:r>
            <a:endParaRPr lang="es-ES_tradnl" altLang="ru-RU" sz="900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pic>
        <p:nvPicPr>
          <p:cNvPr id="30724" name="Picture 3" descr="C:\Documents and Settings\sekr\Рабочий стол\год отчет фото\54564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3" y="1066800"/>
            <a:ext cx="8334375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0" y="5661249"/>
            <a:ext cx="9144000" cy="119675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4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Стратегическая цель программы 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92696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обеспечение лидирующего положения Северного государственного медицинского университета, достижение  стратегических преимуществ и конкурентоспособности в условиях рыночных отношений путем формирования научно-образовательного инновационного медицинского кластера как единого образовательного, информационного, научно-исследовательского пространства на Европейском Севере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Достижение цели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осуществляется путем участия университета в реализации Указов Президента, национальных проектов, федеральных и региональных стратегий развития и программ при тесном взаимодействии с региональными органами управления, образовательными организациями, лечебными учреждениями и предприятиями с  использованием механизмов государственного, государственно-частного и общественно-государственного партнерства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1251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вол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53191"/>
            <a:ext cx="13049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9" descr="волны"/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0" y="4437063"/>
            <a:ext cx="6524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1" descr="волн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648200"/>
            <a:ext cx="5461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2" descr="волны"/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0" y="2565403"/>
            <a:ext cx="6524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6" descr="волны"/>
          <p:cNvPicPr>
            <a:picLocks noChangeAspect="1" noChangeArrowheads="1"/>
          </p:cNvPicPr>
          <p:nvPr/>
        </p:nvPicPr>
        <p:blipFill>
          <a:blip r:embed="rId6" cstate="print"/>
          <a:srcRect b="50000"/>
          <a:stretch>
            <a:fillRect/>
          </a:stretch>
        </p:blipFill>
        <p:spPr bwMode="auto">
          <a:xfrm>
            <a:off x="827088" y="6205549"/>
            <a:ext cx="5461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7" descr="волны"/>
          <p:cNvPicPr>
            <a:picLocks noChangeAspect="1" noChangeArrowheads="1"/>
          </p:cNvPicPr>
          <p:nvPr/>
        </p:nvPicPr>
        <p:blipFill>
          <a:blip r:embed="rId7" cstate="print"/>
          <a:srcRect t="50000"/>
          <a:stretch>
            <a:fillRect/>
          </a:stretch>
        </p:blipFill>
        <p:spPr bwMode="auto">
          <a:xfrm>
            <a:off x="827088" y="1628775"/>
            <a:ext cx="546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1" descr="волн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7" y="5013328"/>
            <a:ext cx="5461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Прямоугольник 3"/>
          <p:cNvSpPr>
            <a:spLocks noChangeArrowheads="1"/>
          </p:cNvSpPr>
          <p:nvPr/>
        </p:nvSpPr>
        <p:spPr bwMode="auto">
          <a:xfrm>
            <a:off x="2895592" y="2397791"/>
            <a:ext cx="6227684" cy="3077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ru-RU" sz="1400" b="1" dirty="0" smtClean="0"/>
              <a:t>Роль проектного  офиса в решении кадровых проблем региона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27660" name="Picture 12" descr="49_logo копи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133" y="116147"/>
            <a:ext cx="692150" cy="69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6" name="Прямоугольник 27"/>
          <p:cNvSpPr>
            <a:spLocks noChangeArrowheads="1"/>
          </p:cNvSpPr>
          <p:nvPr/>
        </p:nvSpPr>
        <p:spPr bwMode="auto">
          <a:xfrm>
            <a:off x="2895592" y="820405"/>
            <a:ext cx="6264696" cy="3077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4" tIns="45717" rIns="91434" bIns="45717">
            <a:spAutoFit/>
          </a:bodyPr>
          <a:lstStyle/>
          <a:p>
            <a:pPr algn="ctr"/>
            <a:r>
              <a:rPr lang="ru-RU" sz="1400" b="1" dirty="0" smtClean="0"/>
              <a:t>Национальный проект «Здравоохранение»</a:t>
            </a:r>
            <a:endParaRPr lang="ru-RU" sz="1400" b="1" dirty="0"/>
          </a:p>
        </p:txBody>
      </p:sp>
      <p:sp>
        <p:nvSpPr>
          <p:cNvPr id="27659" name="Прямоугольник 19"/>
          <p:cNvSpPr>
            <a:spLocks noChangeArrowheads="1"/>
          </p:cNvSpPr>
          <p:nvPr/>
        </p:nvSpPr>
        <p:spPr bwMode="auto">
          <a:xfrm>
            <a:off x="4156037" y="3038094"/>
            <a:ext cx="4960366" cy="36009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проектного офиса: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анализ показателей деятельности системы здравоохранения в регионах, процесса адаптации молодых специалистов,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пришедших в первичное звено здравоохранения после процедуры аккредитации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представителями практического здравоохранения проанализировать эффективность программы «Земский доктор» на территории Арктических территорий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Совместно с региональными органами управления здравоохранением субъектов РФ разработать и внедрить практические рекомендации по улучшению системы здравоохранения, программы кадрового обеспечения, проекты по поддержке молодых специалистов с использованием возможностей телемедицины и социальных сетей (наставничество,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тьюторство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т.п.)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5" name="Прямоугольник 26"/>
          <p:cNvSpPr>
            <a:spLocks noChangeArrowheads="1"/>
          </p:cNvSpPr>
          <p:nvPr/>
        </p:nvSpPr>
        <p:spPr bwMode="auto">
          <a:xfrm>
            <a:off x="2895592" y="1460868"/>
            <a:ext cx="6264696" cy="523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>
            <a:spAutoFit/>
          </a:bodyPr>
          <a:lstStyle/>
          <a:p>
            <a:r>
              <a:rPr lang="ru-RU" sz="1400" b="1" dirty="0" smtClean="0"/>
              <a:t>Федеральный проект «Обеспечение медицинских организаций системы здравоохранения медицинскими кадрами»</a:t>
            </a:r>
            <a:endParaRPr lang="ru-RU" sz="1400" b="1" dirty="0"/>
          </a:p>
        </p:txBody>
      </p:sp>
      <p:pic>
        <p:nvPicPr>
          <p:cNvPr id="19" name="Picture 2" descr="C:\Users\garceva\Desktop\слайды презентации от ЛН.JPG"/>
          <p:cNvPicPr>
            <a:picLocks noChangeAspect="1" noChangeArrowheads="1"/>
          </p:cNvPicPr>
          <p:nvPr/>
        </p:nvPicPr>
        <p:blipFill>
          <a:blip r:embed="rId9" cstate="print"/>
          <a:srcRect l="1157" t="52763" r="1157"/>
          <a:stretch>
            <a:fillRect/>
          </a:stretch>
        </p:blipFill>
        <p:spPr bwMode="auto">
          <a:xfrm>
            <a:off x="18528" y="3273279"/>
            <a:ext cx="4107348" cy="3082572"/>
          </a:xfrm>
          <a:prstGeom prst="rect">
            <a:avLst/>
          </a:prstGeom>
          <a:noFill/>
        </p:spPr>
      </p:pic>
      <p:pic>
        <p:nvPicPr>
          <p:cNvPr id="21" name="Picture 7" descr="i?id=27554cb1095ac89e9f1ab1542f75d57d&amp;n=33&amp;h=215&amp;w=4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754" y="1410790"/>
            <a:ext cx="2512868" cy="1474966"/>
          </a:xfrm>
          <a:prstGeom prst="rect">
            <a:avLst/>
          </a:prstGeom>
          <a:noFill/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5739433" y="1144111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5739433" y="2039325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739433" y="2736407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947006" y="127905"/>
            <a:ext cx="2123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1 </a:t>
            </a:r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75757" y="801815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088151" y="201132"/>
            <a:ext cx="5760640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Проектного офиса СГМУ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R:\Пресс-служба\буклет\6-7\DSC_0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9582" y="5495020"/>
            <a:ext cx="1532658" cy="10179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31981"/>
            <a:ext cx="7834064" cy="7751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Кадровое обеспечение арктических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приарктических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территорий</a:t>
            </a:r>
            <a:endParaRPr lang="ru-RU" sz="2400" dirty="0"/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720080" cy="720080"/>
          </a:xfrm>
          <a:prstGeom prst="rect">
            <a:avLst/>
          </a:prstGeom>
          <a:noFill/>
        </p:spPr>
      </p:pic>
      <p:sp>
        <p:nvSpPr>
          <p:cNvPr id="4" name="object 22"/>
          <p:cNvSpPr/>
          <p:nvPr/>
        </p:nvSpPr>
        <p:spPr>
          <a:xfrm>
            <a:off x="5922" y="968911"/>
            <a:ext cx="9144000" cy="72007"/>
          </a:xfrm>
          <a:custGeom>
            <a:avLst/>
            <a:gdLst/>
            <a:ahLst/>
            <a:cxnLst/>
            <a:rect l="l" t="t" r="r" b="b"/>
            <a:pathLst>
              <a:path w="3564000" h="108001">
                <a:moveTo>
                  <a:pt x="0" y="0"/>
                </a:moveTo>
                <a:lnTo>
                  <a:pt x="3564000" y="0"/>
                </a:lnTo>
                <a:lnTo>
                  <a:pt x="3564000" y="108001"/>
                </a:lnTo>
                <a:lnTo>
                  <a:pt x="0" y="108001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0" y="1098251"/>
            <a:ext cx="2123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2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085891"/>
            <a:ext cx="7056784" cy="10156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непрерывной профессиональной ориентации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довузовской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подготовки в системе «ДОУ – школа – вуз - медицинская организация»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7748" y="1744582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445184"/>
            <a:ext cx="1728192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довузовского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образования и профессиональной ориентации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0727" y="2462528"/>
            <a:ext cx="2376264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 по работе со студентами, выпускниками и работодателями 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деканат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кафедры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4921" y="2458567"/>
            <a:ext cx="2160240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содействия трудоустройству и сопровождения выпускников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2484184"/>
            <a:ext cx="2304256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дополнительного профессионального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/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саквояж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93" y="3812272"/>
            <a:ext cx="911823" cy="63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768" y="4647612"/>
            <a:ext cx="864096" cy="104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 descr="C:\Users\user\Desktop\эмблема прозрачн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764" y="5795953"/>
            <a:ext cx="936104" cy="95596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403648" y="3789040"/>
            <a:ext cx="3217484" cy="369332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приема в СГМУ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758976"/>
              </p:ext>
            </p:extLst>
          </p:nvPr>
        </p:nvGraphicFramePr>
        <p:xfrm>
          <a:off x="1123432" y="4171321"/>
          <a:ext cx="4104456" cy="233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8" name="Picture 2" descr="R:\Пресс-служба\ДЛЯ ГАРЦЕВОЙ\2018 год\образовательная деятельность\IMG_82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9485" y="4067319"/>
            <a:ext cx="1404155" cy="936104"/>
          </a:xfrm>
          <a:prstGeom prst="rect">
            <a:avLst/>
          </a:prstGeom>
          <a:noFill/>
        </p:spPr>
      </p:pic>
      <p:pic>
        <p:nvPicPr>
          <p:cNvPr id="19" name="Picture 2" descr="R:\Пресс-служба\буклет\6-7\DSC_02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4077072"/>
            <a:ext cx="1656184" cy="1100003"/>
          </a:xfrm>
          <a:prstGeom prst="rect">
            <a:avLst/>
          </a:prstGeom>
          <a:noFill/>
        </p:spPr>
      </p:pic>
      <p:pic>
        <p:nvPicPr>
          <p:cNvPr id="21" name="Picture 4" descr="R:\Пресс-служба\буклет\6-7\DSC_024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5459693"/>
            <a:ext cx="1664802" cy="1105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0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7" y="-5425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Кадровое обеспечение арктических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приарктических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территорий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5645" y="1168703"/>
            <a:ext cx="192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3 </a:t>
            </a:r>
            <a:endParaRPr lang="ru-RU" dirty="0"/>
          </a:p>
        </p:txBody>
      </p:sp>
      <p:pic>
        <p:nvPicPr>
          <p:cNvPr id="4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56456" cy="656456"/>
          </a:xfrm>
          <a:prstGeom prst="rect">
            <a:avLst/>
          </a:prstGeom>
          <a:noFill/>
        </p:spPr>
      </p:pic>
      <p:sp>
        <p:nvSpPr>
          <p:cNvPr id="5" name="object 22"/>
          <p:cNvSpPr/>
          <p:nvPr/>
        </p:nvSpPr>
        <p:spPr>
          <a:xfrm>
            <a:off x="115645" y="984432"/>
            <a:ext cx="9144000" cy="72007"/>
          </a:xfrm>
          <a:custGeom>
            <a:avLst/>
            <a:gdLst/>
            <a:ahLst/>
            <a:cxnLst/>
            <a:rect l="l" t="t" r="r" b="b"/>
            <a:pathLst>
              <a:path w="3564000" h="108001">
                <a:moveTo>
                  <a:pt x="0" y="0"/>
                </a:moveTo>
                <a:lnTo>
                  <a:pt x="3564000" y="0"/>
                </a:lnTo>
                <a:lnTo>
                  <a:pt x="3564000" y="108001"/>
                </a:lnTo>
                <a:lnTo>
                  <a:pt x="0" y="108001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Стрелка вправо 5"/>
          <p:cNvSpPr/>
          <p:nvPr/>
        </p:nvSpPr>
        <p:spPr>
          <a:xfrm>
            <a:off x="115645" y="1766986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84104" y="1030319"/>
            <a:ext cx="6880384" cy="206210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эффективности и качества образовательного процесса </a:t>
            </a:r>
          </a:p>
          <a:p>
            <a:pPr marL="0" lvl="2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внедрения новых образовательных стандартов и современных образовательных технологий, исследовательского компонента в соответствии с потребностями регионов и работодателей 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409017"/>
              </p:ext>
            </p:extLst>
          </p:nvPr>
        </p:nvGraphicFramePr>
        <p:xfrm>
          <a:off x="5220072" y="4254591"/>
          <a:ext cx="3744415" cy="15952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00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 год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8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выпускни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-ков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Трудоуст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-роено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целевиков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Трудоуст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-роено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395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96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Овал 10"/>
          <p:cNvSpPr/>
          <p:nvPr/>
        </p:nvSpPr>
        <p:spPr>
          <a:xfrm>
            <a:off x="5476639" y="6190757"/>
            <a:ext cx="970899" cy="6597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93,4%</a:t>
            </a:r>
            <a:endParaRPr lang="ru-RU" sz="1400" b="1" dirty="0"/>
          </a:p>
        </p:txBody>
      </p:sp>
      <p:sp>
        <p:nvSpPr>
          <p:cNvPr id="12" name="Овал 11"/>
          <p:cNvSpPr/>
          <p:nvPr/>
        </p:nvSpPr>
        <p:spPr>
          <a:xfrm>
            <a:off x="7781679" y="6190757"/>
            <a:ext cx="1008112" cy="63313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94,1%</a:t>
            </a:r>
            <a:endParaRPr lang="ru-RU" sz="1400" b="1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5752014" y="5840469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8183046" y="5849830"/>
            <a:ext cx="205377" cy="278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3" cstate="print"/>
          <a:srcRect l="23119" t="25261" r="54182" b="47134"/>
          <a:stretch>
            <a:fillRect/>
          </a:stretch>
        </p:blipFill>
        <p:spPr bwMode="auto">
          <a:xfrm>
            <a:off x="99348" y="4225857"/>
            <a:ext cx="3193034" cy="25821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9" descr="D:\Downloads\IMG_2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9" y="1939261"/>
            <a:ext cx="1618766" cy="1053806"/>
          </a:xfrm>
          <a:prstGeom prst="rect">
            <a:avLst/>
          </a:prstGeom>
          <a:noFill/>
        </p:spPr>
      </p:pic>
      <p:pic>
        <p:nvPicPr>
          <p:cNvPr id="18" name="Picture 8" descr="D:\Downloads\IMG_2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8435" y="5628860"/>
            <a:ext cx="1694657" cy="1123794"/>
          </a:xfrm>
          <a:prstGeom prst="rect">
            <a:avLst/>
          </a:prstGeom>
          <a:noFill/>
        </p:spPr>
      </p:pic>
      <p:pic>
        <p:nvPicPr>
          <p:cNvPr id="19" name="Picture 4" descr="R:\Пресс-служба\ДЛЯ ГАРЦЕВОЙ\2019 год\НОВОЕ оборудование в симуляционном центре\IMG_08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8435" y="4394479"/>
            <a:ext cx="1694657" cy="11297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3031790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Открытие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базовых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кафедр, сетевого взаимодействия 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овершенствование электронного и дистанционного обучения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качества формирования практических навыков</a:t>
            </a:r>
          </a:p>
          <a:p>
            <a:pPr lvl="0" algn="just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Внедрение научно-исследовательского компонента в образовательный процесс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4154448" y="3924714"/>
            <a:ext cx="4870730" cy="21769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География циклов с применением дистанционных образовательных технологий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578" y="1737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Кадровое обеспечение арктических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приарктических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территорий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655" y="1153514"/>
            <a:ext cx="192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4 </a:t>
            </a:r>
            <a:endParaRPr lang="ru-RU" dirty="0"/>
          </a:p>
        </p:txBody>
      </p:sp>
      <p:pic>
        <p:nvPicPr>
          <p:cNvPr id="4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56456" cy="656456"/>
          </a:xfrm>
          <a:prstGeom prst="rect">
            <a:avLst/>
          </a:prstGeom>
          <a:noFill/>
        </p:spPr>
      </p:pic>
      <p:sp>
        <p:nvSpPr>
          <p:cNvPr id="5" name="object 22"/>
          <p:cNvSpPr/>
          <p:nvPr/>
        </p:nvSpPr>
        <p:spPr>
          <a:xfrm>
            <a:off x="155395" y="1020180"/>
            <a:ext cx="9144000" cy="72007"/>
          </a:xfrm>
          <a:custGeom>
            <a:avLst/>
            <a:gdLst/>
            <a:ahLst/>
            <a:cxnLst/>
            <a:rect l="l" t="t" r="r" b="b"/>
            <a:pathLst>
              <a:path w="3564000" h="108001">
                <a:moveTo>
                  <a:pt x="0" y="0"/>
                </a:moveTo>
                <a:lnTo>
                  <a:pt x="3564000" y="0"/>
                </a:lnTo>
                <a:lnTo>
                  <a:pt x="3564000" y="108001"/>
                </a:lnTo>
                <a:lnTo>
                  <a:pt x="0" y="108001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Стрелка вправо 5"/>
          <p:cNvSpPr/>
          <p:nvPr/>
        </p:nvSpPr>
        <p:spPr>
          <a:xfrm>
            <a:off x="51527" y="1758905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36430" y="1181925"/>
            <a:ext cx="6888748" cy="71444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Развитие Центра дополнительного профессионального образования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90530455"/>
              </p:ext>
            </p:extLst>
          </p:nvPr>
        </p:nvGraphicFramePr>
        <p:xfrm>
          <a:off x="120437" y="4378295"/>
          <a:ext cx="2714505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121202"/>
              </p:ext>
            </p:extLst>
          </p:nvPr>
        </p:nvGraphicFramePr>
        <p:xfrm>
          <a:off x="-132580" y="4941168"/>
          <a:ext cx="2880320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Рисунок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38" y="5013176"/>
            <a:ext cx="4870730" cy="1728192"/>
          </a:xfrm>
          <a:prstGeom prst="rect">
            <a:avLst/>
          </a:prstGeom>
          <a:noFill/>
        </p:spPr>
      </p:pic>
      <p:pic>
        <p:nvPicPr>
          <p:cNvPr id="12" name="Picture 4" descr="В СГМУ проходит приемная кампания в интернатуру и ординатуру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84445" y="4607585"/>
            <a:ext cx="1965602" cy="115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17443" y="1992659"/>
            <a:ext cx="8807735" cy="193899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системы непрерывного медицинского образования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образовательных программ в системе НМО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обучающихся в системе НМО (до 4500 человек в год)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экспортного потенциала СГМУ в системе ДПО 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электронного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симуляционного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</a:t>
            </a:r>
          </a:p>
          <a:p>
            <a:pPr marL="342900" lvl="2" indent="-34290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внебюджетной составляющей работы Центра</a:t>
            </a:r>
          </a:p>
        </p:txBody>
      </p:sp>
    </p:spTree>
    <p:extLst>
      <p:ext uri="{BB962C8B-B14F-4D97-AF65-F5344CB8AC3E}">
        <p14:creationId xmlns:p14="http://schemas.microsoft.com/office/powerpoint/2010/main" val="16751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12" y="-13619"/>
            <a:ext cx="7560840" cy="7920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международного сотрудничества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976"/>
            <a:ext cx="648072" cy="6480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44216" y="683766"/>
            <a:ext cx="7056784" cy="4001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экспортного образовательного потенциала СГМУ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23258" y="576992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Стратегический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955925" lvl="2" indent="-2955925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проект №5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0" y="1151315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9182" y="3995678"/>
            <a:ext cx="8891818" cy="286232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2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проектной деятельности с зарубежными партнерами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Вхождение в состав проекта  «Северное  измерение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совместных научных и прикладных научных исследований с зарубежными вузами, клиниками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программ зарубежных стажировок и обмена студентов, клинических ординаторов, аспирантов и научно-педагогических работников  </a:t>
            </a:r>
          </a:p>
          <a:p>
            <a:pPr marL="0" lvl="2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международных научных и образовательных мероприятий с привлечением ведущих ученых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343" y="1203091"/>
            <a:ext cx="8893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географии приема иностранных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студентов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числа образовательных программ для иностранных студентов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программ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АМШОЗ и Р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 descr="R:\Пресс-служба\ДЛЯ ГАРЦЕВОЙ\Буклет для иностранцев\Новая папка\DSC_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0" y="2603807"/>
            <a:ext cx="1756581" cy="1275855"/>
          </a:xfrm>
          <a:prstGeom prst="rect">
            <a:avLst/>
          </a:prstGeom>
          <a:noFill/>
        </p:spPr>
      </p:pic>
      <p:pic>
        <p:nvPicPr>
          <p:cNvPr id="11" name="Picture 2" descr="R:\Пресс-служба\ДЛЯ ГАРЦЕВОЙ\Буклет для иностранцев\DSC_0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4216" y="2622421"/>
            <a:ext cx="1864895" cy="1238625"/>
          </a:xfrm>
          <a:prstGeom prst="rect">
            <a:avLst/>
          </a:prstGeom>
          <a:noFill/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882905"/>
              </p:ext>
            </p:extLst>
          </p:nvPr>
        </p:nvGraphicFramePr>
        <p:xfrm>
          <a:off x="5487604" y="1844824"/>
          <a:ext cx="3763092" cy="217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4035266" y="2300971"/>
            <a:ext cx="1223120" cy="71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Страны-партнеры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3862708" y="2932033"/>
            <a:ext cx="352562" cy="313388"/>
          </a:xfrm>
          <a:prstGeom prst="rect">
            <a:avLst/>
          </a:prstGeom>
        </p:spPr>
      </p:pic>
      <p:pic>
        <p:nvPicPr>
          <p:cNvPr id="17" name="Picture 17" descr="канада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78" y="2932033"/>
            <a:ext cx="32385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индия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62" y="2932032"/>
            <a:ext cx="32385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дания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41" y="3282564"/>
            <a:ext cx="323850" cy="28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польш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7" y="3241733"/>
            <a:ext cx="336947" cy="2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великобритания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62" y="3229094"/>
            <a:ext cx="325041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франция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862305" y="3625031"/>
            <a:ext cx="352965" cy="31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Германия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48" y="3644678"/>
            <a:ext cx="32385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казахстан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62" y="3575069"/>
            <a:ext cx="336947" cy="2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7" descr="украина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99" y="2934976"/>
            <a:ext cx="336947" cy="2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сша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51" y="3282564"/>
            <a:ext cx="336947" cy="2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378" y="-1563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научно-исследовательской и инновационной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R:\Издательство\Дизайнерам\Яна\Фото, Логотипы СГМУ\logo_19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90" y="69680"/>
            <a:ext cx="648072" cy="64807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1700808"/>
            <a:ext cx="6573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0" y="706814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Стратегический</a:t>
            </a:r>
          </a:p>
          <a:p>
            <a:pPr marL="2955925" lvl="2" indent="-2955925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№ </a:t>
            </a:r>
            <a:r>
              <a:rPr 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0" y="1307552"/>
            <a:ext cx="1944216" cy="1440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60" y="1561379"/>
            <a:ext cx="8834100" cy="414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Разработка и реализация стратегии научных исследований в СГМУ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Оснащение лабораторного комплекса современным оборудованием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банка данных на основе развития междисциплинарных вузовских проектов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биобанка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Открытие диссертационного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совета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условий для разработки прорывных технологий, создание конструкторского бюро, организация малых инновационных предприятий с целью разработки инновационных продуктов и технологий с возможностью их коммерциализации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наукометрических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показателей вуза и сотрудников в международных и отечественных базах данных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62064" y="793159"/>
            <a:ext cx="6984776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Центра комплексных научных медицинских исследований в Арктике (на базе ЦНИЛ)</a:t>
            </a:r>
          </a:p>
        </p:txBody>
      </p:sp>
      <p:pic>
        <p:nvPicPr>
          <p:cNvPr id="9" name="Picture 2" descr="C:\Documents and Settings\poloskovais\Рабочий стол\IMG_3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379441"/>
            <a:ext cx="1924836" cy="1283224"/>
          </a:xfrm>
          <a:prstGeom prst="rect">
            <a:avLst/>
          </a:prstGeom>
          <a:noFill/>
        </p:spPr>
      </p:pic>
      <p:pic>
        <p:nvPicPr>
          <p:cNvPr id="11" name="Picture 2" descr="C:\Documents and Settings\poloskovais\Рабочий стол\IMG_3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7810" y="5393143"/>
            <a:ext cx="1744169" cy="1309813"/>
          </a:xfrm>
          <a:prstGeom prst="rect">
            <a:avLst/>
          </a:prstGeom>
          <a:noFill/>
        </p:spPr>
      </p:pic>
      <p:pic>
        <p:nvPicPr>
          <p:cNvPr id="12" name="Picture 2" descr="C:\Documents and Settings\poloskovais\Рабочий стол\IMG_3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588" y="5339151"/>
            <a:ext cx="1715184" cy="136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1785</Words>
  <Application>Microsoft Office PowerPoint</Application>
  <PresentationFormat>Экран (4:3)</PresentationFormat>
  <Paragraphs>363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</vt:lpstr>
      <vt:lpstr>Тема Office</vt:lpstr>
      <vt:lpstr>Презентация PowerPoint</vt:lpstr>
      <vt:lpstr>Презентация PowerPoint</vt:lpstr>
      <vt:lpstr>Стратегическая цель программы -</vt:lpstr>
      <vt:lpstr>Презентация PowerPoint</vt:lpstr>
      <vt:lpstr>Кадровое обеспечение арктических и приарктических территорий</vt:lpstr>
      <vt:lpstr>Кадровое обеспечение арктических и приарктических территорий</vt:lpstr>
      <vt:lpstr>Кадровое обеспечение арктических и приарктических территорий</vt:lpstr>
      <vt:lpstr>Развитие международного сотрудничества</vt:lpstr>
      <vt:lpstr>Развитие научно-исследовательской и инновационной деятельности</vt:lpstr>
      <vt:lpstr>Развитие научно-исследовательской и инновационной деятельности</vt:lpstr>
      <vt:lpstr>Развитие медицинской деятельности</vt:lpstr>
      <vt:lpstr>Развитие информационно-коммуникационного пространства СГМУ</vt:lpstr>
      <vt:lpstr>Развитие кадрового потенциала </vt:lpstr>
      <vt:lpstr>Презентация PowerPoint</vt:lpstr>
      <vt:lpstr>Презентация PowerPoint</vt:lpstr>
      <vt:lpstr>Презентация PowerPoint</vt:lpstr>
      <vt:lpstr>Совершенствование социально-экономической деятельности</vt:lpstr>
      <vt:lpstr>Презентация PowerPoint</vt:lpstr>
      <vt:lpstr>Развитие материально-технической базы и инфраструктурного комплекса СГМУ</vt:lpstr>
      <vt:lpstr>Механизмы реализации программы потребуют:</vt:lpstr>
      <vt:lpstr>Благодарю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Гарцева Маргарита Леонидовна</dc:creator>
  <cp:lastModifiedBy>КонстантиноваТатьяна Васильевна</cp:lastModifiedBy>
  <cp:revision>171</cp:revision>
  <cp:lastPrinted>2019-06-19T08:16:49Z</cp:lastPrinted>
  <dcterms:created xsi:type="dcterms:W3CDTF">2019-06-07T10:14:56Z</dcterms:created>
  <dcterms:modified xsi:type="dcterms:W3CDTF">2019-06-19T11:29:10Z</dcterms:modified>
</cp:coreProperties>
</file>